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23"/>
  </p:notesMasterIdLst>
  <p:handoutMasterIdLst>
    <p:handoutMasterId r:id="rId24"/>
  </p:handoutMasterIdLst>
  <p:sldIdLst>
    <p:sldId id="259" r:id="rId2"/>
    <p:sldId id="264" r:id="rId3"/>
    <p:sldId id="265" r:id="rId4"/>
    <p:sldId id="266" r:id="rId5"/>
    <p:sldId id="267" r:id="rId6"/>
    <p:sldId id="268" r:id="rId7"/>
    <p:sldId id="269" r:id="rId8"/>
    <p:sldId id="270" r:id="rId9"/>
    <p:sldId id="271" r:id="rId10"/>
    <p:sldId id="274" r:id="rId11"/>
    <p:sldId id="272" r:id="rId12"/>
    <p:sldId id="275" r:id="rId13"/>
    <p:sldId id="273" r:id="rId14"/>
    <p:sldId id="276" r:id="rId15"/>
    <p:sldId id="277" r:id="rId16"/>
    <p:sldId id="278" r:id="rId17"/>
    <p:sldId id="279" r:id="rId18"/>
    <p:sldId id="280" r:id="rId19"/>
    <p:sldId id="281" r:id="rId20"/>
    <p:sldId id="282" r:id="rId21"/>
    <p:sldId id="283" r:id="rId22"/>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81" d="100"/>
          <a:sy n="81" d="100"/>
        </p:scale>
        <p:origin x="102" y="204"/>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4C6E1-AF92-4FB7-A013-0B520EBC30AE}" type="datetimeFigureOut">
              <a:rPr lang="en-US"/>
              <a:t>5/25/2023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C10850-0874-4A61-99B4-D613C5E8D9EA}" type="datetimeFigureOut">
              <a:rPr lang="en-US"/>
              <a:t>5/25/2023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034" y="685800"/>
            <a:ext cx="7998916" cy="2971801"/>
          </a:xfrm>
        </p:spPr>
        <p:txBody>
          <a:bodyPr anchor="b">
            <a:normAutofit/>
          </a:bodyPr>
          <a:lstStyle>
            <a:lvl1pPr algn="l">
              <a:defRPr sz="4799">
                <a:effectLst/>
              </a:defRPr>
            </a:lvl1pPr>
          </a:lstStyle>
          <a:p>
            <a:r>
              <a:rPr lang="en-US"/>
              <a:t>Click to edit Master title style</a:t>
            </a:r>
            <a:endParaRPr lang="en-US" dirty="0"/>
          </a:p>
        </p:txBody>
      </p:sp>
      <p:sp>
        <p:nvSpPr>
          <p:cNvPr id="3" name="Subtitle 2"/>
          <p:cNvSpPr>
            <a:spLocks noGrp="1"/>
          </p:cNvSpPr>
          <p:nvPr>
            <p:ph type="subTitle" idx="1"/>
          </p:nvPr>
        </p:nvSpPr>
        <p:spPr>
          <a:xfrm>
            <a:off x="684034" y="3843868"/>
            <a:ext cx="6399133" cy="1947333"/>
          </a:xfrm>
        </p:spPr>
        <p:txBody>
          <a:bodyPr anchor="t">
            <a:normAutofit/>
          </a:bodyPr>
          <a:lstStyle>
            <a:lvl1pPr marL="0" indent="0" algn="l">
              <a:buNone/>
              <a:defRPr sz="2099">
                <a:solidFill>
                  <a:schemeClr val="bg2">
                    <a:lumMod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cxnSp>
        <p:nvCxnSpPr>
          <p:cNvPr id="16" name="Straight Connector 15"/>
          <p:cNvCxnSpPr/>
          <p:nvPr/>
        </p:nvCxnSpPr>
        <p:spPr>
          <a:xfrm flipH="1">
            <a:off x="8225869" y="8467"/>
            <a:ext cx="3809008"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6580" y="91546"/>
            <a:ext cx="607907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3941" y="228600"/>
            <a:ext cx="495171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3927" y="32279"/>
            <a:ext cx="4851725"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3383" y="609602"/>
            <a:ext cx="4342268"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155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621" y="533400"/>
            <a:ext cx="10815995"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164" y="3843867"/>
            <a:ext cx="8302047" cy="457200"/>
          </a:xfrm>
        </p:spPr>
        <p:txBody>
          <a:bodyPr anchor="t">
            <a:normAutofit/>
          </a:bodyPr>
          <a:lstStyle>
            <a:lvl1pPr marL="0" indent="0">
              <a:buFontTx/>
              <a:buNone/>
              <a:defRPr sz="1600"/>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89723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035" y="685800"/>
            <a:ext cx="10055781" cy="2743200"/>
          </a:xfrm>
        </p:spPr>
        <p:txBody>
          <a:bodyPr anchor="ctr">
            <a:normAutofit/>
          </a:bodyPr>
          <a:lstStyle>
            <a:lvl1pPr algn="l">
              <a:defRPr sz="3199" b="0" cap="all"/>
            </a:lvl1pPr>
          </a:lstStyle>
          <a:p>
            <a:r>
              <a:rPr lang="en-US"/>
              <a:t>Click to edit Master title style</a:t>
            </a:r>
            <a:endParaRPr lang="en-US" dirty="0"/>
          </a:p>
        </p:txBody>
      </p:sp>
      <p:sp>
        <p:nvSpPr>
          <p:cNvPr id="3" name="Text Placeholder 2"/>
          <p:cNvSpPr>
            <a:spLocks noGrp="1"/>
          </p:cNvSpPr>
          <p:nvPr>
            <p:ph type="body" idx="1"/>
          </p:nvPr>
        </p:nvSpPr>
        <p:spPr>
          <a:xfrm>
            <a:off x="684034" y="4114800"/>
            <a:ext cx="8533765" cy="1879600"/>
          </a:xfrm>
        </p:spPr>
        <p:txBody>
          <a:bodyPr anchor="ctr">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3316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85800"/>
            <a:ext cx="9141620" cy="2743200"/>
          </a:xfrm>
        </p:spPr>
        <p:txBody>
          <a:bodyPr anchor="ctr">
            <a:normAutofit/>
          </a:bodyPr>
          <a:lstStyle>
            <a:lvl1pPr algn="l">
              <a:defRPr sz="3199"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5835" y="3429000"/>
            <a:ext cx="8532178" cy="381000"/>
          </a:xfrm>
        </p:spPr>
        <p:txBody>
          <a:bodyPr anchor="ctr"/>
          <a:lstStyle>
            <a:lvl1pPr marL="0" indent="0">
              <a:buFontTx/>
              <a:buNone/>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84035" y="4301068"/>
            <a:ext cx="8532178" cy="1684865"/>
          </a:xfrm>
        </p:spPr>
        <p:txBody>
          <a:bodyPr anchor="ctr">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14" name="TextBox 13"/>
          <p:cNvSpPr txBox="1"/>
          <p:nvPr/>
        </p:nvSpPr>
        <p:spPr>
          <a:xfrm>
            <a:off x="531674" y="812222"/>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282734" y="276860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spTree>
    <p:extLst>
      <p:ext uri="{BB962C8B-B14F-4D97-AF65-F5344CB8AC3E}">
        <p14:creationId xmlns:p14="http://schemas.microsoft.com/office/powerpoint/2010/main" val="53472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034" y="3429000"/>
            <a:ext cx="8532178" cy="1697400"/>
          </a:xfrm>
        </p:spPr>
        <p:txBody>
          <a:bodyPr anchor="b">
            <a:normAutofit/>
          </a:bodyPr>
          <a:lstStyle>
            <a:lvl1pPr algn="l">
              <a:defRPr sz="3199" b="0" cap="all"/>
            </a:lvl1pPr>
          </a:lstStyle>
          <a:p>
            <a:r>
              <a:rPr lang="en-US"/>
              <a:t>Click to edit Master title style</a:t>
            </a:r>
            <a:endParaRPr lang="en-US" dirty="0"/>
          </a:p>
        </p:txBody>
      </p:sp>
      <p:sp>
        <p:nvSpPr>
          <p:cNvPr id="3" name="Text Placeholder 2"/>
          <p:cNvSpPr>
            <a:spLocks noGrp="1"/>
          </p:cNvSpPr>
          <p:nvPr>
            <p:ph type="body" idx="1"/>
          </p:nvPr>
        </p:nvSpPr>
        <p:spPr>
          <a:xfrm>
            <a:off x="684033" y="5132981"/>
            <a:ext cx="8533767" cy="860400"/>
          </a:xfrm>
        </p:spPr>
        <p:txBody>
          <a:bodyPr anchor="t">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944333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6" y="685800"/>
            <a:ext cx="9141619" cy="2743200"/>
          </a:xfrm>
        </p:spPr>
        <p:txBody>
          <a:bodyPr anchor="ctr">
            <a:normAutofit/>
          </a:bodyPr>
          <a:lstStyle>
            <a:lvl1pPr algn="l">
              <a:defRPr sz="3199"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035" y="3928534"/>
            <a:ext cx="8532178" cy="1049866"/>
          </a:xfrm>
        </p:spPr>
        <p:txBody>
          <a:bodyPr vert="horz" lIns="91440" tIns="45720" rIns="91440" bIns="45720" rtlCol="0" anchor="b">
            <a:normAutofit/>
          </a:bodyPr>
          <a:lstStyle>
            <a:lvl1pPr>
              <a:buNone/>
              <a:defRPr lang="en-US" sz="2399"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034" y="4978400"/>
            <a:ext cx="8532178" cy="1016000"/>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11" name="TextBox 10"/>
          <p:cNvSpPr txBox="1"/>
          <p:nvPr/>
        </p:nvSpPr>
        <p:spPr>
          <a:xfrm>
            <a:off x="531674" y="812222"/>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2" name="TextBox 11"/>
          <p:cNvSpPr txBox="1"/>
          <p:nvPr/>
        </p:nvSpPr>
        <p:spPr>
          <a:xfrm>
            <a:off x="10282734" y="276860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spTree>
    <p:extLst>
      <p:ext uri="{BB962C8B-B14F-4D97-AF65-F5344CB8AC3E}">
        <p14:creationId xmlns:p14="http://schemas.microsoft.com/office/powerpoint/2010/main" val="390325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035" y="685800"/>
            <a:ext cx="10055781"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034" y="3928534"/>
            <a:ext cx="8532178" cy="838200"/>
          </a:xfrm>
        </p:spPr>
        <p:txBody>
          <a:bodyPr vert="horz" lIns="91440" tIns="45720" rIns="91440" bIns="45720" rtlCol="0" anchor="b">
            <a:normAutofit/>
          </a:bodyPr>
          <a:lstStyle>
            <a:lvl1pPr>
              <a:buNone/>
              <a:defRPr lang="en-US" sz="2399"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034" y="4766733"/>
            <a:ext cx="8532178" cy="1227667"/>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417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10388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2950" y="685800"/>
            <a:ext cx="2056864"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621" y="685800"/>
            <a:ext cx="7821163"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96440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11703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034" y="2006600"/>
            <a:ext cx="8532178" cy="2281600"/>
          </a:xfrm>
        </p:spPr>
        <p:txBody>
          <a:bodyPr anchor="b">
            <a:normAutofit/>
          </a:bodyPr>
          <a:lstStyle>
            <a:lvl1pPr algn="l">
              <a:defRPr sz="3599" b="0" cap="all"/>
            </a:lvl1pPr>
          </a:lstStyle>
          <a:p>
            <a:r>
              <a:rPr lang="en-US"/>
              <a:t>Click to edit Master title style</a:t>
            </a:r>
            <a:endParaRPr lang="en-US" dirty="0"/>
          </a:p>
        </p:txBody>
      </p:sp>
      <p:sp>
        <p:nvSpPr>
          <p:cNvPr id="3" name="Text Placeholder 2"/>
          <p:cNvSpPr>
            <a:spLocks noGrp="1"/>
          </p:cNvSpPr>
          <p:nvPr>
            <p:ph type="body" idx="1"/>
          </p:nvPr>
        </p:nvSpPr>
        <p:spPr>
          <a:xfrm>
            <a:off x="684035" y="4495800"/>
            <a:ext cx="8532178" cy="1498600"/>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409857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033" y="685801"/>
            <a:ext cx="4936369"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6621" y="685801"/>
            <a:ext cx="4933194"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29949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827" y="685800"/>
            <a:ext cx="4648576" cy="576262"/>
          </a:xfrm>
        </p:spPr>
        <p:txBody>
          <a:bodyPr anchor="b">
            <a:no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33" y="1270529"/>
            <a:ext cx="4936369"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7483" y="685800"/>
            <a:ext cx="4663919" cy="576262"/>
          </a:xfrm>
        </p:spPr>
        <p:txBody>
          <a:bodyPr anchor="b">
            <a:no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5033" y="1262062"/>
            <a:ext cx="4927904"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405826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65563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4646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3167" y="685800"/>
            <a:ext cx="3656648" cy="1371600"/>
          </a:xfrm>
        </p:spPr>
        <p:txBody>
          <a:bodyPr anchor="b">
            <a:normAutofit/>
          </a:bodyPr>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684034" y="685800"/>
            <a:ext cx="5942053"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3167" y="2209800"/>
            <a:ext cx="3656648" cy="2091267"/>
          </a:xfrm>
        </p:spPr>
        <p:txBody>
          <a:bodyPr anchor="t">
            <a:normAutofit/>
          </a:bodyPr>
          <a:lstStyle>
            <a:lvl1pPr marL="0" indent="0">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2733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1582" y="1447800"/>
            <a:ext cx="6018232" cy="1143000"/>
          </a:xfrm>
        </p:spPr>
        <p:txBody>
          <a:bodyPr anchor="b">
            <a:normAutofit/>
          </a:bodyPr>
          <a:lstStyle>
            <a:lvl1pPr algn="l">
              <a:defRPr sz="2799"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8754" y="914400"/>
            <a:ext cx="3280120"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1582" y="2777067"/>
            <a:ext cx="6019820" cy="2048933"/>
          </a:xfrm>
        </p:spPr>
        <p:txBody>
          <a:bodyPr anchor="t">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2678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4572" y="2963334"/>
            <a:ext cx="2981081"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034" y="4487333"/>
            <a:ext cx="8532178"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034" y="685801"/>
            <a:ext cx="8532178"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1833" y="6172201"/>
            <a:ext cx="159978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B9B9059-F1D6-41D0-95CF-D21CAA096B3A}" type="datetimeFigureOut">
              <a:rPr lang="en-US" smtClean="0"/>
              <a:pPr/>
              <a:t>5/25/2023</a:t>
            </a:fld>
            <a:endParaRPr lang="en-US"/>
          </a:p>
        </p:txBody>
      </p:sp>
      <p:sp>
        <p:nvSpPr>
          <p:cNvPr id="5" name="Footer Placeholder 4"/>
          <p:cNvSpPr>
            <a:spLocks noGrp="1"/>
          </p:cNvSpPr>
          <p:nvPr>
            <p:ph type="ftr" sz="quarter" idx="3"/>
          </p:nvPr>
        </p:nvSpPr>
        <p:spPr>
          <a:xfrm>
            <a:off x="684034" y="6172201"/>
            <a:ext cx="754183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0502" y="5578476"/>
            <a:ext cx="1141948" cy="669925"/>
          </a:xfrm>
          <a:prstGeom prst="rect">
            <a:avLst/>
          </a:prstGeom>
        </p:spPr>
        <p:txBody>
          <a:bodyPr vert="horz" lIns="91440" tIns="45720" rIns="91440" bIns="45720" rtlCol="0" anchor="b"/>
          <a:lstStyle>
            <a:lvl1pPr algn="r">
              <a:defRPr sz="3199" b="0" i="0">
                <a:solidFill>
                  <a:schemeClr val="bg2">
                    <a:lumMod val="50000"/>
                  </a:schemeClr>
                </a:solidFill>
                <a:effectLst/>
                <a:latin typeface="+mn-lt"/>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440343559"/>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999" kern="1200" cap="none">
          <a:solidFill>
            <a:schemeClr val="bg2">
              <a:lumMod val="7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799" kern="1200" cap="none">
          <a:solidFill>
            <a:schemeClr val="bg2">
              <a:lumMod val="7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034" y="685800"/>
            <a:ext cx="8534578" cy="2971801"/>
          </a:xfrm>
        </p:spPr>
        <p:txBody>
          <a:bodyPr/>
          <a:lstStyle/>
          <a:p>
            <a:r>
              <a:rPr lang="en-US" dirty="0"/>
              <a:t>New condo regulations &amp; rider</a:t>
            </a:r>
          </a:p>
        </p:txBody>
      </p:sp>
      <p:sp>
        <p:nvSpPr>
          <p:cNvPr id="3" name="Subtitle 2"/>
          <p:cNvSpPr>
            <a:spLocks noGrp="1"/>
          </p:cNvSpPr>
          <p:nvPr>
            <p:ph type="subTitle" idx="1"/>
          </p:nvPr>
        </p:nvSpPr>
        <p:spPr/>
        <p:txBody>
          <a:bodyPr/>
          <a:lstStyle/>
          <a:p>
            <a:r>
              <a:rPr lang="en-US" dirty="0"/>
              <a:t>Aaron Bedy</a:t>
            </a:r>
          </a:p>
          <a:p>
            <a:r>
              <a:rPr lang="en-US" dirty="0"/>
              <a:t>Bedy Law, PLLC</a:t>
            </a:r>
          </a:p>
        </p:txBody>
      </p:sp>
      <p:pic>
        <p:nvPicPr>
          <p:cNvPr id="5" name="Picture 4" descr="A black background with blue text&#10;&#10;Description automatically generated with low confidence">
            <a:extLst>
              <a:ext uri="{FF2B5EF4-FFF2-40B4-BE49-F238E27FC236}">
                <a16:creationId xmlns:a16="http://schemas.microsoft.com/office/drawing/2014/main" id="{BDB41737-0164-8C7A-90C0-6C53097FA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471561"/>
            <a:ext cx="5434701" cy="1509639"/>
          </a:xfrm>
          <a:prstGeom prst="rect">
            <a:avLst/>
          </a:prstGeom>
        </p:spPr>
      </p:pic>
      <p:pic>
        <p:nvPicPr>
          <p:cNvPr id="7" name="Picture 6" descr="A person in a suit and tie&#10;&#10;Description automatically generated with medium confidence">
            <a:extLst>
              <a:ext uri="{FF2B5EF4-FFF2-40B4-BE49-F238E27FC236}">
                <a16:creationId xmlns:a16="http://schemas.microsoft.com/office/drawing/2014/main" id="{FAA96F1A-89C6-AF69-E8F1-D235D24FE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7412" y="4224867"/>
            <a:ext cx="1947333" cy="1947333"/>
          </a:xfrm>
          <a:prstGeom prst="rect">
            <a:avLst/>
          </a:prstGeom>
        </p:spPr>
      </p:pic>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EBE0-1CD0-A1F0-09C6-0FF4E8E9F1D0}"/>
              </a:ext>
            </a:extLst>
          </p:cNvPr>
          <p:cNvSpPr>
            <a:spLocks noGrp="1"/>
          </p:cNvSpPr>
          <p:nvPr>
            <p:ph type="title"/>
          </p:nvPr>
        </p:nvSpPr>
        <p:spPr>
          <a:xfrm>
            <a:off x="684034" y="228601"/>
            <a:ext cx="9906178" cy="1219199"/>
          </a:xfrm>
        </p:spPr>
        <p:txBody>
          <a:bodyPr>
            <a:normAutofit/>
          </a:bodyPr>
          <a:lstStyle/>
          <a:p>
            <a:r>
              <a:rPr lang="en-US" dirty="0"/>
              <a:t>Condominium – buyer considerations</a:t>
            </a:r>
          </a:p>
        </p:txBody>
      </p:sp>
      <p:sp>
        <p:nvSpPr>
          <p:cNvPr id="3" name="TextBox 2">
            <a:extLst>
              <a:ext uri="{FF2B5EF4-FFF2-40B4-BE49-F238E27FC236}">
                <a16:creationId xmlns:a16="http://schemas.microsoft.com/office/drawing/2014/main" id="{C4052EC5-FA51-40AA-67F2-7C640B8EFAF1}"/>
              </a:ext>
            </a:extLst>
          </p:cNvPr>
          <p:cNvSpPr txBox="1"/>
          <p:nvPr/>
        </p:nvSpPr>
        <p:spPr>
          <a:xfrm>
            <a:off x="684034" y="1905000"/>
            <a:ext cx="9448978" cy="3139321"/>
          </a:xfrm>
          <a:prstGeom prst="rect">
            <a:avLst/>
          </a:prstGeom>
          <a:noFill/>
        </p:spPr>
        <p:txBody>
          <a:bodyPr wrap="square" rtlCol="0">
            <a:spAutoFit/>
          </a:bodyPr>
          <a:lstStyle/>
          <a:p>
            <a:r>
              <a:rPr lang="en-US" sz="2000" b="1" dirty="0"/>
              <a:t>* Frequency?  </a:t>
            </a:r>
            <a:r>
              <a:rPr lang="en-US" sz="2000" dirty="0"/>
              <a:t>Must have a milestone inspection performed on qualifying buildings by December 31 of the year in which the building reaches </a:t>
            </a:r>
            <a:r>
              <a:rPr lang="en-US" sz="2000" b="1" dirty="0"/>
              <a:t>30 </a:t>
            </a:r>
            <a:r>
              <a:rPr lang="en-US" sz="2000" dirty="0"/>
              <a:t>years of age and every </a:t>
            </a:r>
            <a:r>
              <a:rPr lang="en-US" sz="2000" b="1" dirty="0"/>
              <a:t>10</a:t>
            </a:r>
            <a:r>
              <a:rPr lang="en-US" sz="2000" dirty="0"/>
              <a:t> years thereafter.</a:t>
            </a:r>
          </a:p>
          <a:p>
            <a:pPr marL="285750" indent="-285750">
              <a:buFont typeface="Arial" panose="020B0604020202020204" pitchFamily="34" charset="0"/>
              <a:buChar char="•"/>
            </a:pPr>
            <a:endParaRPr lang="en-US" sz="2000" dirty="0"/>
          </a:p>
          <a:p>
            <a:r>
              <a:rPr lang="en-US" sz="2000" b="1" dirty="0"/>
              <a:t>* If the Condominium is within 3 miles of a Coastline </a:t>
            </a:r>
            <a:r>
              <a:rPr lang="en-US" sz="2000" dirty="0"/>
              <a:t>as defined in section 376.031, Florida Statutes (2021), then the condominium must have a milestone inspection performed on qualifying buildings by December 31 of the year in which the building reaches </a:t>
            </a:r>
            <a:r>
              <a:rPr lang="en-US" sz="2000" b="1" dirty="0"/>
              <a:t>25</a:t>
            </a:r>
            <a:r>
              <a:rPr lang="en-US" sz="2000" dirty="0"/>
              <a:t> years of age and every </a:t>
            </a:r>
            <a:r>
              <a:rPr lang="en-US" sz="2000" b="1" dirty="0"/>
              <a:t>10</a:t>
            </a:r>
            <a:r>
              <a:rPr lang="en-US" sz="2000" dirty="0"/>
              <a:t> years thereafter.</a:t>
            </a:r>
          </a:p>
          <a:p>
            <a:pPr lvl="1"/>
            <a:endParaRPr lang="en-US" dirty="0"/>
          </a:p>
        </p:txBody>
      </p:sp>
      <p:pic>
        <p:nvPicPr>
          <p:cNvPr id="4" name="Picture 3" descr="A black background with blue text&#10;&#10;Description automatically generated with low confidence">
            <a:extLst>
              <a:ext uri="{FF2B5EF4-FFF2-40B4-BE49-F238E27FC236}">
                <a16:creationId xmlns:a16="http://schemas.microsoft.com/office/drawing/2014/main" id="{76DB41E5-7F47-D2AD-9062-0FB7DF03E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1187789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5EC0-267E-6EB4-AB9B-4A75F39EABF7}"/>
              </a:ext>
            </a:extLst>
          </p:cNvPr>
          <p:cNvSpPr>
            <a:spLocks noGrp="1"/>
          </p:cNvSpPr>
          <p:nvPr>
            <p:ph type="title"/>
          </p:nvPr>
        </p:nvSpPr>
        <p:spPr>
          <a:xfrm>
            <a:off x="684034" y="228601"/>
            <a:ext cx="8532178" cy="1066799"/>
          </a:xfrm>
        </p:spPr>
        <p:txBody>
          <a:bodyPr>
            <a:normAutofit fontScale="90000"/>
          </a:bodyPr>
          <a:lstStyle/>
          <a:p>
            <a:r>
              <a:rPr lang="en-US" dirty="0"/>
              <a:t>Listing a condominium…</a:t>
            </a:r>
            <a:br>
              <a:rPr lang="en-US" dirty="0"/>
            </a:br>
            <a:r>
              <a:rPr lang="en-US" dirty="0"/>
              <a:t>		what to consider</a:t>
            </a:r>
          </a:p>
        </p:txBody>
      </p:sp>
      <p:pic>
        <p:nvPicPr>
          <p:cNvPr id="3" name="Picture 2" descr="A black background with blue text&#10;&#10;Description automatically generated with low confidence">
            <a:extLst>
              <a:ext uri="{FF2B5EF4-FFF2-40B4-BE49-F238E27FC236}">
                <a16:creationId xmlns:a16="http://schemas.microsoft.com/office/drawing/2014/main" id="{ADF4263F-3864-0559-7316-E8F6A69B28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
        <p:nvSpPr>
          <p:cNvPr id="5" name="TextBox 4">
            <a:extLst>
              <a:ext uri="{FF2B5EF4-FFF2-40B4-BE49-F238E27FC236}">
                <a16:creationId xmlns:a16="http://schemas.microsoft.com/office/drawing/2014/main" id="{42FA7A0F-F2EE-5566-F4CB-E3B6C60E1885}"/>
              </a:ext>
            </a:extLst>
          </p:cNvPr>
          <p:cNvSpPr txBox="1"/>
          <p:nvPr/>
        </p:nvSpPr>
        <p:spPr>
          <a:xfrm>
            <a:off x="1522412" y="1825874"/>
            <a:ext cx="8839200" cy="1938992"/>
          </a:xfrm>
          <a:prstGeom prst="rect">
            <a:avLst/>
          </a:prstGeom>
          <a:noFill/>
        </p:spPr>
        <p:txBody>
          <a:bodyPr wrap="square" rtlCol="0">
            <a:spAutoFit/>
          </a:bodyPr>
          <a:lstStyle/>
          <a:p>
            <a:pPr marL="342900" indent="-342900">
              <a:buAutoNum type="arabicParenR"/>
            </a:pPr>
            <a:r>
              <a:rPr lang="en-US" sz="2400" dirty="0"/>
              <a:t>Have there been discussions or plans for any special assessments to the condominium development?  </a:t>
            </a:r>
          </a:p>
          <a:p>
            <a:pPr lvl="2"/>
            <a:r>
              <a:rPr lang="en-US" sz="2400" dirty="0"/>
              <a:t>* If yes, why?</a:t>
            </a:r>
          </a:p>
          <a:p>
            <a:pPr marL="342900" indent="-342900">
              <a:buAutoNum type="arabicParenR"/>
            </a:pPr>
            <a:endParaRPr lang="en-US" sz="2400" dirty="0"/>
          </a:p>
          <a:p>
            <a:pPr marL="342900" indent="-342900">
              <a:buAutoNum type="arabicParenR"/>
            </a:pPr>
            <a:r>
              <a:rPr lang="en-US" sz="2400" dirty="0"/>
              <a:t>Are any of the condominium reserves in the deficit?</a:t>
            </a:r>
          </a:p>
        </p:txBody>
      </p:sp>
    </p:spTree>
    <p:extLst>
      <p:ext uri="{BB962C8B-B14F-4D97-AF65-F5344CB8AC3E}">
        <p14:creationId xmlns:p14="http://schemas.microsoft.com/office/powerpoint/2010/main" val="13927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4380-8603-C78C-DB4A-F8BAE73B3950}"/>
              </a:ext>
            </a:extLst>
          </p:cNvPr>
          <p:cNvSpPr>
            <a:spLocks noGrp="1"/>
          </p:cNvSpPr>
          <p:nvPr>
            <p:ph type="title"/>
          </p:nvPr>
        </p:nvSpPr>
        <p:spPr>
          <a:xfrm>
            <a:off x="684034" y="381001"/>
            <a:ext cx="10363378" cy="838199"/>
          </a:xfrm>
        </p:spPr>
        <p:txBody>
          <a:bodyPr>
            <a:normAutofit fontScale="90000"/>
          </a:bodyPr>
          <a:lstStyle/>
          <a:p>
            <a:r>
              <a:rPr lang="en-US" dirty="0"/>
              <a:t>Florida’s new mandatory condo inspection and reserves law</a:t>
            </a:r>
          </a:p>
        </p:txBody>
      </p:sp>
      <p:pic>
        <p:nvPicPr>
          <p:cNvPr id="3" name="Picture 2" descr="A black background with blue text&#10;&#10;Description automatically generated with low confidence">
            <a:extLst>
              <a:ext uri="{FF2B5EF4-FFF2-40B4-BE49-F238E27FC236}">
                <a16:creationId xmlns:a16="http://schemas.microsoft.com/office/drawing/2014/main" id="{23B26347-4FAF-3393-1B2B-A10F37C8E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
        <p:nvSpPr>
          <p:cNvPr id="4" name="TextBox 3">
            <a:extLst>
              <a:ext uri="{FF2B5EF4-FFF2-40B4-BE49-F238E27FC236}">
                <a16:creationId xmlns:a16="http://schemas.microsoft.com/office/drawing/2014/main" id="{DD510C77-F9C0-7DA2-1F73-BE0A695EAF7B}"/>
              </a:ext>
            </a:extLst>
          </p:cNvPr>
          <p:cNvSpPr txBox="1"/>
          <p:nvPr/>
        </p:nvSpPr>
        <p:spPr>
          <a:xfrm>
            <a:off x="836612" y="1981200"/>
            <a:ext cx="94488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This can create special assessments to the condominium association for shortages in the reserves and for repairs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an issue is found it can greatly affect the future of the development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Getting a loan may also be an issue</a:t>
            </a:r>
          </a:p>
        </p:txBody>
      </p:sp>
    </p:spTree>
    <p:extLst>
      <p:ext uri="{BB962C8B-B14F-4D97-AF65-F5344CB8AC3E}">
        <p14:creationId xmlns:p14="http://schemas.microsoft.com/office/powerpoint/2010/main" val="218990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EBE0-1CD0-A1F0-09C6-0FF4E8E9F1D0}"/>
              </a:ext>
            </a:extLst>
          </p:cNvPr>
          <p:cNvSpPr>
            <a:spLocks noGrp="1"/>
          </p:cNvSpPr>
          <p:nvPr>
            <p:ph type="title"/>
          </p:nvPr>
        </p:nvSpPr>
        <p:spPr>
          <a:xfrm>
            <a:off x="684034" y="228601"/>
            <a:ext cx="9906178" cy="1219199"/>
          </a:xfrm>
        </p:spPr>
        <p:txBody>
          <a:bodyPr>
            <a:normAutofit/>
          </a:bodyPr>
          <a:lstStyle/>
          <a:p>
            <a:r>
              <a:rPr lang="en-US" dirty="0"/>
              <a:t>Condominium – buyer considerations</a:t>
            </a:r>
          </a:p>
        </p:txBody>
      </p:sp>
      <p:sp>
        <p:nvSpPr>
          <p:cNvPr id="3" name="TextBox 2">
            <a:extLst>
              <a:ext uri="{FF2B5EF4-FFF2-40B4-BE49-F238E27FC236}">
                <a16:creationId xmlns:a16="http://schemas.microsoft.com/office/drawing/2014/main" id="{C4052EC5-FA51-40AA-67F2-7C640B8EFAF1}"/>
              </a:ext>
            </a:extLst>
          </p:cNvPr>
          <p:cNvSpPr txBox="1"/>
          <p:nvPr/>
        </p:nvSpPr>
        <p:spPr>
          <a:xfrm>
            <a:off x="684034" y="1905000"/>
            <a:ext cx="9448978" cy="2585323"/>
          </a:xfrm>
          <a:prstGeom prst="rect">
            <a:avLst/>
          </a:prstGeom>
          <a:noFill/>
        </p:spPr>
        <p:txBody>
          <a:bodyPr wrap="square" rtlCol="0">
            <a:spAutoFit/>
          </a:bodyPr>
          <a:lstStyle/>
          <a:p>
            <a:pPr marL="342900" indent="-342900">
              <a:buFont typeface="Arial" panose="020B0604020202020204" pitchFamily="34" charset="0"/>
              <a:buChar char="•"/>
            </a:pPr>
            <a:r>
              <a:rPr lang="en-US" sz="2400" b="1" dirty="0"/>
              <a:t>Request as a requirement in the sales contract to be provided on the effective date the last 12 months of the minutes from the condominium association meetings and carefully review.  </a:t>
            </a:r>
          </a:p>
          <a:p>
            <a:pPr marL="800100" lvl="1" indent="-342900">
              <a:buFont typeface="Arial" panose="020B0604020202020204" pitchFamily="34" charset="0"/>
              <a:buChar char="•"/>
            </a:pPr>
            <a:r>
              <a:rPr lang="en-US" sz="2400" b="1" dirty="0"/>
              <a:t>This would help disclose any red flags, deficiencies, discussions, problematic issues, or future plans.</a:t>
            </a:r>
            <a:endParaRPr lang="en-US" sz="2400" dirty="0"/>
          </a:p>
          <a:p>
            <a:pPr lvl="1"/>
            <a:endParaRPr lang="en-US" dirty="0"/>
          </a:p>
        </p:txBody>
      </p:sp>
      <p:pic>
        <p:nvPicPr>
          <p:cNvPr id="4" name="Picture 3" descr="A black background with blue text&#10;&#10;Description automatically generated with low confidence">
            <a:extLst>
              <a:ext uri="{FF2B5EF4-FFF2-40B4-BE49-F238E27FC236}">
                <a16:creationId xmlns:a16="http://schemas.microsoft.com/office/drawing/2014/main" id="{76DB41E5-7F47-D2AD-9062-0FB7DF03E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311547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017B-7F58-D1E8-C0DD-10C11039ED56}"/>
              </a:ext>
            </a:extLst>
          </p:cNvPr>
          <p:cNvSpPr>
            <a:spLocks noGrp="1"/>
          </p:cNvSpPr>
          <p:nvPr>
            <p:ph type="title"/>
          </p:nvPr>
        </p:nvSpPr>
        <p:spPr/>
        <p:txBody>
          <a:bodyPr>
            <a:normAutofit fontScale="90000"/>
          </a:bodyPr>
          <a:lstStyle/>
          <a:p>
            <a:r>
              <a:rPr lang="en-US" dirty="0"/>
              <a:t>Owners asked to pay $175,000 Each toward Miami condo 40-year recertification</a:t>
            </a:r>
          </a:p>
        </p:txBody>
      </p:sp>
      <p:pic>
        <p:nvPicPr>
          <p:cNvPr id="6" name="Content Placeholder 5" descr="A picture containing outdoor, building, metropolitan area, city&#10;&#10;Description automatically generated">
            <a:extLst>
              <a:ext uri="{FF2B5EF4-FFF2-40B4-BE49-F238E27FC236}">
                <a16:creationId xmlns:a16="http://schemas.microsoft.com/office/drawing/2014/main" id="{23358B16-117C-F03B-FBEE-1493C428E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111845"/>
            <a:ext cx="5942012" cy="4456509"/>
          </a:xfrm>
        </p:spPr>
      </p:pic>
      <p:sp>
        <p:nvSpPr>
          <p:cNvPr id="4" name="Text Placeholder 3">
            <a:extLst>
              <a:ext uri="{FF2B5EF4-FFF2-40B4-BE49-F238E27FC236}">
                <a16:creationId xmlns:a16="http://schemas.microsoft.com/office/drawing/2014/main" id="{48A60680-1EFB-BAA4-EA73-8571CD3C47B8}"/>
              </a:ext>
            </a:extLst>
          </p:cNvPr>
          <p:cNvSpPr>
            <a:spLocks noGrp="1"/>
          </p:cNvSpPr>
          <p:nvPr>
            <p:ph type="body" sz="half" idx="2"/>
          </p:nvPr>
        </p:nvSpPr>
        <p:spPr>
          <a:xfrm>
            <a:off x="13215421" y="1619382"/>
            <a:ext cx="1206090" cy="383687"/>
          </a:xfrm>
        </p:spPr>
        <p:txBody>
          <a:bodyPr/>
          <a:lstStyle/>
          <a:p>
            <a:endParaRPr lang="en-US" dirty="0"/>
          </a:p>
        </p:txBody>
      </p:sp>
      <p:pic>
        <p:nvPicPr>
          <p:cNvPr id="2050" name="Picture 2" descr="Photos: The condo building collapse in Surfside, Florida">
            <a:extLst>
              <a:ext uri="{FF2B5EF4-FFF2-40B4-BE49-F238E27FC236}">
                <a16:creationId xmlns:a16="http://schemas.microsoft.com/office/drawing/2014/main" id="{C13344D5-0875-A504-5A8B-D0E90D2F4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3167" y="2297997"/>
            <a:ext cx="3392486" cy="22620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blue text&#10;&#10;Description automatically generated with low confidence">
            <a:extLst>
              <a:ext uri="{FF2B5EF4-FFF2-40B4-BE49-F238E27FC236}">
                <a16:creationId xmlns:a16="http://schemas.microsoft.com/office/drawing/2014/main" id="{41C83227-F19B-BFD5-B3E0-35A940DAD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127841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F4A73F-0362-2CD0-718C-1F15FE1A65B5}"/>
              </a:ext>
            </a:extLst>
          </p:cNvPr>
          <p:cNvSpPr>
            <a:spLocks noGrp="1"/>
          </p:cNvSpPr>
          <p:nvPr>
            <p:ph type="title"/>
          </p:nvPr>
        </p:nvSpPr>
        <p:spPr/>
        <p:txBody>
          <a:bodyPr/>
          <a:lstStyle/>
          <a:p>
            <a:r>
              <a:rPr lang="en-US" dirty="0"/>
              <a:t>Miami – a shocking assessment</a:t>
            </a:r>
          </a:p>
        </p:txBody>
      </p:sp>
      <p:sp>
        <p:nvSpPr>
          <p:cNvPr id="6" name="Content Placeholder 5">
            <a:extLst>
              <a:ext uri="{FF2B5EF4-FFF2-40B4-BE49-F238E27FC236}">
                <a16:creationId xmlns:a16="http://schemas.microsoft.com/office/drawing/2014/main" id="{C6AB0481-7B30-0D90-4208-BA244C1D2FAA}"/>
              </a:ext>
            </a:extLst>
          </p:cNvPr>
          <p:cNvSpPr>
            <a:spLocks noGrp="1"/>
          </p:cNvSpPr>
          <p:nvPr>
            <p:ph idx="1"/>
          </p:nvPr>
        </p:nvSpPr>
        <p:spPr/>
        <p:txBody>
          <a:bodyPr/>
          <a:lstStyle/>
          <a:p>
            <a:r>
              <a:rPr lang="en-US" dirty="0"/>
              <a:t>Owners are being asked to pay $175,000 each towards their 40-year recertification.  This is a story we have been hearing more and more across South Florida.</a:t>
            </a:r>
          </a:p>
          <a:p>
            <a:r>
              <a:rPr lang="en-US" dirty="0"/>
              <a:t>Residents say something isn’t adding up and they are putting the blame on their homeowner’s association.</a:t>
            </a:r>
          </a:p>
          <a:p>
            <a:r>
              <a:rPr lang="en-US" dirty="0"/>
              <a:t>“I’m in shock in disbelief”, said Christian Murray.</a:t>
            </a:r>
          </a:p>
          <a:p>
            <a:pPr lvl="1"/>
            <a:r>
              <a:rPr lang="en-US" dirty="0"/>
              <a:t>Murray has lived in the Palm Bay Yacht club condos since 2016.  Now he and many other residents are worried if they’d be able to keep their homes.</a:t>
            </a:r>
          </a:p>
        </p:txBody>
      </p:sp>
      <p:pic>
        <p:nvPicPr>
          <p:cNvPr id="7" name="Picture 6" descr="A black background with blue text&#10;&#10;Description automatically generated with low confidence">
            <a:extLst>
              <a:ext uri="{FF2B5EF4-FFF2-40B4-BE49-F238E27FC236}">
                <a16:creationId xmlns:a16="http://schemas.microsoft.com/office/drawing/2014/main" id="{DABBCDDB-ADC2-98A3-78B0-567DE493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69750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7E159A-39E6-C344-193D-A112C9A16BB7}"/>
              </a:ext>
            </a:extLst>
          </p:cNvPr>
          <p:cNvSpPr txBox="1"/>
          <p:nvPr/>
        </p:nvSpPr>
        <p:spPr>
          <a:xfrm>
            <a:off x="1217612" y="685800"/>
            <a:ext cx="9144000" cy="4801314"/>
          </a:xfrm>
          <a:prstGeom prst="rect">
            <a:avLst/>
          </a:prstGeom>
          <a:noFill/>
        </p:spPr>
        <p:txBody>
          <a:bodyPr wrap="square" rtlCol="0">
            <a:spAutoFit/>
          </a:bodyPr>
          <a:lstStyle/>
          <a:p>
            <a:r>
              <a:rPr lang="en-US" dirty="0"/>
              <a:t>So, residents hired a different engineer to do the same assessment, and they were told the building needed around $23 million in repairs, a fare cry from the initial $46 million.</a:t>
            </a:r>
          </a:p>
          <a:p>
            <a:endParaRPr lang="en-US" dirty="0"/>
          </a:p>
          <a:p>
            <a:r>
              <a:rPr lang="en-US" dirty="0"/>
              <a:t>“Asking for $46 million is really extraordinary”, said attorney Jane Muir.</a:t>
            </a:r>
          </a:p>
          <a:p>
            <a:endParaRPr lang="en-US" dirty="0"/>
          </a:p>
          <a:p>
            <a:r>
              <a:rPr lang="en-US" dirty="0"/>
              <a:t>Muir was hired by the residents to fight against the property managers.</a:t>
            </a:r>
          </a:p>
          <a:p>
            <a:endParaRPr lang="en-US" dirty="0"/>
          </a:p>
          <a:p>
            <a:r>
              <a:rPr lang="en-US" dirty="0"/>
              <a:t>The Problem</a:t>
            </a:r>
          </a:p>
          <a:p>
            <a:r>
              <a:rPr lang="en-US" dirty="0"/>
              <a:t>Upon further investigation, Muir said the initial engineer largely inflated the cost of repairs.  Residents believe the property manager, called AKAM, is not only inflating numbers but also wants to hire their sister company, Project Management Group, to do the repairs.</a:t>
            </a:r>
          </a:p>
          <a:p>
            <a:endParaRPr lang="en-US" dirty="0"/>
          </a:p>
          <a:p>
            <a:r>
              <a:rPr lang="en-US" dirty="0"/>
              <a:t>“It’s going to ruin their lives, people are going to lose their homes”, said resident Sonia </a:t>
            </a:r>
            <a:r>
              <a:rPr lang="en-US" dirty="0" err="1"/>
              <a:t>Przulji</a:t>
            </a:r>
            <a:r>
              <a:rPr lang="en-US" dirty="0"/>
              <a:t>.  “I cannot afford this.  I’ve cried myself to sleep wondering what Id do.”</a:t>
            </a:r>
          </a:p>
        </p:txBody>
      </p:sp>
      <p:pic>
        <p:nvPicPr>
          <p:cNvPr id="5" name="Picture 4" descr="A black background with blue text&#10;&#10;Description automatically generated with low confidence">
            <a:extLst>
              <a:ext uri="{FF2B5EF4-FFF2-40B4-BE49-F238E27FC236}">
                <a16:creationId xmlns:a16="http://schemas.microsoft.com/office/drawing/2014/main" id="{EB7A3105-3C0F-CD7D-C512-B94B1CDB5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37803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241CD-AE89-30AB-CE90-3812232D7102}"/>
              </a:ext>
            </a:extLst>
          </p:cNvPr>
          <p:cNvSpPr>
            <a:spLocks noGrp="1"/>
          </p:cNvSpPr>
          <p:nvPr>
            <p:ph type="title"/>
          </p:nvPr>
        </p:nvSpPr>
        <p:spPr>
          <a:xfrm>
            <a:off x="684034" y="4487333"/>
            <a:ext cx="9525178" cy="1507067"/>
          </a:xfrm>
        </p:spPr>
        <p:txBody>
          <a:bodyPr/>
          <a:lstStyle/>
          <a:p>
            <a:r>
              <a:rPr lang="en-US" dirty="0"/>
              <a:t>New condominium rider effective March/2023</a:t>
            </a:r>
          </a:p>
        </p:txBody>
      </p:sp>
      <p:sp>
        <p:nvSpPr>
          <p:cNvPr id="5" name="Content Placeholder 4">
            <a:extLst>
              <a:ext uri="{FF2B5EF4-FFF2-40B4-BE49-F238E27FC236}">
                <a16:creationId xmlns:a16="http://schemas.microsoft.com/office/drawing/2014/main" id="{639FBF34-8965-309E-8DBB-5ACBF0A4E7D4}"/>
              </a:ext>
            </a:extLst>
          </p:cNvPr>
          <p:cNvSpPr>
            <a:spLocks noGrp="1"/>
          </p:cNvSpPr>
          <p:nvPr>
            <p:ph idx="1"/>
          </p:nvPr>
        </p:nvSpPr>
        <p:spPr/>
        <p:txBody>
          <a:bodyPr/>
          <a:lstStyle/>
          <a:p>
            <a:r>
              <a:rPr lang="en-US" dirty="0"/>
              <a:t>Revisions to the NEW Condominium Rider CR-6x are effective March 1, 2023</a:t>
            </a:r>
          </a:p>
          <a:p>
            <a:endParaRPr lang="en-US" dirty="0"/>
          </a:p>
          <a:p>
            <a:r>
              <a:rPr lang="en-US" dirty="0"/>
              <a:t>The Changes are in clause – 10.  Governance Form</a:t>
            </a:r>
          </a:p>
        </p:txBody>
      </p:sp>
      <p:pic>
        <p:nvPicPr>
          <p:cNvPr id="8" name="Picture 7" descr="A black background with blue text&#10;&#10;Description automatically generated with low confidence">
            <a:extLst>
              <a:ext uri="{FF2B5EF4-FFF2-40B4-BE49-F238E27FC236}">
                <a16:creationId xmlns:a16="http://schemas.microsoft.com/office/drawing/2014/main" id="{3AFB214A-5C2D-B6FA-000F-2E7348F04F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8012" y="5798656"/>
            <a:ext cx="3809008" cy="1058058"/>
          </a:xfrm>
          <a:prstGeom prst="rect">
            <a:avLst/>
          </a:prstGeom>
        </p:spPr>
      </p:pic>
    </p:spTree>
    <p:extLst>
      <p:ext uri="{BB962C8B-B14F-4D97-AF65-F5344CB8AC3E}">
        <p14:creationId xmlns:p14="http://schemas.microsoft.com/office/powerpoint/2010/main" val="304332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CFCD-E999-AF70-FDAE-2FDBEDC917AE}"/>
              </a:ext>
            </a:extLst>
          </p:cNvPr>
          <p:cNvSpPr>
            <a:spLocks noGrp="1"/>
          </p:cNvSpPr>
          <p:nvPr>
            <p:ph type="title"/>
          </p:nvPr>
        </p:nvSpPr>
        <p:spPr>
          <a:xfrm>
            <a:off x="684034" y="5113436"/>
            <a:ext cx="8532178" cy="1211164"/>
          </a:xfrm>
        </p:spPr>
        <p:txBody>
          <a:bodyPr/>
          <a:lstStyle/>
          <a:p>
            <a:r>
              <a:rPr lang="en-US" dirty="0"/>
              <a:t>Fr/bar contract </a:t>
            </a:r>
            <a:br>
              <a:rPr lang="en-US" dirty="0"/>
            </a:br>
            <a:r>
              <a:rPr lang="en-US" dirty="0"/>
              <a:t>				condominium rider</a:t>
            </a:r>
          </a:p>
        </p:txBody>
      </p:sp>
      <p:pic>
        <p:nvPicPr>
          <p:cNvPr id="5" name="Content Placeholder 4" descr="A screenshot of a computer&#10;&#10;Description automatically generated">
            <a:extLst>
              <a:ext uri="{FF2B5EF4-FFF2-40B4-BE49-F238E27FC236}">
                <a16:creationId xmlns:a16="http://schemas.microsoft.com/office/drawing/2014/main" id="{A912C387-953B-826C-E116-38FDFE67D5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812" y="228600"/>
            <a:ext cx="9296400" cy="4884836"/>
          </a:xfrm>
        </p:spPr>
      </p:pic>
      <p:pic>
        <p:nvPicPr>
          <p:cNvPr id="6" name="Picture 5" descr="A black background with blue text&#10;&#10;Description automatically generated with low confidence">
            <a:extLst>
              <a:ext uri="{FF2B5EF4-FFF2-40B4-BE49-F238E27FC236}">
                <a16:creationId xmlns:a16="http://schemas.microsoft.com/office/drawing/2014/main" id="{6FE80C24-81E8-C41C-3A3B-8685A9691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012" y="5798656"/>
            <a:ext cx="3809008" cy="1058058"/>
          </a:xfrm>
          <a:prstGeom prst="rect">
            <a:avLst/>
          </a:prstGeom>
        </p:spPr>
      </p:pic>
    </p:spTree>
    <p:extLst>
      <p:ext uri="{BB962C8B-B14F-4D97-AF65-F5344CB8AC3E}">
        <p14:creationId xmlns:p14="http://schemas.microsoft.com/office/powerpoint/2010/main" val="378751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CFCD-E999-AF70-FDAE-2FDBEDC917AE}"/>
              </a:ext>
            </a:extLst>
          </p:cNvPr>
          <p:cNvSpPr>
            <a:spLocks noGrp="1"/>
          </p:cNvSpPr>
          <p:nvPr>
            <p:ph type="title"/>
          </p:nvPr>
        </p:nvSpPr>
        <p:spPr>
          <a:xfrm>
            <a:off x="684034" y="5113436"/>
            <a:ext cx="8532178" cy="1211164"/>
          </a:xfrm>
        </p:spPr>
        <p:txBody>
          <a:bodyPr/>
          <a:lstStyle/>
          <a:p>
            <a:r>
              <a:rPr lang="en-US" dirty="0"/>
              <a:t>Fr/bar contract </a:t>
            </a:r>
            <a:br>
              <a:rPr lang="en-US" dirty="0"/>
            </a:br>
            <a:r>
              <a:rPr lang="en-US" dirty="0"/>
              <a:t>				condominium rider</a:t>
            </a:r>
          </a:p>
        </p:txBody>
      </p:sp>
      <p:pic>
        <p:nvPicPr>
          <p:cNvPr id="7" name="Content Placeholder 6" descr="A screenshot of a computer&#10;&#10;Description automatically generated">
            <a:extLst>
              <a:ext uri="{FF2B5EF4-FFF2-40B4-BE49-F238E27FC236}">
                <a16:creationId xmlns:a16="http://schemas.microsoft.com/office/drawing/2014/main" id="{0461622F-7423-4E47-7498-055D0CEBFA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725" y="171450"/>
            <a:ext cx="8472487" cy="4765774"/>
          </a:xfrm>
        </p:spPr>
      </p:pic>
      <p:sp>
        <p:nvSpPr>
          <p:cNvPr id="9" name="Arrow: Striped Right 8">
            <a:extLst>
              <a:ext uri="{FF2B5EF4-FFF2-40B4-BE49-F238E27FC236}">
                <a16:creationId xmlns:a16="http://schemas.microsoft.com/office/drawing/2014/main" id="{D6489563-7D64-F5C3-A1D5-E1FA5B7C18D1}"/>
              </a:ext>
            </a:extLst>
          </p:cNvPr>
          <p:cNvSpPr/>
          <p:nvPr/>
        </p:nvSpPr>
        <p:spPr>
          <a:xfrm>
            <a:off x="2208212" y="3505200"/>
            <a:ext cx="7620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descr="A black background with blue text&#10;&#10;Description automatically generated with low confidence">
            <a:extLst>
              <a:ext uri="{FF2B5EF4-FFF2-40B4-BE49-F238E27FC236}">
                <a16:creationId xmlns:a16="http://schemas.microsoft.com/office/drawing/2014/main" id="{6C58FA90-423B-8F7C-46AD-771AEB905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012" y="5798656"/>
            <a:ext cx="3809008" cy="1058058"/>
          </a:xfrm>
          <a:prstGeom prst="rect">
            <a:avLst/>
          </a:prstGeom>
        </p:spPr>
      </p:pic>
    </p:spTree>
    <p:extLst>
      <p:ext uri="{BB962C8B-B14F-4D97-AF65-F5344CB8AC3E}">
        <p14:creationId xmlns:p14="http://schemas.microsoft.com/office/powerpoint/2010/main" val="3708082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5869" y="8467"/>
            <a:ext cx="3809008"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6579" y="91545"/>
            <a:ext cx="607907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3940" y="228600"/>
            <a:ext cx="495171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3926" y="32278"/>
            <a:ext cx="4851725"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3382" y="609601"/>
            <a:ext cx="4342268"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 y="2"/>
            <a:ext cx="12188825"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2"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4" y="2"/>
            <a:ext cx="12187901"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4033390C-B97B-5E79-4754-C28D12EACAAE}"/>
              </a:ext>
            </a:extLst>
          </p:cNvPr>
          <p:cNvSpPr>
            <a:spLocks noGrp="1"/>
          </p:cNvSpPr>
          <p:nvPr>
            <p:ph type="title"/>
          </p:nvPr>
        </p:nvSpPr>
        <p:spPr>
          <a:xfrm>
            <a:off x="1675209" y="685799"/>
            <a:ext cx="7238604" cy="838201"/>
          </a:xfrm>
        </p:spPr>
        <p:txBody>
          <a:bodyPr vert="horz" lIns="91440" tIns="45720" rIns="91440" bIns="45720" rtlCol="0" anchor="b">
            <a:normAutofit/>
          </a:bodyPr>
          <a:lstStyle/>
          <a:p>
            <a:pPr defTabSz="457200"/>
            <a:r>
              <a:rPr lang="en-US" sz="4800" dirty="0"/>
              <a:t>New requirements</a:t>
            </a:r>
          </a:p>
        </p:txBody>
      </p:sp>
      <p:sp>
        <p:nvSpPr>
          <p:cNvPr id="7" name="TextBox 6">
            <a:extLst>
              <a:ext uri="{FF2B5EF4-FFF2-40B4-BE49-F238E27FC236}">
                <a16:creationId xmlns:a16="http://schemas.microsoft.com/office/drawing/2014/main" id="{EC9A8EA7-BEC1-9E6B-D376-5D9A71F812E3}"/>
              </a:ext>
            </a:extLst>
          </p:cNvPr>
          <p:cNvSpPr txBox="1"/>
          <p:nvPr/>
        </p:nvSpPr>
        <p:spPr>
          <a:xfrm>
            <a:off x="1675210" y="1676400"/>
            <a:ext cx="9524602" cy="3570208"/>
          </a:xfrm>
          <a:prstGeom prst="rect">
            <a:avLst/>
          </a:prstGeom>
          <a:noFill/>
        </p:spPr>
        <p:txBody>
          <a:bodyPr wrap="square" rtlCol="0">
            <a:spAutoFit/>
          </a:bodyPr>
          <a:lstStyle/>
          <a:p>
            <a:r>
              <a:rPr lang="en-US" sz="2800" dirty="0"/>
              <a:t>For Buildings 3 Stories or Higher – SB 4-D Building Safety</a:t>
            </a:r>
          </a:p>
          <a:p>
            <a:endParaRPr lang="en-US" dirty="0"/>
          </a:p>
          <a:p>
            <a:pPr marL="285750" indent="-285750">
              <a:buFont typeface="Arial" panose="020B0604020202020204" pitchFamily="34" charset="0"/>
              <a:buChar char="•"/>
            </a:pPr>
            <a:r>
              <a:rPr lang="en-US" dirty="0"/>
              <a:t>Mandatory Structural Inspection – A milestone inspection in 2 phases is required as defined in SB 4-D Building Safety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If a milestone inspection is required and the building’s certificate of occupancy was issued on or before July 1, 1992, the building’s initial milestone inspection must be performed before December 31, 2024, and earlier if the local government overseeing the Association notifies the Association.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provisions allow the local governments to issue a notice requiring the inspection within 180 days from the date of the notice being issued.  </a:t>
            </a:r>
          </a:p>
        </p:txBody>
      </p:sp>
      <p:pic>
        <p:nvPicPr>
          <p:cNvPr id="9" name="Picture 8" descr="A black background with blue text&#10;&#10;Description automatically generated with low confidence">
            <a:extLst>
              <a:ext uri="{FF2B5EF4-FFF2-40B4-BE49-F238E27FC236}">
                <a16:creationId xmlns:a16="http://schemas.microsoft.com/office/drawing/2014/main" id="{A168D113-ACBD-AE1A-D83E-4FAF10453C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86407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CFCD-E999-AF70-FDAE-2FDBEDC917AE}"/>
              </a:ext>
            </a:extLst>
          </p:cNvPr>
          <p:cNvSpPr>
            <a:spLocks noGrp="1"/>
          </p:cNvSpPr>
          <p:nvPr>
            <p:ph type="title"/>
          </p:nvPr>
        </p:nvSpPr>
        <p:spPr>
          <a:xfrm>
            <a:off x="684034" y="5113436"/>
            <a:ext cx="8532178" cy="1211164"/>
          </a:xfrm>
        </p:spPr>
        <p:txBody>
          <a:bodyPr/>
          <a:lstStyle/>
          <a:p>
            <a:r>
              <a:rPr lang="en-US" dirty="0"/>
              <a:t>Fr/bar contract </a:t>
            </a:r>
            <a:br>
              <a:rPr lang="en-US" dirty="0"/>
            </a:br>
            <a:r>
              <a:rPr lang="en-US" dirty="0"/>
              <a:t>				condominium rider</a:t>
            </a:r>
          </a:p>
        </p:txBody>
      </p:sp>
      <p:sp>
        <p:nvSpPr>
          <p:cNvPr id="9" name="Arrow: Striped Right 8">
            <a:extLst>
              <a:ext uri="{FF2B5EF4-FFF2-40B4-BE49-F238E27FC236}">
                <a16:creationId xmlns:a16="http://schemas.microsoft.com/office/drawing/2014/main" id="{D6489563-7D64-F5C3-A1D5-E1FA5B7C18D1}"/>
              </a:ext>
            </a:extLst>
          </p:cNvPr>
          <p:cNvSpPr/>
          <p:nvPr/>
        </p:nvSpPr>
        <p:spPr>
          <a:xfrm>
            <a:off x="2208212" y="3505200"/>
            <a:ext cx="7620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Content Placeholder 5" descr="A screenshot of a computer&#10;&#10;Description automatically generated">
            <a:extLst>
              <a:ext uri="{FF2B5EF4-FFF2-40B4-BE49-F238E27FC236}">
                <a16:creationId xmlns:a16="http://schemas.microsoft.com/office/drawing/2014/main" id="{B41987FB-FB51-F250-40BC-A23E452E72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213" y="252317"/>
            <a:ext cx="8799516" cy="4721127"/>
          </a:xfrm>
        </p:spPr>
      </p:pic>
      <p:sp>
        <p:nvSpPr>
          <p:cNvPr id="8" name="Arrow: Striped Right 7">
            <a:extLst>
              <a:ext uri="{FF2B5EF4-FFF2-40B4-BE49-F238E27FC236}">
                <a16:creationId xmlns:a16="http://schemas.microsoft.com/office/drawing/2014/main" id="{58C9C6E8-88F7-5D75-84ED-C39BD94757D4}"/>
              </a:ext>
            </a:extLst>
          </p:cNvPr>
          <p:cNvSpPr/>
          <p:nvPr/>
        </p:nvSpPr>
        <p:spPr>
          <a:xfrm>
            <a:off x="1446212" y="182880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Striped Right 10">
            <a:extLst>
              <a:ext uri="{FF2B5EF4-FFF2-40B4-BE49-F238E27FC236}">
                <a16:creationId xmlns:a16="http://schemas.microsoft.com/office/drawing/2014/main" id="{CA91BF47-1DAD-55FC-07A4-E42CAA44302F}"/>
              </a:ext>
            </a:extLst>
          </p:cNvPr>
          <p:cNvSpPr/>
          <p:nvPr/>
        </p:nvSpPr>
        <p:spPr>
          <a:xfrm>
            <a:off x="1495622" y="2896701"/>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Striped Right 11">
            <a:extLst>
              <a:ext uri="{FF2B5EF4-FFF2-40B4-BE49-F238E27FC236}">
                <a16:creationId xmlns:a16="http://schemas.microsoft.com/office/drawing/2014/main" id="{AE840D54-6CF8-86F8-42DD-2E3FDD70B754}"/>
              </a:ext>
            </a:extLst>
          </p:cNvPr>
          <p:cNvSpPr/>
          <p:nvPr/>
        </p:nvSpPr>
        <p:spPr>
          <a:xfrm>
            <a:off x="1446212" y="237056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background with blue text&#10;&#10;Description automatically generated with low confidence">
            <a:extLst>
              <a:ext uri="{FF2B5EF4-FFF2-40B4-BE49-F238E27FC236}">
                <a16:creationId xmlns:a16="http://schemas.microsoft.com/office/drawing/2014/main" id="{170A389F-8127-C6DD-F7AF-E3A5D3DF2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012" y="5798656"/>
            <a:ext cx="3809008" cy="1058058"/>
          </a:xfrm>
          <a:prstGeom prst="rect">
            <a:avLst/>
          </a:prstGeom>
        </p:spPr>
      </p:pic>
    </p:spTree>
    <p:extLst>
      <p:ext uri="{BB962C8B-B14F-4D97-AF65-F5344CB8AC3E}">
        <p14:creationId xmlns:p14="http://schemas.microsoft.com/office/powerpoint/2010/main" val="3239772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065" y="620722"/>
            <a:ext cx="10932695"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thank you note">
            <a:extLst>
              <a:ext uri="{FF2B5EF4-FFF2-40B4-BE49-F238E27FC236}">
                <a16:creationId xmlns:a16="http://schemas.microsoft.com/office/drawing/2014/main" id="{91CFB5C8-BADE-F308-1AD8-196D696F3C6A}"/>
              </a:ext>
            </a:extLst>
          </p:cNvPr>
          <p:cNvPicPr>
            <a:picLocks noChangeAspect="1"/>
          </p:cNvPicPr>
          <p:nvPr/>
        </p:nvPicPr>
        <p:blipFill rotWithShape="1">
          <a:blip r:embed="rId2">
            <a:extLst>
              <a:ext uri="{28A0092B-C50C-407E-A947-70E740481C1C}">
                <a14:useLocalDpi xmlns:a14="http://schemas.microsoft.com/office/drawing/2010/main" val="0"/>
              </a:ext>
            </a:extLst>
          </a:blip>
          <a:srcRect t="16913" r="1" b="1"/>
          <a:stretch/>
        </p:blipFill>
        <p:spPr>
          <a:xfrm>
            <a:off x="792273" y="786117"/>
            <a:ext cx="10604278"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84750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EBE0-1CD0-A1F0-09C6-0FF4E8E9F1D0}"/>
              </a:ext>
            </a:extLst>
          </p:cNvPr>
          <p:cNvSpPr>
            <a:spLocks noGrp="1"/>
          </p:cNvSpPr>
          <p:nvPr>
            <p:ph type="title"/>
          </p:nvPr>
        </p:nvSpPr>
        <p:spPr>
          <a:xfrm>
            <a:off x="684034" y="228601"/>
            <a:ext cx="9906178" cy="1219199"/>
          </a:xfrm>
        </p:spPr>
        <p:txBody>
          <a:bodyPr>
            <a:normAutofit/>
          </a:bodyPr>
          <a:lstStyle/>
          <a:p>
            <a:r>
              <a:rPr lang="en-US" dirty="0"/>
              <a:t>Condominium – buyer considerations</a:t>
            </a:r>
          </a:p>
        </p:txBody>
      </p:sp>
      <p:sp>
        <p:nvSpPr>
          <p:cNvPr id="3" name="TextBox 2">
            <a:extLst>
              <a:ext uri="{FF2B5EF4-FFF2-40B4-BE49-F238E27FC236}">
                <a16:creationId xmlns:a16="http://schemas.microsoft.com/office/drawing/2014/main" id="{C4052EC5-FA51-40AA-67F2-7C640B8EFAF1}"/>
              </a:ext>
            </a:extLst>
          </p:cNvPr>
          <p:cNvSpPr txBox="1"/>
          <p:nvPr/>
        </p:nvSpPr>
        <p:spPr>
          <a:xfrm>
            <a:off x="684034" y="1905000"/>
            <a:ext cx="9448978" cy="3139321"/>
          </a:xfrm>
          <a:prstGeom prst="rect">
            <a:avLst/>
          </a:prstGeom>
          <a:noFill/>
        </p:spPr>
        <p:txBody>
          <a:bodyPr wrap="square" rtlCol="0">
            <a:spAutoFit/>
          </a:bodyPr>
          <a:lstStyle/>
          <a:p>
            <a:r>
              <a:rPr lang="en-US" sz="2000" b="1" dirty="0"/>
              <a:t>* Frequency?  </a:t>
            </a:r>
            <a:r>
              <a:rPr lang="en-US" sz="2000" dirty="0"/>
              <a:t>Must have a milestone inspection performed on qualifying buildings by December 31 of the year in which the building reaches </a:t>
            </a:r>
            <a:r>
              <a:rPr lang="en-US" sz="2000" b="1" dirty="0"/>
              <a:t>30 </a:t>
            </a:r>
            <a:r>
              <a:rPr lang="en-US" sz="2000" dirty="0"/>
              <a:t>years of age and every </a:t>
            </a:r>
            <a:r>
              <a:rPr lang="en-US" sz="2000" b="1" dirty="0"/>
              <a:t>10</a:t>
            </a:r>
            <a:r>
              <a:rPr lang="en-US" sz="2000" dirty="0"/>
              <a:t> years thereafter.</a:t>
            </a:r>
          </a:p>
          <a:p>
            <a:pPr marL="285750" indent="-285750">
              <a:buFont typeface="Arial" panose="020B0604020202020204" pitchFamily="34" charset="0"/>
              <a:buChar char="•"/>
            </a:pPr>
            <a:endParaRPr lang="en-US" sz="2000" dirty="0"/>
          </a:p>
          <a:p>
            <a:r>
              <a:rPr lang="en-US" sz="2000" b="1" dirty="0"/>
              <a:t>* If the Condominium is within 3 miles of a Coastline </a:t>
            </a:r>
            <a:r>
              <a:rPr lang="en-US" sz="2000" dirty="0"/>
              <a:t>as defined in section 376.031, Florida Statutes (2021), then the condominium must have a milestone inspection performed on qualifying buildings by December 31 of the year in which the building reaches </a:t>
            </a:r>
            <a:r>
              <a:rPr lang="en-US" sz="2000" b="1" dirty="0"/>
              <a:t>25</a:t>
            </a:r>
            <a:r>
              <a:rPr lang="en-US" sz="2000" dirty="0"/>
              <a:t> years of age and every </a:t>
            </a:r>
            <a:r>
              <a:rPr lang="en-US" sz="2000" b="1" dirty="0"/>
              <a:t>10</a:t>
            </a:r>
            <a:r>
              <a:rPr lang="en-US" sz="2000" dirty="0"/>
              <a:t> years thereafter.</a:t>
            </a:r>
          </a:p>
          <a:p>
            <a:pPr lvl="1"/>
            <a:endParaRPr lang="en-US" dirty="0"/>
          </a:p>
        </p:txBody>
      </p:sp>
      <p:pic>
        <p:nvPicPr>
          <p:cNvPr id="6" name="Picture 5" descr="A black background with blue text&#10;&#10;Description automatically generated with low confidence">
            <a:extLst>
              <a:ext uri="{FF2B5EF4-FFF2-40B4-BE49-F238E27FC236}">
                <a16:creationId xmlns:a16="http://schemas.microsoft.com/office/drawing/2014/main" id="{FE690358-E75F-7F65-C75A-8031C42C1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269866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20B0-5692-D08B-1CC4-9C39E3621398}"/>
              </a:ext>
            </a:extLst>
          </p:cNvPr>
          <p:cNvSpPr>
            <a:spLocks noGrp="1"/>
          </p:cNvSpPr>
          <p:nvPr>
            <p:ph type="title"/>
          </p:nvPr>
        </p:nvSpPr>
        <p:spPr>
          <a:xfrm>
            <a:off x="684034" y="152401"/>
            <a:ext cx="10058578" cy="761999"/>
          </a:xfrm>
        </p:spPr>
        <p:txBody>
          <a:bodyPr>
            <a:noAutofit/>
          </a:bodyPr>
          <a:lstStyle/>
          <a:p>
            <a:r>
              <a:rPr lang="en-US" sz="3600" dirty="0"/>
              <a:t>Buyer considerations - continued</a:t>
            </a:r>
          </a:p>
        </p:txBody>
      </p:sp>
      <p:sp>
        <p:nvSpPr>
          <p:cNvPr id="4" name="TextBox 3">
            <a:extLst>
              <a:ext uri="{FF2B5EF4-FFF2-40B4-BE49-F238E27FC236}">
                <a16:creationId xmlns:a16="http://schemas.microsoft.com/office/drawing/2014/main" id="{CDA32E5F-F860-D6B8-2A88-2553B9320109}"/>
              </a:ext>
            </a:extLst>
          </p:cNvPr>
          <p:cNvSpPr txBox="1"/>
          <p:nvPr/>
        </p:nvSpPr>
        <p:spPr>
          <a:xfrm>
            <a:off x="912812" y="1447800"/>
            <a:ext cx="9067800" cy="1938992"/>
          </a:xfrm>
          <a:prstGeom prst="rect">
            <a:avLst/>
          </a:prstGeom>
          <a:noFill/>
        </p:spPr>
        <p:txBody>
          <a:bodyPr wrap="square" rtlCol="0">
            <a:spAutoFit/>
          </a:bodyPr>
          <a:lstStyle/>
          <a:p>
            <a:r>
              <a:rPr lang="en-US" sz="2400" dirty="0"/>
              <a:t>* Local enforcement agencies will notify condominium associations whose buildings must have a milestone inspection.  Within 180 days after receiving the written notice, condominium associations must complete phase one of the milestone inspection.  </a:t>
            </a:r>
          </a:p>
        </p:txBody>
      </p:sp>
      <p:pic>
        <p:nvPicPr>
          <p:cNvPr id="5" name="Picture 4" descr="A black background with blue text&#10;&#10;Description automatically generated with low confidence">
            <a:extLst>
              <a:ext uri="{FF2B5EF4-FFF2-40B4-BE49-F238E27FC236}">
                <a16:creationId xmlns:a16="http://schemas.microsoft.com/office/drawing/2014/main" id="{942BD580-39D8-3074-D73B-21E089CDB3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3474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D80D-FAA9-CA99-6209-D7A49775881C}"/>
              </a:ext>
            </a:extLst>
          </p:cNvPr>
          <p:cNvSpPr>
            <a:spLocks noGrp="1"/>
          </p:cNvSpPr>
          <p:nvPr>
            <p:ph type="title"/>
          </p:nvPr>
        </p:nvSpPr>
        <p:spPr/>
        <p:txBody>
          <a:bodyPr>
            <a:normAutofit/>
          </a:bodyPr>
          <a:lstStyle/>
          <a:p>
            <a:r>
              <a:rPr lang="en-US" sz="2800" dirty="0"/>
              <a:t>Condo safety checks my face difficulties</a:t>
            </a:r>
          </a:p>
        </p:txBody>
      </p:sp>
      <p:sp>
        <p:nvSpPr>
          <p:cNvPr id="3" name="Text Placeholder 2">
            <a:extLst>
              <a:ext uri="{FF2B5EF4-FFF2-40B4-BE49-F238E27FC236}">
                <a16:creationId xmlns:a16="http://schemas.microsoft.com/office/drawing/2014/main" id="{48D6B677-69ED-DD82-0B99-B52D6D71B452}"/>
              </a:ext>
            </a:extLst>
          </p:cNvPr>
          <p:cNvSpPr>
            <a:spLocks noGrp="1"/>
          </p:cNvSpPr>
          <p:nvPr>
            <p:ph type="body" idx="1"/>
          </p:nvPr>
        </p:nvSpPr>
        <p:spPr/>
        <p:txBody>
          <a:bodyPr/>
          <a:lstStyle/>
          <a:p>
            <a:r>
              <a:rPr lang="en-US" dirty="0"/>
              <a:t>News Flash</a:t>
            </a:r>
          </a:p>
        </p:txBody>
      </p:sp>
      <p:sp>
        <p:nvSpPr>
          <p:cNvPr id="4" name="Content Placeholder 3">
            <a:extLst>
              <a:ext uri="{FF2B5EF4-FFF2-40B4-BE49-F238E27FC236}">
                <a16:creationId xmlns:a16="http://schemas.microsoft.com/office/drawing/2014/main" id="{6EA27797-71B5-A745-AD04-4174C661E445}"/>
              </a:ext>
            </a:extLst>
          </p:cNvPr>
          <p:cNvSpPr>
            <a:spLocks noGrp="1"/>
          </p:cNvSpPr>
          <p:nvPr>
            <p:ph sz="half" idx="2"/>
          </p:nvPr>
        </p:nvSpPr>
        <p:spPr/>
        <p:txBody>
          <a:bodyPr/>
          <a:lstStyle/>
          <a:p>
            <a:r>
              <a:rPr lang="en-US" dirty="0"/>
              <a:t>New Florida Condo Safety Standards raise the bar for about 2M owners and set an extremely short timeline – and there may not be enough engineers to get the job done.</a:t>
            </a:r>
          </a:p>
          <a:p>
            <a:pPr lvl="3"/>
            <a:r>
              <a:rPr lang="en-US" dirty="0"/>
              <a:t>Derek Gilliam – Florida Realtors</a:t>
            </a:r>
          </a:p>
        </p:txBody>
      </p:sp>
      <p:sp>
        <p:nvSpPr>
          <p:cNvPr id="5" name="Text Placeholder 4">
            <a:extLst>
              <a:ext uri="{FF2B5EF4-FFF2-40B4-BE49-F238E27FC236}">
                <a16:creationId xmlns:a16="http://schemas.microsoft.com/office/drawing/2014/main" id="{2F91F373-5FAF-52CD-2E98-B6CDD39C797F}"/>
              </a:ext>
            </a:extLst>
          </p:cNvPr>
          <p:cNvSpPr>
            <a:spLocks noGrp="1"/>
          </p:cNvSpPr>
          <p:nvPr>
            <p:ph type="body" sz="quarter" idx="3"/>
          </p:nvPr>
        </p:nvSpPr>
        <p:spPr/>
        <p:txBody>
          <a:bodyPr/>
          <a:lstStyle/>
          <a:p>
            <a:r>
              <a:rPr lang="en-US" dirty="0"/>
              <a:t>News &amp; Media</a:t>
            </a:r>
          </a:p>
        </p:txBody>
      </p:sp>
      <p:pic>
        <p:nvPicPr>
          <p:cNvPr id="8" name="Content Placeholder 7" descr="A hand holding a pencil&#10;&#10;Description automatically generated with low confidence">
            <a:extLst>
              <a:ext uri="{FF2B5EF4-FFF2-40B4-BE49-F238E27FC236}">
                <a16:creationId xmlns:a16="http://schemas.microsoft.com/office/drawing/2014/main" id="{422FFCF2-4ABE-0774-0535-98E43CC3ABF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44068" y="1262063"/>
            <a:ext cx="4650439" cy="3030537"/>
          </a:xfrm>
        </p:spPr>
      </p:pic>
      <p:pic>
        <p:nvPicPr>
          <p:cNvPr id="9" name="Picture 8" descr="A black background with blue text&#10;&#10;Description automatically generated with low confidence">
            <a:extLst>
              <a:ext uri="{FF2B5EF4-FFF2-40B4-BE49-F238E27FC236}">
                <a16:creationId xmlns:a16="http://schemas.microsoft.com/office/drawing/2014/main" id="{0DA7E88E-838B-D0FD-5988-187FECC69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262461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EBE0-1CD0-A1F0-09C6-0FF4E8E9F1D0}"/>
              </a:ext>
            </a:extLst>
          </p:cNvPr>
          <p:cNvSpPr>
            <a:spLocks noGrp="1"/>
          </p:cNvSpPr>
          <p:nvPr>
            <p:ph type="title"/>
          </p:nvPr>
        </p:nvSpPr>
        <p:spPr>
          <a:xfrm>
            <a:off x="684034" y="228601"/>
            <a:ext cx="9906178" cy="1219199"/>
          </a:xfrm>
        </p:spPr>
        <p:txBody>
          <a:bodyPr>
            <a:normAutofit/>
          </a:bodyPr>
          <a:lstStyle/>
          <a:p>
            <a:r>
              <a:rPr lang="en-US" dirty="0"/>
              <a:t>Condominium – buyer considerations</a:t>
            </a:r>
          </a:p>
        </p:txBody>
      </p:sp>
      <p:sp>
        <p:nvSpPr>
          <p:cNvPr id="3" name="TextBox 2">
            <a:extLst>
              <a:ext uri="{FF2B5EF4-FFF2-40B4-BE49-F238E27FC236}">
                <a16:creationId xmlns:a16="http://schemas.microsoft.com/office/drawing/2014/main" id="{C4052EC5-FA51-40AA-67F2-7C640B8EFAF1}"/>
              </a:ext>
            </a:extLst>
          </p:cNvPr>
          <p:cNvSpPr txBox="1"/>
          <p:nvPr/>
        </p:nvSpPr>
        <p:spPr>
          <a:xfrm>
            <a:off x="684034" y="1905000"/>
            <a:ext cx="9448978" cy="3570208"/>
          </a:xfrm>
          <a:prstGeom prst="rect">
            <a:avLst/>
          </a:prstGeom>
          <a:noFill/>
        </p:spPr>
        <p:txBody>
          <a:bodyPr wrap="square" rtlCol="0">
            <a:spAutoFit/>
          </a:bodyPr>
          <a:lstStyle/>
          <a:p>
            <a:r>
              <a:rPr lang="en-US" sz="2800" b="1" dirty="0"/>
              <a:t>Structural Integrity </a:t>
            </a:r>
            <a:r>
              <a:rPr lang="en-US" sz="2800" b="1" u="sng" dirty="0"/>
              <a:t>Reserve</a:t>
            </a:r>
            <a:r>
              <a:rPr lang="en-US" sz="2800" b="1" dirty="0"/>
              <a:t> Studies</a:t>
            </a:r>
          </a:p>
          <a:p>
            <a:endParaRPr lang="en-US" sz="2000" b="1" dirty="0"/>
          </a:p>
          <a:p>
            <a:pPr marL="342900" indent="-342900">
              <a:buFont typeface="Arial" panose="020B0604020202020204" pitchFamily="34" charset="0"/>
              <a:buChar char="•"/>
            </a:pPr>
            <a:r>
              <a:rPr lang="en-US" sz="2000" b="1" dirty="0"/>
              <a:t>Associations existing on or before July 1, 2022 that are controlled by non-developer unit owners must complete a structural integrity reserve study for each building in an association that is 3 stories or higher in height.</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A study of the reserve funds required for future major repairs and replacement of the common areas based on visual inspection of the common areas.</a:t>
            </a:r>
            <a:endParaRPr lang="en-US" sz="2000" dirty="0"/>
          </a:p>
          <a:p>
            <a:pPr lvl="1"/>
            <a:endParaRPr lang="en-US" dirty="0"/>
          </a:p>
        </p:txBody>
      </p:sp>
      <p:pic>
        <p:nvPicPr>
          <p:cNvPr id="6" name="Picture 5" descr="A black background with blue text&#10;&#10;Description automatically generated with low confidence">
            <a:extLst>
              <a:ext uri="{FF2B5EF4-FFF2-40B4-BE49-F238E27FC236}">
                <a16:creationId xmlns:a16="http://schemas.microsoft.com/office/drawing/2014/main" id="{FE690358-E75F-7F65-C75A-8031C42C1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274606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EBE0-1CD0-A1F0-09C6-0FF4E8E9F1D0}"/>
              </a:ext>
            </a:extLst>
          </p:cNvPr>
          <p:cNvSpPr>
            <a:spLocks noGrp="1"/>
          </p:cNvSpPr>
          <p:nvPr>
            <p:ph type="title"/>
          </p:nvPr>
        </p:nvSpPr>
        <p:spPr>
          <a:xfrm>
            <a:off x="684034" y="228601"/>
            <a:ext cx="9906178" cy="1219199"/>
          </a:xfrm>
        </p:spPr>
        <p:txBody>
          <a:bodyPr>
            <a:normAutofit/>
          </a:bodyPr>
          <a:lstStyle/>
          <a:p>
            <a:r>
              <a:rPr lang="en-US" dirty="0"/>
              <a:t>Condominium – buyer considerations</a:t>
            </a:r>
          </a:p>
        </p:txBody>
      </p:sp>
      <p:sp>
        <p:nvSpPr>
          <p:cNvPr id="3" name="TextBox 2">
            <a:extLst>
              <a:ext uri="{FF2B5EF4-FFF2-40B4-BE49-F238E27FC236}">
                <a16:creationId xmlns:a16="http://schemas.microsoft.com/office/drawing/2014/main" id="{C4052EC5-FA51-40AA-67F2-7C640B8EFAF1}"/>
              </a:ext>
            </a:extLst>
          </p:cNvPr>
          <p:cNvSpPr txBox="1"/>
          <p:nvPr/>
        </p:nvSpPr>
        <p:spPr>
          <a:xfrm>
            <a:off x="684034" y="1905000"/>
            <a:ext cx="9448978" cy="2554545"/>
          </a:xfrm>
          <a:prstGeom prst="rect">
            <a:avLst/>
          </a:prstGeom>
          <a:noFill/>
        </p:spPr>
        <p:txBody>
          <a:bodyPr wrap="square" rtlCol="0">
            <a:spAutoFit/>
          </a:bodyPr>
          <a:lstStyle/>
          <a:p>
            <a:pPr lvl="1"/>
            <a:r>
              <a:rPr lang="en-US" sz="2000" dirty="0"/>
              <a:t>* Additionally, associations annual budget must include reserve accounts for capital expenditures and deferred maintenance.  The accounts must include, but are not limited to , roof replacement, building painting, and pavement resurfacing, regardless of the amount of deferred maintenance expense or replacement cost, and any other item that has a deferred maintenance expense or replacement cost that exceeds $10,000.  The amount to be reserved for an item is determined by the associations' most recent structural integrity reserve.  </a:t>
            </a:r>
          </a:p>
        </p:txBody>
      </p:sp>
      <p:pic>
        <p:nvPicPr>
          <p:cNvPr id="6" name="Picture 5" descr="A black background with blue text&#10;&#10;Description automatically generated with low confidence">
            <a:extLst>
              <a:ext uri="{FF2B5EF4-FFF2-40B4-BE49-F238E27FC236}">
                <a16:creationId xmlns:a16="http://schemas.microsoft.com/office/drawing/2014/main" id="{FE690358-E75F-7F65-C75A-8031C42C1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2228016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EBE0-1CD0-A1F0-09C6-0FF4E8E9F1D0}"/>
              </a:ext>
            </a:extLst>
          </p:cNvPr>
          <p:cNvSpPr>
            <a:spLocks noGrp="1"/>
          </p:cNvSpPr>
          <p:nvPr>
            <p:ph type="title"/>
          </p:nvPr>
        </p:nvSpPr>
        <p:spPr>
          <a:xfrm>
            <a:off x="684034" y="228601"/>
            <a:ext cx="9906178" cy="1219199"/>
          </a:xfrm>
        </p:spPr>
        <p:txBody>
          <a:bodyPr>
            <a:normAutofit/>
          </a:bodyPr>
          <a:lstStyle/>
          <a:p>
            <a:r>
              <a:rPr lang="en-US" dirty="0"/>
              <a:t>Condominium – buyer considerations</a:t>
            </a:r>
            <a:br>
              <a:rPr lang="en-US" dirty="0"/>
            </a:br>
            <a:r>
              <a:rPr lang="en-US" dirty="0"/>
              <a:t>review</a:t>
            </a:r>
          </a:p>
        </p:txBody>
      </p:sp>
      <p:sp>
        <p:nvSpPr>
          <p:cNvPr id="3" name="TextBox 2">
            <a:extLst>
              <a:ext uri="{FF2B5EF4-FFF2-40B4-BE49-F238E27FC236}">
                <a16:creationId xmlns:a16="http://schemas.microsoft.com/office/drawing/2014/main" id="{C4052EC5-FA51-40AA-67F2-7C640B8EFAF1}"/>
              </a:ext>
            </a:extLst>
          </p:cNvPr>
          <p:cNvSpPr txBox="1"/>
          <p:nvPr/>
        </p:nvSpPr>
        <p:spPr>
          <a:xfrm>
            <a:off x="684034" y="1905000"/>
            <a:ext cx="9448978" cy="2862322"/>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t>When?  </a:t>
            </a:r>
            <a:r>
              <a:rPr lang="en-US" sz="2000" dirty="0"/>
              <a:t>A structural integrity reserve study must be completed by December 31, 2024.</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The frequency required is every 10 years for each building in an association that is </a:t>
            </a:r>
            <a:r>
              <a:rPr lang="en-US" sz="2000" b="1" dirty="0"/>
              <a:t>3 stories or higher in height.</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Effective December 31, 2024, the members of a unity-owner controlled association </a:t>
            </a:r>
            <a:r>
              <a:rPr lang="en-US" sz="2000" b="1" dirty="0"/>
              <a:t>may not determine to provide no reserves or less reserves than required </a:t>
            </a:r>
            <a:r>
              <a:rPr lang="en-US" sz="2000" dirty="0"/>
              <a:t>by this subsection for specific items.</a:t>
            </a:r>
          </a:p>
        </p:txBody>
      </p:sp>
      <p:pic>
        <p:nvPicPr>
          <p:cNvPr id="6" name="Picture 5" descr="A black background with blue text&#10;&#10;Description automatically generated with low confidence">
            <a:extLst>
              <a:ext uri="{FF2B5EF4-FFF2-40B4-BE49-F238E27FC236}">
                <a16:creationId xmlns:a16="http://schemas.microsoft.com/office/drawing/2014/main" id="{FE690358-E75F-7F65-C75A-8031C42C1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2076731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EBE0-1CD0-A1F0-09C6-0FF4E8E9F1D0}"/>
              </a:ext>
            </a:extLst>
          </p:cNvPr>
          <p:cNvSpPr>
            <a:spLocks noGrp="1"/>
          </p:cNvSpPr>
          <p:nvPr>
            <p:ph type="title"/>
          </p:nvPr>
        </p:nvSpPr>
        <p:spPr>
          <a:xfrm>
            <a:off x="684034" y="228601"/>
            <a:ext cx="9906178" cy="1219199"/>
          </a:xfrm>
        </p:spPr>
        <p:txBody>
          <a:bodyPr>
            <a:normAutofit/>
          </a:bodyPr>
          <a:lstStyle/>
          <a:p>
            <a:r>
              <a:rPr lang="en-US" dirty="0"/>
              <a:t>Condominium – buyer considerations</a:t>
            </a:r>
            <a:br>
              <a:rPr lang="en-US" dirty="0"/>
            </a:br>
            <a:r>
              <a:rPr lang="en-US" dirty="0"/>
              <a:t>review</a:t>
            </a:r>
          </a:p>
        </p:txBody>
      </p:sp>
      <p:sp>
        <p:nvSpPr>
          <p:cNvPr id="3" name="TextBox 2">
            <a:extLst>
              <a:ext uri="{FF2B5EF4-FFF2-40B4-BE49-F238E27FC236}">
                <a16:creationId xmlns:a16="http://schemas.microsoft.com/office/drawing/2014/main" id="{C4052EC5-FA51-40AA-67F2-7C640B8EFAF1}"/>
              </a:ext>
            </a:extLst>
          </p:cNvPr>
          <p:cNvSpPr txBox="1"/>
          <p:nvPr/>
        </p:nvSpPr>
        <p:spPr>
          <a:xfrm>
            <a:off x="684034" y="1905000"/>
            <a:ext cx="9448978" cy="2923877"/>
          </a:xfrm>
          <a:prstGeom prst="rect">
            <a:avLst/>
          </a:prstGeom>
          <a:noFill/>
        </p:spPr>
        <p:txBody>
          <a:bodyPr wrap="square" rtlCol="0">
            <a:spAutoFit/>
          </a:bodyPr>
          <a:lstStyle/>
          <a:p>
            <a:pPr lvl="1"/>
            <a:r>
              <a:rPr lang="en-US" sz="2400" b="1" dirty="0"/>
              <a:t>New Roofing Requirements</a:t>
            </a:r>
          </a:p>
          <a:p>
            <a:pPr lvl="1"/>
            <a:endParaRPr lang="en-US" sz="2000" dirty="0"/>
          </a:p>
          <a:p>
            <a:pPr lvl="1"/>
            <a:r>
              <a:rPr lang="en-US" sz="2000" dirty="0"/>
              <a:t>* If an existing roofing system or roof section was built, repaired, or replaced in compliance with the requirements of the 2007 Florida Building Code, or any subsequent editions of the Florida Building Code, and 25% or more of such roofing system or roof section is being repaired, replaced, or recovered, only the repaired, replaced or recovered portion is required to be constructed in accordance </a:t>
            </a:r>
            <a:r>
              <a:rPr lang="en-US" sz="2000" dirty="0" err="1"/>
              <a:t>wht</a:t>
            </a:r>
            <a:r>
              <a:rPr lang="en-US" sz="2000" dirty="0"/>
              <a:t> the Florida Building Code in effect, as applicable.   </a:t>
            </a:r>
          </a:p>
        </p:txBody>
      </p:sp>
      <p:pic>
        <p:nvPicPr>
          <p:cNvPr id="6" name="Picture 5" descr="A black background with blue text&#10;&#10;Description automatically generated with low confidence">
            <a:extLst>
              <a:ext uri="{FF2B5EF4-FFF2-40B4-BE49-F238E27FC236}">
                <a16:creationId xmlns:a16="http://schemas.microsoft.com/office/drawing/2014/main" id="{FE690358-E75F-7F65-C75A-8031C42C1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43171"/>
            <a:ext cx="3809008" cy="1058058"/>
          </a:xfrm>
          <a:prstGeom prst="rect">
            <a:avLst/>
          </a:prstGeom>
        </p:spPr>
      </p:pic>
    </p:spTree>
    <p:extLst>
      <p:ext uri="{BB962C8B-B14F-4D97-AF65-F5344CB8AC3E}">
        <p14:creationId xmlns:p14="http://schemas.microsoft.com/office/powerpoint/2010/main" val="3919534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215</TotalTime>
  <Words>1187</Words>
  <Application>Microsoft Office PowerPoint</Application>
  <PresentationFormat>Custom</PresentationFormat>
  <Paragraphs>82</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Slice</vt:lpstr>
      <vt:lpstr>New condo regulations &amp; rider</vt:lpstr>
      <vt:lpstr>New requirements</vt:lpstr>
      <vt:lpstr>Condominium – buyer considerations</vt:lpstr>
      <vt:lpstr>Buyer considerations - continued</vt:lpstr>
      <vt:lpstr>Condo safety checks my face difficulties</vt:lpstr>
      <vt:lpstr>Condominium – buyer considerations</vt:lpstr>
      <vt:lpstr>Condominium – buyer considerations</vt:lpstr>
      <vt:lpstr>Condominium – buyer considerations review</vt:lpstr>
      <vt:lpstr>Condominium – buyer considerations review</vt:lpstr>
      <vt:lpstr>Condominium – buyer considerations</vt:lpstr>
      <vt:lpstr>Listing a condominium…   what to consider</vt:lpstr>
      <vt:lpstr>Florida’s new mandatory condo inspection and reserves law</vt:lpstr>
      <vt:lpstr>Condominium – buyer considerations</vt:lpstr>
      <vt:lpstr>Owners asked to pay $175,000 Each toward Miami condo 40-year recertification</vt:lpstr>
      <vt:lpstr>Miami – a shocking assessment</vt:lpstr>
      <vt:lpstr>PowerPoint Presentation</vt:lpstr>
      <vt:lpstr>New condominium rider effective March/2023</vt:lpstr>
      <vt:lpstr>Fr/bar contract      condominium rider</vt:lpstr>
      <vt:lpstr>Fr/bar contract      condominium rider</vt:lpstr>
      <vt:lpstr>Fr/bar contract      condominium rider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condo regulations &amp; rider</dc:title>
  <dc:creator>Lloyd Dreibelbis</dc:creator>
  <cp:lastModifiedBy>Lloyd Dreibelbis</cp:lastModifiedBy>
  <cp:revision>1</cp:revision>
  <cp:lastPrinted>2023-05-25T17:39:43Z</cp:lastPrinted>
  <dcterms:created xsi:type="dcterms:W3CDTF">2023-05-25T14:05:05Z</dcterms:created>
  <dcterms:modified xsi:type="dcterms:W3CDTF">2023-05-25T17:40:26Z</dcterms:modified>
</cp:coreProperties>
</file>