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7.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1.jpg" ContentType="image/jpeg"/>
  <Override PartName="/ppt/notesSlides/notesSlide17.xml" ContentType="application/vnd.openxmlformats-officedocument.presentationml.notesSlide+xml"/>
  <Override PartName="/ppt/media/image32.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44.jpg" ContentType="image/jpeg"/>
  <Override PartName="/ppt/media/image4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7"/>
    <p:restoredTop sz="96271"/>
  </p:normalViewPr>
  <p:slideViewPr>
    <p:cSldViewPr>
      <p:cViewPr varScale="1">
        <p:scale>
          <a:sx n="81" d="100"/>
          <a:sy n="81" d="100"/>
        </p:scale>
        <p:origin x="280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40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A4062-3C44-CC4B-BE86-325954940A91}" type="slidenum">
              <a:rPr lang="en-US" smtClean="0"/>
              <a:t>23</a:t>
            </a:fld>
            <a:endParaRPr lang="en-US"/>
          </a:p>
        </p:txBody>
      </p:sp>
    </p:spTree>
    <p:extLst>
      <p:ext uri="{BB962C8B-B14F-4D97-AF65-F5344CB8AC3E}">
        <p14:creationId xmlns:p14="http://schemas.microsoft.com/office/powerpoint/2010/main" val="340539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1333744"/>
            <a:ext cx="6883400" cy="381000"/>
          </a:xfrm>
          <a:prstGeom prst="rect">
            <a:avLst/>
          </a:prstGeom>
        </p:spPr>
        <p:txBody>
          <a:bodyPr wrap="square" lIns="0" tIns="0" rIns="0" bIns="0">
            <a:spAutoFit/>
          </a:bodyPr>
          <a:lstStyle>
            <a:lvl1pPr>
              <a:defRPr sz="280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444500" y="4100878"/>
            <a:ext cx="6883400" cy="55473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jp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5.png"/><Relationship Id="rId7"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10311" y="8343900"/>
            <a:ext cx="7352030" cy="1403985"/>
          </a:xfrm>
          <a:custGeom>
            <a:avLst/>
            <a:gdLst/>
            <a:ahLst/>
            <a:cxnLst/>
            <a:rect l="l" t="t" r="r" b="b"/>
            <a:pathLst>
              <a:path w="7352030" h="1403984">
                <a:moveTo>
                  <a:pt x="0" y="1403604"/>
                </a:moveTo>
                <a:lnTo>
                  <a:pt x="7351776" y="1403604"/>
                </a:lnTo>
                <a:lnTo>
                  <a:pt x="7351776" y="0"/>
                </a:lnTo>
                <a:lnTo>
                  <a:pt x="0" y="0"/>
                </a:lnTo>
                <a:lnTo>
                  <a:pt x="0" y="1403604"/>
                </a:lnTo>
                <a:close/>
              </a:path>
            </a:pathLst>
          </a:custGeom>
          <a:solidFill>
            <a:srgbClr val="00AEEF">
              <a:alpha val="94000"/>
            </a:srgbClr>
          </a:solidFill>
        </p:spPr>
        <p:txBody>
          <a:bodyPr wrap="square" lIns="0" tIns="0" rIns="0" bIns="0" rtlCol="0"/>
          <a:lstStyle/>
          <a:p>
            <a:endParaRPr/>
          </a:p>
        </p:txBody>
      </p:sp>
      <p:sp>
        <p:nvSpPr>
          <p:cNvPr id="4" name="object 4"/>
          <p:cNvSpPr txBox="1"/>
          <p:nvPr/>
        </p:nvSpPr>
        <p:spPr>
          <a:xfrm>
            <a:off x="655918" y="8406031"/>
            <a:ext cx="6407785" cy="1354217"/>
          </a:xfrm>
          <a:prstGeom prst="rect">
            <a:avLst/>
          </a:prstGeom>
        </p:spPr>
        <p:txBody>
          <a:bodyPr vert="horz" wrap="square" lIns="0" tIns="0" rIns="0" bIns="0" rtlCol="0">
            <a:spAutoFit/>
          </a:bodyPr>
          <a:lstStyle/>
          <a:p>
            <a:pPr algn="ctr"/>
            <a:r>
              <a:rPr sz="4000" b="1" dirty="0">
                <a:solidFill>
                  <a:srgbClr val="FFFFFF"/>
                </a:solidFill>
                <a:latin typeface="Trebuchet MS" panose="020B0603020202020204" pitchFamily="34" charset="0"/>
                <a:cs typeface="Calibri"/>
              </a:rPr>
              <a:t>A </a:t>
            </a:r>
            <a:r>
              <a:rPr sz="4800" b="1" dirty="0">
                <a:solidFill>
                  <a:srgbClr val="FFFFFF"/>
                </a:solidFill>
                <a:latin typeface="Trebuchet MS" panose="020B0603020202020204" pitchFamily="34" charset="0"/>
                <a:cs typeface="Calibri"/>
              </a:rPr>
              <a:t>Millennial’s Guide</a:t>
            </a:r>
            <a:endParaRPr sz="4800" dirty="0">
              <a:latin typeface="Trebuchet MS" panose="020B0603020202020204" pitchFamily="34" charset="0"/>
              <a:cs typeface="Calibri"/>
            </a:endParaRPr>
          </a:p>
          <a:p>
            <a:pPr marL="52705" algn="ctr"/>
            <a:r>
              <a:rPr sz="4000" b="1" dirty="0">
                <a:solidFill>
                  <a:srgbClr val="FFFFFF"/>
                </a:solidFill>
                <a:latin typeface="Trebuchet MS" panose="020B0603020202020204" pitchFamily="34" charset="0"/>
                <a:cs typeface="Calibri"/>
              </a:rPr>
              <a:t>to Homeownership</a:t>
            </a:r>
            <a:endParaRPr sz="4000" dirty="0">
              <a:latin typeface="Trebuchet MS" panose="020B0603020202020204" pitchFamily="34" charset="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20256"/>
            <a:ext cx="7772399" cy="3438144"/>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3" name="object 3"/>
          <p:cNvSpPr txBox="1"/>
          <p:nvPr/>
        </p:nvSpPr>
        <p:spPr>
          <a:xfrm>
            <a:off x="444500" y="437563"/>
            <a:ext cx="6880859" cy="5887766"/>
          </a:xfrm>
          <a:prstGeom prst="rect">
            <a:avLst/>
          </a:prstGeom>
        </p:spPr>
        <p:txBody>
          <a:bodyPr vert="horz" wrap="square" lIns="0" tIns="0" rIns="0" bIns="0" rtlCol="0">
            <a:spAutoFit/>
          </a:bodyPr>
          <a:lstStyle/>
          <a:p>
            <a:pPr marL="12700" marR="29845">
              <a:lnSpc>
                <a:spcPct val="102600"/>
              </a:lnSpc>
            </a:pPr>
            <a:r>
              <a:rPr sz="1200" dirty="0">
                <a:latin typeface="Trebuchet MS" panose="020B0603020202020204" pitchFamily="34" charset="0"/>
                <a:cs typeface="Calibri"/>
              </a:rPr>
              <a:t>Just like we saw earlier with the average age at first marriage, Millennials are delaying the social norms that many generations before them had set. According to </a:t>
            </a:r>
            <a:r>
              <a:rPr sz="1200" i="1" dirty="0">
                <a:latin typeface="Trebuchet MS" panose="020B0603020202020204" pitchFamily="34" charset="0"/>
                <a:cs typeface="Calibri"/>
              </a:rPr>
              <a:t>NAR</a:t>
            </a:r>
            <a:r>
              <a:rPr sz="1200" dirty="0">
                <a:latin typeface="Trebuchet MS" panose="020B0603020202020204" pitchFamily="34" charset="0"/>
                <a:cs typeface="Calibri"/>
              </a:rPr>
              <a:t>, Millennials who purchased a home last year delayed their home purchase by a median of 3 years, with 53% of those who delayed their purchase citing student loans as the debt that held them back the most.</a:t>
            </a:r>
          </a:p>
          <a:p>
            <a:pPr marL="1876425" marR="323850" indent="-1542415">
              <a:lnSpc>
                <a:spcPct val="100000"/>
              </a:lnSpc>
              <a:spcBef>
                <a:spcPts val="1000"/>
              </a:spcBef>
            </a:pPr>
            <a:r>
              <a:rPr sz="1600" i="1" dirty="0">
                <a:solidFill>
                  <a:srgbClr val="00AEEF"/>
                </a:solidFill>
                <a:latin typeface="Trebuchet MS" panose="020B0603020202020204" pitchFamily="34" charset="0"/>
                <a:cs typeface="Calibri"/>
              </a:rPr>
              <a:t>Student loans have only delayed their ability to own their own home, not taken away the desire to do so.</a:t>
            </a:r>
            <a:endParaRPr sz="1600" dirty="0">
              <a:latin typeface="Trebuchet MS" panose="020B0603020202020204" pitchFamily="34" charset="0"/>
              <a:cs typeface="Calibri"/>
            </a:endParaRPr>
          </a:p>
          <a:p>
            <a:pPr marL="12700">
              <a:lnSpc>
                <a:spcPct val="100000"/>
              </a:lnSpc>
              <a:spcBef>
                <a:spcPts val="730"/>
              </a:spcBef>
            </a:pPr>
            <a:r>
              <a:rPr sz="1200" b="1" dirty="0">
                <a:latin typeface="Trebuchet MS" panose="020B0603020202020204" pitchFamily="34" charset="0"/>
                <a:cs typeface="Calibri"/>
              </a:rPr>
              <a:t>Reasons Those with Student Loans Are Delaying Buying a Home:</a:t>
            </a:r>
            <a:endParaRPr sz="1200" dirty="0">
              <a:latin typeface="Trebuchet MS" panose="020B0603020202020204" pitchFamily="34" charset="0"/>
              <a:cs typeface="Calibri"/>
            </a:endParaRPr>
          </a:p>
          <a:p>
            <a:pPr marL="241300" indent="-228600">
              <a:lnSpc>
                <a:spcPct val="100000"/>
              </a:lnSpc>
              <a:spcBef>
                <a:spcPts val="900"/>
              </a:spcBef>
              <a:buFont typeface="Calibri"/>
              <a:buChar char="•"/>
              <a:tabLst>
                <a:tab pos="241935" algn="l"/>
              </a:tabLst>
            </a:pPr>
            <a:r>
              <a:rPr lang="en-US" sz="1200" b="1" dirty="0">
                <a:latin typeface="Trebuchet MS" panose="020B0603020202020204" pitchFamily="34" charset="0"/>
                <a:cs typeface="Calibri"/>
              </a:rPr>
              <a:t>85</a:t>
            </a:r>
            <a:r>
              <a:rPr sz="1200" b="1" dirty="0">
                <a:latin typeface="Trebuchet MS" panose="020B0603020202020204" pitchFamily="34" charset="0"/>
                <a:cs typeface="Calibri"/>
              </a:rPr>
              <a:t>% </a:t>
            </a:r>
            <a:r>
              <a:rPr sz="1200" dirty="0">
                <a:latin typeface="Trebuchet MS" panose="020B0603020202020204" pitchFamily="34" charset="0"/>
                <a:cs typeface="Calibri"/>
              </a:rPr>
              <a:t>- Can’t save for a down payment because of student debt</a:t>
            </a:r>
          </a:p>
          <a:p>
            <a:pPr marL="241300" indent="-228600">
              <a:lnSpc>
                <a:spcPct val="100000"/>
              </a:lnSpc>
              <a:buFont typeface="Calibri"/>
              <a:buChar char="•"/>
              <a:tabLst>
                <a:tab pos="241935" algn="l"/>
              </a:tabLst>
            </a:pPr>
            <a:r>
              <a:rPr lang="en-US" sz="1200" b="1" dirty="0">
                <a:latin typeface="Trebuchet MS" panose="020B0603020202020204" pitchFamily="34" charset="0"/>
                <a:cs typeface="Calibri"/>
              </a:rPr>
              <a:t>74</a:t>
            </a:r>
            <a:r>
              <a:rPr sz="1200" b="1" dirty="0">
                <a:latin typeface="Trebuchet MS" panose="020B0603020202020204" pitchFamily="34" charset="0"/>
                <a:cs typeface="Calibri"/>
              </a:rPr>
              <a:t>% </a:t>
            </a:r>
            <a:r>
              <a:rPr sz="1200" dirty="0">
                <a:latin typeface="Trebuchet MS" panose="020B0603020202020204" pitchFamily="34" charset="0"/>
                <a:cs typeface="Calibri"/>
              </a:rPr>
              <a:t>- Don’t feel financially secure enough because of existing student debt</a:t>
            </a:r>
          </a:p>
          <a:p>
            <a:pPr marL="241300" indent="-228600">
              <a:lnSpc>
                <a:spcPct val="100000"/>
              </a:lnSpc>
              <a:buFont typeface="Calibri"/>
              <a:buChar char="•"/>
              <a:tabLst>
                <a:tab pos="241935" algn="l"/>
              </a:tabLst>
            </a:pPr>
            <a:r>
              <a:rPr lang="en-US" sz="1200" b="1" dirty="0">
                <a:latin typeface="Trebuchet MS" panose="020B0603020202020204" pitchFamily="34" charset="0"/>
                <a:cs typeface="Calibri"/>
              </a:rPr>
              <a:t>52</a:t>
            </a:r>
            <a:r>
              <a:rPr sz="1200" b="1" dirty="0">
                <a:latin typeface="Trebuchet MS" panose="020B0603020202020204" pitchFamily="34" charset="0"/>
                <a:cs typeface="Calibri"/>
              </a:rPr>
              <a:t>% </a:t>
            </a:r>
            <a:r>
              <a:rPr sz="1200" dirty="0">
                <a:latin typeface="Trebuchet MS" panose="020B0603020202020204" pitchFamily="34" charset="0"/>
                <a:cs typeface="Calibri"/>
              </a:rPr>
              <a:t>- Can’t qualify for a mortgage due to debt-to-income ratio (DTI)</a:t>
            </a:r>
          </a:p>
          <a:p>
            <a:pPr marL="241300" indent="-228600">
              <a:lnSpc>
                <a:spcPct val="100000"/>
              </a:lnSpc>
              <a:buFont typeface="Calibri"/>
              <a:buChar char="•"/>
              <a:tabLst>
                <a:tab pos="241935" algn="l"/>
              </a:tabLst>
            </a:pPr>
            <a:r>
              <a:rPr sz="1200" b="1" dirty="0">
                <a:latin typeface="Trebuchet MS" panose="020B0603020202020204" pitchFamily="34" charset="0"/>
                <a:cs typeface="Calibri"/>
              </a:rPr>
              <a:t>47% </a:t>
            </a:r>
            <a:r>
              <a:rPr sz="1200" dirty="0">
                <a:latin typeface="Trebuchet MS" panose="020B0603020202020204" pitchFamily="34" charset="0"/>
                <a:cs typeface="Calibri"/>
              </a:rPr>
              <a:t>- Can’t afford their preferred house or neighborhood</a:t>
            </a:r>
          </a:p>
          <a:p>
            <a:pPr marL="241300" indent="-228600">
              <a:lnSpc>
                <a:spcPct val="100000"/>
              </a:lnSpc>
              <a:buFont typeface="Calibri"/>
              <a:buChar char="•"/>
              <a:tabLst>
                <a:tab pos="241935" algn="l"/>
              </a:tabLst>
            </a:pPr>
            <a:r>
              <a:rPr sz="1200" b="1" dirty="0">
                <a:latin typeface="Trebuchet MS" panose="020B0603020202020204" pitchFamily="34" charset="0"/>
                <a:cs typeface="Calibri"/>
              </a:rPr>
              <a:t>1</a:t>
            </a:r>
            <a:r>
              <a:rPr lang="en-US" sz="1200" b="1" dirty="0">
                <a:latin typeface="Trebuchet MS" panose="020B0603020202020204" pitchFamily="34" charset="0"/>
                <a:cs typeface="Calibri"/>
              </a:rPr>
              <a:t>8</a:t>
            </a:r>
            <a:r>
              <a:rPr sz="1200" b="1" dirty="0">
                <a:latin typeface="Trebuchet MS" panose="020B0603020202020204" pitchFamily="34" charset="0"/>
                <a:cs typeface="Calibri"/>
              </a:rPr>
              <a:t>% </a:t>
            </a:r>
            <a:r>
              <a:rPr sz="1200" dirty="0">
                <a:latin typeface="Trebuchet MS" panose="020B0603020202020204" pitchFamily="34" charset="0"/>
                <a:cs typeface="Calibri"/>
              </a:rPr>
              <a:t>- Don’t have the financial know-how to confidently navigate the housing market</a:t>
            </a:r>
          </a:p>
          <a:p>
            <a:pPr marL="12700" marR="193040">
              <a:lnSpc>
                <a:spcPct val="100000"/>
              </a:lnSpc>
              <a:spcBef>
                <a:spcPts val="900"/>
              </a:spcBef>
            </a:pPr>
            <a:r>
              <a:rPr sz="1200" dirty="0">
                <a:latin typeface="Trebuchet MS" panose="020B0603020202020204" pitchFamily="34" charset="0"/>
                <a:cs typeface="Calibri"/>
              </a:rPr>
              <a:t>Seems like there is some work to be done to educate those with Student Loan debt that they may be disqualifying themselves and may be able to buy now:</a:t>
            </a:r>
          </a:p>
          <a:p>
            <a:pPr marL="12700">
              <a:lnSpc>
                <a:spcPct val="100000"/>
              </a:lnSpc>
              <a:spcBef>
                <a:spcPts val="900"/>
              </a:spcBef>
            </a:pPr>
            <a:r>
              <a:rPr sz="1200" b="1" dirty="0">
                <a:latin typeface="Trebuchet MS" panose="020B0603020202020204" pitchFamily="34" charset="0"/>
                <a:cs typeface="Calibri"/>
              </a:rPr>
              <a:t>Can’t save for a down payment – </a:t>
            </a:r>
            <a:r>
              <a:rPr sz="1200" dirty="0">
                <a:latin typeface="Trebuchet MS" panose="020B0603020202020204" pitchFamily="34" charset="0"/>
                <a:cs typeface="Calibri"/>
              </a:rPr>
              <a:t>What size down payment do they think they need?</a:t>
            </a:r>
          </a:p>
          <a:p>
            <a:pPr marL="12700" marR="60960">
              <a:lnSpc>
                <a:spcPct val="100000"/>
              </a:lnSpc>
              <a:spcBef>
                <a:spcPts val="900"/>
              </a:spcBef>
            </a:pPr>
            <a:r>
              <a:rPr sz="1200" b="1" dirty="0">
                <a:latin typeface="Trebuchet MS" panose="020B0603020202020204" pitchFamily="34" charset="0"/>
                <a:cs typeface="Calibri"/>
              </a:rPr>
              <a:t>Can’t qualify for a mortgage due to debt-to-income ratio (DTI) – </a:t>
            </a:r>
            <a:r>
              <a:rPr sz="1200" dirty="0">
                <a:latin typeface="Trebuchet MS" panose="020B0603020202020204" pitchFamily="34" charset="0"/>
                <a:cs typeface="Calibri"/>
              </a:rPr>
              <a:t>There is a big difference between your front-end DTI and your back-end DTI. The front-end DTI measures the amount of your monthly income that you will be spending on your mortgage payment. The back-end DTI takes into consideration your entire monthly expenses (or debts) in comparison to your monthly income.</a:t>
            </a:r>
          </a:p>
          <a:p>
            <a:pPr marL="12700" marR="15240">
              <a:lnSpc>
                <a:spcPct val="100000"/>
              </a:lnSpc>
              <a:spcBef>
                <a:spcPts val="900"/>
              </a:spcBef>
            </a:pPr>
            <a:r>
              <a:rPr sz="1200" dirty="0">
                <a:latin typeface="Trebuchet MS" panose="020B0603020202020204" pitchFamily="34" charset="0"/>
                <a:cs typeface="Calibri"/>
              </a:rPr>
              <a:t>According to </a:t>
            </a:r>
            <a:r>
              <a:rPr sz="1200" i="1" dirty="0">
                <a:latin typeface="Trebuchet MS" panose="020B0603020202020204" pitchFamily="34" charset="0"/>
                <a:cs typeface="Calibri"/>
              </a:rPr>
              <a:t>Ellie Mae’s Origination Report, </a:t>
            </a:r>
            <a:r>
              <a:rPr sz="1200" dirty="0">
                <a:latin typeface="Trebuchet MS" panose="020B0603020202020204" pitchFamily="34" charset="0"/>
                <a:cs typeface="Calibri"/>
              </a:rPr>
              <a:t>loans closed over the last year had an average front-end DTI of 25% and an average back-end DTI of 39% which is much higher than many believe they need.</a:t>
            </a:r>
          </a:p>
          <a:p>
            <a:pPr marL="12700" marR="5080">
              <a:lnSpc>
                <a:spcPct val="100000"/>
              </a:lnSpc>
              <a:spcBef>
                <a:spcPts val="900"/>
              </a:spcBef>
            </a:pPr>
            <a:r>
              <a:rPr sz="1200" dirty="0">
                <a:latin typeface="Trebuchet MS" panose="020B0603020202020204" pitchFamily="34" charset="0"/>
                <a:cs typeface="Calibri"/>
              </a:rPr>
              <a:t>The last one is where your agent comes in: </a:t>
            </a:r>
            <a:r>
              <a:rPr sz="1200" b="1" dirty="0">
                <a:latin typeface="Trebuchet MS" panose="020B0603020202020204" pitchFamily="34" charset="0"/>
                <a:cs typeface="Calibri"/>
              </a:rPr>
              <a:t>Don’t have the financial know-how to confidently navigate the housing market - </a:t>
            </a:r>
            <a:r>
              <a:rPr sz="1200" dirty="0">
                <a:latin typeface="Trebuchet MS" panose="020B0603020202020204" pitchFamily="34" charset="0"/>
                <a:cs typeface="Calibri"/>
              </a:rPr>
              <a:t>Your agent should be your strategic partner throughout the home buying process. He or she is there to answer your questions and put your mind at ease about the big decisions that you will be making in order to make your dream of owning a home come true!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65625" y="2975597"/>
            <a:ext cx="3505809" cy="2865069"/>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4" name="object 4"/>
          <p:cNvSpPr txBox="1"/>
          <p:nvPr/>
        </p:nvSpPr>
        <p:spPr>
          <a:xfrm>
            <a:off x="444500" y="435927"/>
            <a:ext cx="7023100" cy="5498941"/>
          </a:xfrm>
          <a:prstGeom prst="rect">
            <a:avLst/>
          </a:prstGeom>
        </p:spPr>
        <p:txBody>
          <a:bodyPr vert="horz" wrap="square" lIns="0" tIns="0" rIns="0" bIns="0" rtlCol="0">
            <a:spAutoFit/>
          </a:bodyPr>
          <a:lstStyle/>
          <a:p>
            <a:pPr marL="33020" marR="5080" algn="ctr">
              <a:lnSpc>
                <a:spcPct val="100000"/>
              </a:lnSpc>
            </a:pPr>
            <a:r>
              <a:rPr sz="1600" i="1" dirty="0">
                <a:solidFill>
                  <a:srgbClr val="00AEEF"/>
                </a:solidFill>
                <a:latin typeface="Trebuchet MS" panose="020B0603020202020204" pitchFamily="34" charset="0"/>
                <a:cs typeface="Calibri"/>
              </a:rPr>
              <a:t>“With student debt on the rise, there’s been a lot of speculation about whether the cost of a college degree hurts an individual’s ability to buy a home,” </a:t>
            </a:r>
            <a:r>
              <a:rPr sz="1600" dirty="0">
                <a:solidFill>
                  <a:srgbClr val="00AEEF"/>
                </a:solidFill>
                <a:latin typeface="Trebuchet MS" panose="020B0603020202020204" pitchFamily="34" charset="0"/>
                <a:cs typeface="Calibri"/>
              </a:rPr>
              <a:t>says </a:t>
            </a:r>
            <a:r>
              <a:rPr sz="1600" i="1" dirty="0">
                <a:solidFill>
                  <a:srgbClr val="00AEEF"/>
                </a:solidFill>
                <a:latin typeface="Trebuchet MS" panose="020B0603020202020204" pitchFamily="34" charset="0"/>
                <a:cs typeface="Calibri"/>
              </a:rPr>
              <a:t>NerdWallet’s </a:t>
            </a:r>
            <a:r>
              <a:rPr sz="1600" dirty="0">
                <a:solidFill>
                  <a:srgbClr val="00AEEF"/>
                </a:solidFill>
                <a:latin typeface="Trebuchet MS" panose="020B0603020202020204" pitchFamily="34" charset="0"/>
                <a:cs typeface="Calibri"/>
              </a:rPr>
              <a:t>Chris Ling. </a:t>
            </a:r>
            <a:r>
              <a:rPr sz="1600" i="1" dirty="0">
                <a:solidFill>
                  <a:srgbClr val="00AEEF"/>
                </a:solidFill>
                <a:latin typeface="Trebuchet MS" panose="020B0603020202020204" pitchFamily="34" charset="0"/>
                <a:cs typeface="Calibri"/>
              </a:rPr>
              <a:t>“From what we’ve seen, getting a four-year degree or higher is actually positively associated with homeownership — even when accounting for debt.”</a:t>
            </a:r>
            <a:endParaRPr sz="1600" dirty="0">
              <a:latin typeface="Trebuchet MS" panose="020B0603020202020204" pitchFamily="34" charset="0"/>
              <a:cs typeface="Calibri"/>
            </a:endParaRPr>
          </a:p>
          <a:p>
            <a:pPr>
              <a:lnSpc>
                <a:spcPct val="100000"/>
              </a:lnSpc>
              <a:spcBef>
                <a:spcPts val="57"/>
              </a:spcBef>
            </a:pPr>
            <a:endParaRPr sz="1100" dirty="0">
              <a:latin typeface="Trebuchet MS" panose="020B0603020202020204" pitchFamily="34" charset="0"/>
              <a:cs typeface="Times New Roman"/>
            </a:endParaRPr>
          </a:p>
          <a:p>
            <a:pPr marL="12700" marR="7620">
              <a:lnSpc>
                <a:spcPct val="100000"/>
              </a:lnSpc>
            </a:pPr>
            <a:r>
              <a:rPr sz="1200" dirty="0">
                <a:latin typeface="Trebuchet MS" panose="020B0603020202020204" pitchFamily="34" charset="0"/>
                <a:cs typeface="Calibri"/>
              </a:rPr>
              <a:t>Thousands of ‘Older Millennials’ are reaching the 10-year mark after college and paying off their student loan debt every day. Many more who may have graduated with more than average debt are one or two years out from being able to lift that financial burden, and are daydreaming about what the future will bring.</a:t>
            </a:r>
          </a:p>
          <a:p>
            <a:pPr>
              <a:lnSpc>
                <a:spcPct val="100000"/>
              </a:lnSpc>
              <a:spcBef>
                <a:spcPts val="37"/>
              </a:spcBef>
            </a:pPr>
            <a:endParaRPr sz="1050" dirty="0">
              <a:latin typeface="Trebuchet MS" panose="020B0603020202020204" pitchFamily="34" charset="0"/>
              <a:cs typeface="Times New Roman"/>
            </a:endParaRPr>
          </a:p>
          <a:p>
            <a:pPr marL="74930">
              <a:lnSpc>
                <a:spcPct val="100000"/>
              </a:lnSpc>
            </a:pPr>
            <a:r>
              <a:rPr lang="en-US" sz="1600" i="1" dirty="0">
                <a:solidFill>
                  <a:srgbClr val="00AEEF"/>
                </a:solidFill>
                <a:latin typeface="Trebuchet MS" panose="020B0603020202020204" pitchFamily="34" charset="0"/>
                <a:cs typeface="Calibri"/>
              </a:rPr>
              <a:t>46% of homebuyers in 2017 had student loan debt at the time of purchase.</a:t>
            </a:r>
            <a:endParaRPr sz="1600" dirty="0">
              <a:latin typeface="Trebuchet MS" panose="020B0603020202020204" pitchFamily="34" charset="0"/>
              <a:cs typeface="Calibri"/>
            </a:endParaRPr>
          </a:p>
          <a:p>
            <a:pPr marL="12700" marR="3258185">
              <a:lnSpc>
                <a:spcPct val="100000"/>
              </a:lnSpc>
              <a:spcBef>
                <a:spcPts val="1465"/>
              </a:spcBef>
            </a:pPr>
            <a:r>
              <a:rPr sz="1200" dirty="0">
                <a:latin typeface="Trebuchet MS" panose="020B0603020202020204" pitchFamily="34" charset="0"/>
                <a:cs typeface="Calibri"/>
              </a:rPr>
              <a:t>In </a:t>
            </a:r>
            <a:r>
              <a:rPr sz="1200" i="1" dirty="0">
                <a:latin typeface="Trebuchet MS" panose="020B0603020202020204" pitchFamily="34" charset="0"/>
                <a:cs typeface="Calibri"/>
              </a:rPr>
              <a:t>NAR’s Student Debt &amp; Housing Report</a:t>
            </a:r>
            <a:r>
              <a:rPr sz="1200" dirty="0">
                <a:latin typeface="Trebuchet MS" panose="020B0603020202020204" pitchFamily="34" charset="0"/>
                <a:cs typeface="Calibri"/>
              </a:rPr>
              <a:t>,</a:t>
            </a:r>
            <a:r>
              <a:rPr lang="en-US" sz="1200" dirty="0">
                <a:latin typeface="Trebuchet MS" panose="020B0603020202020204" pitchFamily="34" charset="0"/>
                <a:cs typeface="Calibri"/>
              </a:rPr>
              <a:t> </a:t>
            </a:r>
            <a:r>
              <a:rPr sz="1200" dirty="0">
                <a:latin typeface="Trebuchet MS" panose="020B0603020202020204" pitchFamily="34" charset="0"/>
                <a:cs typeface="Calibri"/>
              </a:rPr>
              <a:t>1</a:t>
            </a:r>
            <a:r>
              <a:rPr lang="en-US" sz="1200" dirty="0">
                <a:latin typeface="Trebuchet MS" panose="020B0603020202020204" pitchFamily="34" charset="0"/>
                <a:cs typeface="Calibri"/>
              </a:rPr>
              <a:t>9</a:t>
            </a:r>
            <a:r>
              <a:rPr sz="1200" dirty="0">
                <a:latin typeface="Trebuchet MS" panose="020B0603020202020204" pitchFamily="34" charset="0"/>
                <a:cs typeface="Calibri"/>
              </a:rPr>
              <a:t>% of those with student loans were already homeowners.</a:t>
            </a:r>
          </a:p>
          <a:p>
            <a:pPr marL="12700" marR="3157220">
              <a:lnSpc>
                <a:spcPct val="100000"/>
              </a:lnSpc>
              <a:spcBef>
                <a:spcPts val="900"/>
              </a:spcBef>
            </a:pPr>
            <a:r>
              <a:rPr sz="1200" dirty="0">
                <a:latin typeface="Trebuchet MS" panose="020B0603020202020204" pitchFamily="34" charset="0"/>
                <a:cs typeface="Calibri"/>
              </a:rPr>
              <a:t>Many took advantage of the first-time homebuyers’ credit and are now looking to sell their homes and move on to accommodate their more ‘grown up’ lives. For example, some may now be married, with a better job, possibly with kids or one on the way, or aging parents that they will soon need to accommodate.</a:t>
            </a:r>
          </a:p>
          <a:p>
            <a:pPr>
              <a:lnSpc>
                <a:spcPct val="100000"/>
              </a:lnSpc>
              <a:spcBef>
                <a:spcPts val="10"/>
              </a:spcBef>
            </a:pPr>
            <a:endParaRPr sz="1200" dirty="0">
              <a:latin typeface="Trebuchet MS" panose="020B0603020202020204" pitchFamily="34" charset="0"/>
              <a:cs typeface="Times New Roman"/>
            </a:endParaRPr>
          </a:p>
          <a:p>
            <a:pPr marL="12700" marR="1431925">
              <a:lnSpc>
                <a:spcPct val="100000"/>
              </a:lnSpc>
            </a:pPr>
            <a:r>
              <a:rPr sz="1200" dirty="0">
                <a:latin typeface="Trebuchet MS" panose="020B0603020202020204" pitchFamily="34" charset="0"/>
                <a:cs typeface="Calibri"/>
              </a:rPr>
              <a:t>According to </a:t>
            </a:r>
            <a:r>
              <a:rPr sz="1200" i="1" dirty="0">
                <a:latin typeface="Trebuchet MS" panose="020B0603020202020204" pitchFamily="34" charset="0"/>
                <a:cs typeface="Calibri"/>
              </a:rPr>
              <a:t>NAR’s Generational Study, </a:t>
            </a:r>
            <a:r>
              <a:rPr sz="1200" dirty="0">
                <a:latin typeface="Trebuchet MS" panose="020B0603020202020204" pitchFamily="34" charset="0"/>
                <a:cs typeface="Calibri"/>
              </a:rPr>
              <a:t>4</a:t>
            </a:r>
            <a:r>
              <a:rPr lang="en-US" sz="1200" dirty="0">
                <a:latin typeface="Trebuchet MS" panose="020B0603020202020204" pitchFamily="34" charset="0"/>
                <a:cs typeface="Calibri"/>
              </a:rPr>
              <a:t>6</a:t>
            </a:r>
            <a:r>
              <a:rPr sz="1200" dirty="0">
                <a:latin typeface="Trebuchet MS" panose="020B0603020202020204" pitchFamily="34" charset="0"/>
                <a:cs typeface="Calibri"/>
              </a:rPr>
              <a:t>% of all Millennial homebuyers in 201</a:t>
            </a:r>
            <a:r>
              <a:rPr lang="en-US" sz="1200" dirty="0">
                <a:latin typeface="Trebuchet MS" panose="020B0603020202020204" pitchFamily="34" charset="0"/>
                <a:cs typeface="Calibri"/>
              </a:rPr>
              <a:t>7</a:t>
            </a:r>
            <a:r>
              <a:rPr sz="1200" dirty="0">
                <a:latin typeface="Trebuchet MS" panose="020B0603020202020204" pitchFamily="34" charset="0"/>
                <a:cs typeface="Calibri"/>
              </a:rPr>
              <a:t> purchased their homes while still paying off their student loans. Although this is a larger percentage than the 2</a:t>
            </a:r>
            <a:r>
              <a:rPr lang="en-US" sz="1200" dirty="0">
                <a:latin typeface="Trebuchet MS" panose="020B0603020202020204" pitchFamily="34" charset="0"/>
                <a:cs typeface="Calibri"/>
              </a:rPr>
              <a:t>6</a:t>
            </a:r>
            <a:r>
              <a:rPr sz="1200" dirty="0">
                <a:latin typeface="Trebuchet MS" panose="020B0603020202020204" pitchFamily="34" charset="0"/>
                <a:cs typeface="Calibri"/>
              </a:rPr>
              <a:t>% of all buyers who had student debt</a:t>
            </a:r>
            <a:r>
              <a:rPr lang="en-US" sz="1200" dirty="0">
                <a:latin typeface="Trebuchet MS" panose="020B0603020202020204" pitchFamily="34" charset="0"/>
                <a:cs typeface="Calibri"/>
              </a:rPr>
              <a:t> </a:t>
            </a:r>
            <a:r>
              <a:rPr sz="1200" dirty="0">
                <a:latin typeface="Trebuchet MS" panose="020B0603020202020204" pitchFamily="34" charset="0"/>
                <a:cs typeface="Calibri"/>
              </a:rPr>
              <a:t>at the time of their home purchase, the distribution of the amount of debt is consistent with all buyers.</a:t>
            </a:r>
            <a:endParaRPr lang="en-US" sz="1200" dirty="0">
              <a:latin typeface="Trebuchet MS" panose="020B0603020202020204" pitchFamily="34"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474622184"/>
              </p:ext>
            </p:extLst>
          </p:nvPr>
        </p:nvGraphicFramePr>
        <p:xfrm>
          <a:off x="444500" y="6158007"/>
          <a:ext cx="6842223" cy="3366993"/>
        </p:xfrm>
        <a:graphic>
          <a:graphicData uri="http://schemas.openxmlformats.org/drawingml/2006/table">
            <a:tbl>
              <a:tblPr firstRow="1" bandRow="1">
                <a:tableStyleId>{2D5ABB26-0587-4C30-8999-92F81FD0307C}</a:tableStyleId>
              </a:tblPr>
              <a:tblGrid>
                <a:gridCol w="3157308">
                  <a:extLst>
                    <a:ext uri="{9D8B030D-6E8A-4147-A177-3AD203B41FA5}">
                      <a16:colId xmlns:a16="http://schemas.microsoft.com/office/drawing/2014/main" val="20000"/>
                    </a:ext>
                  </a:extLst>
                </a:gridCol>
                <a:gridCol w="1871776">
                  <a:extLst>
                    <a:ext uri="{9D8B030D-6E8A-4147-A177-3AD203B41FA5}">
                      <a16:colId xmlns:a16="http://schemas.microsoft.com/office/drawing/2014/main" val="20001"/>
                    </a:ext>
                  </a:extLst>
                </a:gridCol>
                <a:gridCol w="1813139">
                  <a:extLst>
                    <a:ext uri="{9D8B030D-6E8A-4147-A177-3AD203B41FA5}">
                      <a16:colId xmlns:a16="http://schemas.microsoft.com/office/drawing/2014/main" val="20002"/>
                    </a:ext>
                  </a:extLst>
                </a:gridCol>
              </a:tblGrid>
              <a:tr h="480999">
                <a:tc>
                  <a:txBody>
                    <a:bodyPr/>
                    <a:lstStyle/>
                    <a:p>
                      <a:pPr marL="228600">
                        <a:lnSpc>
                          <a:spcPct val="100000"/>
                        </a:lnSpc>
                      </a:pPr>
                      <a:r>
                        <a:rPr sz="1950" b="1" spc="-55" dirty="0">
                          <a:solidFill>
                            <a:srgbClr val="FFFFFF"/>
                          </a:solidFill>
                          <a:latin typeface="Trebuchet MS" panose="020B0603020202020204" pitchFamily="34" charset="0"/>
                          <a:cs typeface="Century Gothic"/>
                        </a:rPr>
                        <a:t>W</a:t>
                      </a:r>
                      <a:r>
                        <a:rPr sz="1950" b="1" dirty="0">
                          <a:solidFill>
                            <a:srgbClr val="FFFFFF"/>
                          </a:solidFill>
                          <a:latin typeface="Trebuchet MS" panose="020B0603020202020204" pitchFamily="34" charset="0"/>
                          <a:cs typeface="Century Gothic"/>
                        </a:rPr>
                        <a:t>ith</a:t>
                      </a:r>
                      <a:r>
                        <a:rPr sz="1950" b="1" spc="-145" dirty="0">
                          <a:solidFill>
                            <a:srgbClr val="FFFFFF"/>
                          </a:solidFill>
                          <a:latin typeface="Trebuchet MS" panose="020B0603020202020204" pitchFamily="34" charset="0"/>
                          <a:cs typeface="Century Gothic"/>
                        </a:rPr>
                        <a:t> </a:t>
                      </a:r>
                      <a:r>
                        <a:rPr sz="1950" b="1" spc="-10" dirty="0">
                          <a:solidFill>
                            <a:srgbClr val="FFFFFF"/>
                          </a:solidFill>
                          <a:latin typeface="Trebuchet MS" panose="020B0603020202020204" pitchFamily="34" charset="0"/>
                          <a:cs typeface="Century Gothic"/>
                        </a:rPr>
                        <a:t>S</a:t>
                      </a:r>
                      <a:r>
                        <a:rPr sz="1950" b="1" dirty="0">
                          <a:solidFill>
                            <a:srgbClr val="FFFFFF"/>
                          </a:solidFill>
                          <a:latin typeface="Trebuchet MS" panose="020B0603020202020204" pitchFamily="34" charset="0"/>
                          <a:cs typeface="Century Gothic"/>
                        </a:rPr>
                        <a:t>tude</a:t>
                      </a:r>
                      <a:r>
                        <a:rPr sz="1950" b="1" spc="-15" dirty="0">
                          <a:solidFill>
                            <a:srgbClr val="FFFFFF"/>
                          </a:solidFill>
                          <a:latin typeface="Trebuchet MS" panose="020B0603020202020204" pitchFamily="34" charset="0"/>
                          <a:cs typeface="Century Gothic"/>
                        </a:rPr>
                        <a:t>n</a:t>
                      </a:r>
                      <a:r>
                        <a:rPr sz="1950" b="1" dirty="0">
                          <a:solidFill>
                            <a:srgbClr val="FFFFFF"/>
                          </a:solidFill>
                          <a:latin typeface="Trebuchet MS" panose="020B0603020202020204" pitchFamily="34" charset="0"/>
                          <a:cs typeface="Century Gothic"/>
                        </a:rPr>
                        <a:t>t</a:t>
                      </a:r>
                      <a:r>
                        <a:rPr sz="1950" b="1" spc="-145" dirty="0">
                          <a:solidFill>
                            <a:srgbClr val="FFFFFF"/>
                          </a:solidFill>
                          <a:latin typeface="Trebuchet MS" panose="020B0603020202020204" pitchFamily="34" charset="0"/>
                          <a:cs typeface="Century Gothic"/>
                        </a:rPr>
                        <a:t> </a:t>
                      </a:r>
                      <a:r>
                        <a:rPr sz="1950" b="1" spc="-20" dirty="0">
                          <a:solidFill>
                            <a:srgbClr val="FFFFFF"/>
                          </a:solidFill>
                          <a:latin typeface="Trebuchet MS" panose="020B0603020202020204" pitchFamily="34" charset="0"/>
                          <a:cs typeface="Century Gothic"/>
                        </a:rPr>
                        <a:t>L</a:t>
                      </a:r>
                      <a:r>
                        <a:rPr sz="1950" b="1" dirty="0">
                          <a:solidFill>
                            <a:srgbClr val="FFFFFF"/>
                          </a:solidFill>
                          <a:latin typeface="Trebuchet MS" panose="020B0603020202020204" pitchFamily="34" charset="0"/>
                          <a:cs typeface="Century Gothic"/>
                        </a:rPr>
                        <a:t>oan</a:t>
                      </a:r>
                      <a:r>
                        <a:rPr sz="1950" b="1" spc="-145" dirty="0">
                          <a:solidFill>
                            <a:srgbClr val="FFFFFF"/>
                          </a:solidFill>
                          <a:latin typeface="Trebuchet MS" panose="020B0603020202020204" pitchFamily="34" charset="0"/>
                          <a:cs typeface="Century Gothic"/>
                        </a:rPr>
                        <a:t> </a:t>
                      </a:r>
                      <a:r>
                        <a:rPr sz="1950" b="1" dirty="0">
                          <a:solidFill>
                            <a:srgbClr val="FFFFFF"/>
                          </a:solidFill>
                          <a:latin typeface="Trebuchet MS" panose="020B0603020202020204" pitchFamily="34" charset="0"/>
                          <a:cs typeface="Century Gothic"/>
                        </a:rPr>
                        <a:t>Debt</a:t>
                      </a:r>
                      <a:endParaRPr sz="1950" dirty="0">
                        <a:latin typeface="Trebuchet MS" panose="020B0603020202020204" pitchFamily="34" charset="0"/>
                        <a:cs typeface="Century Gothic"/>
                      </a:endParaRPr>
                    </a:p>
                  </a:txBody>
                  <a:tcPr marL="0" marR="0" marT="0" marB="0" anchor="ctr">
                    <a:lnL w="15773">
                      <a:solidFill>
                        <a:srgbClr val="00AEEF"/>
                      </a:solidFill>
                      <a:prstDash val="solid"/>
                    </a:lnL>
                    <a:lnT w="15773">
                      <a:solidFill>
                        <a:srgbClr val="00AEEF"/>
                      </a:solidFill>
                      <a:prstDash val="solid"/>
                    </a:lnT>
                    <a:lnB w="15773">
                      <a:solidFill>
                        <a:srgbClr val="00AEEF"/>
                      </a:solidFill>
                      <a:prstDash val="solid"/>
                    </a:lnB>
                    <a:solidFill>
                      <a:srgbClr val="00AEEF"/>
                    </a:solidFill>
                  </a:tcPr>
                </a:tc>
                <a:tc>
                  <a:txBody>
                    <a:bodyPr/>
                    <a:lstStyle/>
                    <a:p>
                      <a:pPr algn="ctr">
                        <a:lnSpc>
                          <a:spcPct val="100000"/>
                        </a:lnSpc>
                      </a:pPr>
                      <a:r>
                        <a:rPr sz="1950" b="1" dirty="0">
                          <a:solidFill>
                            <a:srgbClr val="FFFFFF"/>
                          </a:solidFill>
                          <a:latin typeface="Trebuchet MS" panose="020B0603020202020204" pitchFamily="34" charset="0"/>
                          <a:cs typeface="Century Gothic"/>
                        </a:rPr>
                        <a:t>2</a:t>
                      </a:r>
                      <a:r>
                        <a:rPr lang="en-US" sz="1950" b="1" dirty="0">
                          <a:solidFill>
                            <a:srgbClr val="FFFFFF"/>
                          </a:solidFill>
                          <a:latin typeface="Trebuchet MS" panose="020B0603020202020204" pitchFamily="34" charset="0"/>
                          <a:cs typeface="Century Gothic"/>
                        </a:rPr>
                        <a:t>6</a:t>
                      </a:r>
                      <a:r>
                        <a:rPr sz="1950" b="1" dirty="0">
                          <a:solidFill>
                            <a:srgbClr val="FFFFFF"/>
                          </a:solidFill>
                          <a:latin typeface="Trebuchet MS" panose="020B0603020202020204" pitchFamily="34" charset="0"/>
                          <a:cs typeface="Century Gothic"/>
                        </a:rPr>
                        <a:t>%</a:t>
                      </a:r>
                      <a:endParaRPr sz="1950" dirty="0">
                        <a:latin typeface="Trebuchet MS" panose="020B0603020202020204" pitchFamily="34" charset="0"/>
                        <a:cs typeface="Century Gothic"/>
                      </a:endParaRPr>
                    </a:p>
                  </a:txBody>
                  <a:tcPr marL="0" marR="0" marT="0" marB="0" anchor="ctr">
                    <a:lnT w="15773">
                      <a:solidFill>
                        <a:srgbClr val="00AEEF"/>
                      </a:solidFill>
                      <a:prstDash val="solid"/>
                    </a:lnT>
                    <a:lnB w="15773">
                      <a:solidFill>
                        <a:srgbClr val="00AEEF"/>
                      </a:solidFill>
                      <a:prstDash val="solid"/>
                    </a:lnB>
                    <a:solidFill>
                      <a:srgbClr val="00AEEF"/>
                    </a:solidFill>
                  </a:tcPr>
                </a:tc>
                <a:tc>
                  <a:txBody>
                    <a:bodyPr/>
                    <a:lstStyle/>
                    <a:p>
                      <a:pPr marL="7620" algn="ctr">
                        <a:lnSpc>
                          <a:spcPct val="100000"/>
                        </a:lnSpc>
                      </a:pPr>
                      <a:r>
                        <a:rPr sz="1950" b="1" dirty="0">
                          <a:solidFill>
                            <a:srgbClr val="FFFFFF"/>
                          </a:solidFill>
                          <a:latin typeface="Trebuchet MS" panose="020B0603020202020204" pitchFamily="34" charset="0"/>
                          <a:cs typeface="Century Gothic"/>
                        </a:rPr>
                        <a:t>4</a:t>
                      </a:r>
                      <a:r>
                        <a:rPr lang="en-US" sz="1950" b="1" dirty="0">
                          <a:solidFill>
                            <a:srgbClr val="FFFFFF"/>
                          </a:solidFill>
                          <a:latin typeface="Trebuchet MS" panose="020B0603020202020204" pitchFamily="34" charset="0"/>
                          <a:cs typeface="Century Gothic"/>
                        </a:rPr>
                        <a:t>6</a:t>
                      </a:r>
                      <a:r>
                        <a:rPr sz="1950" b="1" dirty="0">
                          <a:solidFill>
                            <a:srgbClr val="FFFFFF"/>
                          </a:solidFill>
                          <a:latin typeface="Trebuchet MS" panose="020B0603020202020204" pitchFamily="34" charset="0"/>
                          <a:cs typeface="Century Gothic"/>
                        </a:rPr>
                        <a:t>%</a:t>
                      </a:r>
                      <a:endParaRPr sz="1950" dirty="0">
                        <a:latin typeface="Trebuchet MS" panose="020B0603020202020204" pitchFamily="34" charset="0"/>
                        <a:cs typeface="Century Gothic"/>
                      </a:endParaRPr>
                    </a:p>
                  </a:txBody>
                  <a:tcPr marL="0" marR="0" marT="0" marB="0" anchor="ctr">
                    <a:lnR w="15773">
                      <a:solidFill>
                        <a:srgbClr val="00AEEF"/>
                      </a:solidFill>
                      <a:prstDash val="solid"/>
                    </a:lnR>
                    <a:lnT w="15773">
                      <a:solidFill>
                        <a:srgbClr val="00AEEF"/>
                      </a:solidFill>
                      <a:prstDash val="solid"/>
                    </a:lnT>
                    <a:lnB w="15773">
                      <a:solidFill>
                        <a:srgbClr val="00AEEF"/>
                      </a:solidFill>
                      <a:prstDash val="solid"/>
                    </a:lnB>
                    <a:solidFill>
                      <a:srgbClr val="00AEEF"/>
                    </a:solidFill>
                  </a:tcPr>
                </a:tc>
                <a:extLst>
                  <a:ext uri="{0D108BD9-81ED-4DB2-BD59-A6C34878D82A}">
                    <a16:rowId xmlns:a16="http://schemas.microsoft.com/office/drawing/2014/main" val="10000"/>
                  </a:ext>
                </a:extLst>
              </a:tr>
              <a:tr h="480999">
                <a:tc>
                  <a:txBody>
                    <a:bodyPr/>
                    <a:lstStyle/>
                    <a:p>
                      <a:pPr marL="768985">
                        <a:lnSpc>
                          <a:spcPct val="100000"/>
                        </a:lnSpc>
                      </a:pPr>
                      <a:r>
                        <a:rPr sz="1950" b="1" dirty="0">
                          <a:solidFill>
                            <a:srgbClr val="58595B"/>
                          </a:solidFill>
                          <a:latin typeface="Trebuchet MS" panose="020B0603020202020204" pitchFamily="34" charset="0"/>
                          <a:cs typeface="Calibri"/>
                        </a:rPr>
                        <a:t>Under</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$10,000</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00AEEF"/>
                      </a:solidFill>
                      <a:prstDash val="solid"/>
                    </a:lnT>
                    <a:lnB w="15773">
                      <a:solidFill>
                        <a:srgbClr val="58595B"/>
                      </a:solidFill>
                      <a:prstDash val="solid"/>
                    </a:lnB>
                    <a:solidFill>
                      <a:srgbClr val="D6DDE0"/>
                    </a:solidFill>
                  </a:tcPr>
                </a:tc>
                <a:tc>
                  <a:txBody>
                    <a:bodyPr/>
                    <a:lstStyle/>
                    <a:p>
                      <a:pPr algn="ctr">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0</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00AEEF"/>
                      </a:solidFill>
                      <a:prstDash val="solid"/>
                    </a:lnT>
                    <a:lnB w="15773">
                      <a:solidFill>
                        <a:srgbClr val="58595B"/>
                      </a:solidFill>
                      <a:prstDash val="solid"/>
                    </a:lnB>
                    <a:solidFill>
                      <a:srgbClr val="D6DDE0"/>
                    </a:solidFill>
                  </a:tcPr>
                </a:tc>
                <a:tc>
                  <a:txBody>
                    <a:bodyPr/>
                    <a:lstStyle/>
                    <a:p>
                      <a:pPr algn="ctr">
                        <a:lnSpc>
                          <a:spcPct val="100000"/>
                        </a:lnSpc>
                      </a:pPr>
                      <a:r>
                        <a:rPr lang="en-US" sz="1950" b="1" dirty="0">
                          <a:solidFill>
                            <a:srgbClr val="58595B"/>
                          </a:solidFill>
                          <a:latin typeface="Trebuchet MS" panose="020B0603020202020204" pitchFamily="34" charset="0"/>
                          <a:cs typeface="Calibri"/>
                        </a:rPr>
                        <a:t>19</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00AEEF"/>
                      </a:solidFill>
                      <a:prstDash val="solid"/>
                    </a:lnT>
                    <a:lnB w="15773">
                      <a:solidFill>
                        <a:srgbClr val="58595B"/>
                      </a:solidFill>
                      <a:prstDash val="solid"/>
                    </a:lnB>
                    <a:solidFill>
                      <a:srgbClr val="D6DDE0"/>
                    </a:solidFill>
                  </a:tcPr>
                </a:tc>
                <a:extLst>
                  <a:ext uri="{0D108BD9-81ED-4DB2-BD59-A6C34878D82A}">
                    <a16:rowId xmlns:a16="http://schemas.microsoft.com/office/drawing/2014/main" val="10001"/>
                  </a:ext>
                </a:extLst>
              </a:tr>
              <a:tr h="480999">
                <a:tc>
                  <a:txBody>
                    <a:bodyPr/>
                    <a:lstStyle/>
                    <a:p>
                      <a:pPr marL="607695">
                        <a:lnSpc>
                          <a:spcPct val="100000"/>
                        </a:lnSpc>
                      </a:pPr>
                      <a:r>
                        <a:rPr sz="1950" b="1" dirty="0">
                          <a:solidFill>
                            <a:srgbClr val="58595B"/>
                          </a:solidFill>
                          <a:latin typeface="Trebuchet MS" panose="020B0603020202020204" pitchFamily="34" charset="0"/>
                          <a:cs typeface="Calibri"/>
                        </a:rPr>
                        <a:t>$10,000</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$24,999</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algn="ctr">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7</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algn="ctr">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8</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58595B"/>
                      </a:solidFill>
                      <a:prstDash val="solid"/>
                    </a:lnT>
                    <a:lnB w="15773">
                      <a:solidFill>
                        <a:srgbClr val="58595B"/>
                      </a:solidFill>
                      <a:prstDash val="solid"/>
                    </a:lnB>
                  </a:tcPr>
                </a:tc>
                <a:extLst>
                  <a:ext uri="{0D108BD9-81ED-4DB2-BD59-A6C34878D82A}">
                    <a16:rowId xmlns:a16="http://schemas.microsoft.com/office/drawing/2014/main" val="10002"/>
                  </a:ext>
                </a:extLst>
              </a:tr>
              <a:tr h="480999">
                <a:tc>
                  <a:txBody>
                    <a:bodyPr/>
                    <a:lstStyle/>
                    <a:p>
                      <a:pPr marL="607695">
                        <a:lnSpc>
                          <a:spcPct val="100000"/>
                        </a:lnSpc>
                      </a:pPr>
                      <a:r>
                        <a:rPr sz="1950" b="1" dirty="0">
                          <a:solidFill>
                            <a:srgbClr val="58595B"/>
                          </a:solidFill>
                          <a:latin typeface="Trebuchet MS" panose="020B0603020202020204" pitchFamily="34" charset="0"/>
                          <a:cs typeface="Calibri"/>
                        </a:rPr>
                        <a:t>$25,000</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$49,999</a:t>
                      </a:r>
                      <a:endParaRPr sz="195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solidFill>
                      <a:srgbClr val="D6DDE0"/>
                    </a:solidFill>
                  </a:tcPr>
                </a:tc>
                <a:tc>
                  <a:txBody>
                    <a:bodyPr/>
                    <a:lstStyle/>
                    <a:p>
                      <a:pPr marL="635" algn="ctr">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3</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solidFill>
                      <a:srgbClr val="D6DDE0"/>
                    </a:solidFill>
                  </a:tcPr>
                </a:tc>
                <a:tc>
                  <a:txBody>
                    <a:bodyPr/>
                    <a:lstStyle/>
                    <a:p>
                      <a:pPr marL="635" algn="ctr">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4</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58595B"/>
                      </a:solidFill>
                      <a:prstDash val="solid"/>
                    </a:lnT>
                    <a:lnB w="15773">
                      <a:solidFill>
                        <a:srgbClr val="58595B"/>
                      </a:solidFill>
                      <a:prstDash val="solid"/>
                    </a:lnB>
                    <a:solidFill>
                      <a:srgbClr val="D6DDE0"/>
                    </a:solidFill>
                  </a:tcPr>
                </a:tc>
                <a:extLst>
                  <a:ext uri="{0D108BD9-81ED-4DB2-BD59-A6C34878D82A}">
                    <a16:rowId xmlns:a16="http://schemas.microsoft.com/office/drawing/2014/main" val="10003"/>
                  </a:ext>
                </a:extLst>
              </a:tr>
              <a:tr h="480999">
                <a:tc>
                  <a:txBody>
                    <a:bodyPr/>
                    <a:lstStyle/>
                    <a:p>
                      <a:pPr marL="607695">
                        <a:lnSpc>
                          <a:spcPct val="100000"/>
                        </a:lnSpc>
                      </a:pPr>
                      <a:r>
                        <a:rPr sz="1950" b="1" dirty="0">
                          <a:solidFill>
                            <a:srgbClr val="58595B"/>
                          </a:solidFill>
                          <a:latin typeface="Trebuchet MS" panose="020B0603020202020204" pitchFamily="34" charset="0"/>
                          <a:cs typeface="Calibri"/>
                        </a:rPr>
                        <a:t>$50,000</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$74,999</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marL="1270" algn="ctr">
                        <a:lnSpc>
                          <a:spcPct val="100000"/>
                        </a:lnSpc>
                      </a:pPr>
                      <a:r>
                        <a:rPr sz="1950" b="1" dirty="0">
                          <a:solidFill>
                            <a:srgbClr val="58595B"/>
                          </a:solidFill>
                          <a:latin typeface="Trebuchet MS" panose="020B0603020202020204" pitchFamily="34" charset="0"/>
                          <a:cs typeface="Calibri"/>
                        </a:rPr>
                        <a:t>1</a:t>
                      </a:r>
                      <a:r>
                        <a:rPr lang="en-US" sz="1950" b="1" dirty="0">
                          <a:solidFill>
                            <a:srgbClr val="58595B"/>
                          </a:solidFill>
                          <a:latin typeface="Trebuchet MS" panose="020B0603020202020204" pitchFamily="34" charset="0"/>
                          <a:cs typeface="Calibri"/>
                        </a:rPr>
                        <a:t>3</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marL="1270" algn="ctr">
                        <a:lnSpc>
                          <a:spcPct val="100000"/>
                        </a:lnSpc>
                      </a:pPr>
                      <a:r>
                        <a:rPr sz="1950" b="1" dirty="0">
                          <a:solidFill>
                            <a:srgbClr val="58595B"/>
                          </a:solidFill>
                          <a:latin typeface="Trebuchet MS" panose="020B0603020202020204" pitchFamily="34" charset="0"/>
                          <a:cs typeface="Calibri"/>
                        </a:rPr>
                        <a:t>1</a:t>
                      </a:r>
                      <a:r>
                        <a:rPr lang="en-US" sz="1950" b="1" dirty="0">
                          <a:solidFill>
                            <a:srgbClr val="58595B"/>
                          </a:solidFill>
                          <a:latin typeface="Trebuchet MS" panose="020B0603020202020204" pitchFamily="34" charset="0"/>
                          <a:cs typeface="Calibri"/>
                        </a:rPr>
                        <a:t>4</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58595B"/>
                      </a:solidFill>
                      <a:prstDash val="solid"/>
                    </a:lnT>
                    <a:lnB w="15773">
                      <a:solidFill>
                        <a:srgbClr val="58595B"/>
                      </a:solidFill>
                      <a:prstDash val="solid"/>
                    </a:lnB>
                  </a:tcPr>
                </a:tc>
                <a:extLst>
                  <a:ext uri="{0D108BD9-81ED-4DB2-BD59-A6C34878D82A}">
                    <a16:rowId xmlns:a16="http://schemas.microsoft.com/office/drawing/2014/main" val="10004"/>
                  </a:ext>
                </a:extLst>
              </a:tr>
              <a:tr h="480999">
                <a:tc>
                  <a:txBody>
                    <a:bodyPr/>
                    <a:lstStyle/>
                    <a:p>
                      <a:pPr marL="682625">
                        <a:lnSpc>
                          <a:spcPct val="100000"/>
                        </a:lnSpc>
                      </a:pPr>
                      <a:r>
                        <a:rPr sz="1950" b="1" dirty="0">
                          <a:solidFill>
                            <a:srgbClr val="58595B"/>
                          </a:solidFill>
                          <a:latin typeface="Trebuchet MS" panose="020B0603020202020204" pitchFamily="34" charset="0"/>
                          <a:cs typeface="Calibri"/>
                        </a:rPr>
                        <a:t>$75,000</a:t>
                      </a:r>
                      <a:r>
                        <a:rPr sz="1950" b="1" spc="-30" dirty="0">
                          <a:solidFill>
                            <a:srgbClr val="58595B"/>
                          </a:solidFill>
                          <a:latin typeface="Trebuchet MS" panose="020B0603020202020204" pitchFamily="34" charset="0"/>
                          <a:cs typeface="Calibri"/>
                        </a:rPr>
                        <a:t> </a:t>
                      </a:r>
                      <a:r>
                        <a:rPr sz="1950" b="1" dirty="0">
                          <a:solidFill>
                            <a:srgbClr val="58595B"/>
                          </a:solidFill>
                          <a:latin typeface="Trebuchet MS" panose="020B0603020202020204" pitchFamily="34" charset="0"/>
                          <a:cs typeface="Calibri"/>
                        </a:rPr>
                        <a:t>or</a:t>
                      </a:r>
                      <a:r>
                        <a:rPr sz="1950" b="1" spc="-30" dirty="0">
                          <a:solidFill>
                            <a:srgbClr val="58595B"/>
                          </a:solidFill>
                          <a:latin typeface="Trebuchet MS" panose="020B0603020202020204" pitchFamily="34" charset="0"/>
                          <a:cs typeface="Calibri"/>
                        </a:rPr>
                        <a:t> </a:t>
                      </a:r>
                      <a:r>
                        <a:rPr sz="1950" b="1" spc="10" dirty="0">
                          <a:solidFill>
                            <a:srgbClr val="58595B"/>
                          </a:solidFill>
                          <a:latin typeface="Trebuchet MS" panose="020B0603020202020204" pitchFamily="34" charset="0"/>
                          <a:cs typeface="Calibri"/>
                        </a:rPr>
                        <a:t>M</a:t>
                      </a:r>
                      <a:r>
                        <a:rPr sz="1950" b="1" dirty="0">
                          <a:solidFill>
                            <a:srgbClr val="58595B"/>
                          </a:solidFill>
                          <a:latin typeface="Trebuchet MS" panose="020B0603020202020204" pitchFamily="34" charset="0"/>
                          <a:cs typeface="Calibri"/>
                        </a:rPr>
                        <a:t>o</a:t>
                      </a:r>
                      <a:r>
                        <a:rPr sz="1950" b="1" spc="-20" dirty="0">
                          <a:solidFill>
                            <a:srgbClr val="58595B"/>
                          </a:solidFill>
                          <a:latin typeface="Trebuchet MS" panose="020B0603020202020204" pitchFamily="34" charset="0"/>
                          <a:cs typeface="Calibri"/>
                        </a:rPr>
                        <a:t>r</a:t>
                      </a:r>
                      <a:r>
                        <a:rPr sz="1950" b="1" dirty="0">
                          <a:solidFill>
                            <a:srgbClr val="58595B"/>
                          </a:solidFill>
                          <a:latin typeface="Trebuchet MS" panose="020B0603020202020204" pitchFamily="34" charset="0"/>
                          <a:cs typeface="Calibri"/>
                        </a:rPr>
                        <a:t>e</a:t>
                      </a:r>
                      <a:endParaRPr sz="195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solidFill>
                      <a:srgbClr val="D6DDE0"/>
                    </a:solidFill>
                  </a:tcPr>
                </a:tc>
                <a:tc>
                  <a:txBody>
                    <a:bodyPr/>
                    <a:lstStyle/>
                    <a:p>
                      <a:pPr marL="1270" algn="ctr">
                        <a:lnSpc>
                          <a:spcPct val="100000"/>
                        </a:lnSpc>
                      </a:pPr>
                      <a:r>
                        <a:rPr sz="1950" b="1" dirty="0">
                          <a:solidFill>
                            <a:srgbClr val="58595B"/>
                          </a:solidFill>
                          <a:latin typeface="Trebuchet MS" panose="020B0603020202020204" pitchFamily="34" charset="0"/>
                          <a:cs typeface="Calibri"/>
                        </a:rPr>
                        <a:t>1</a:t>
                      </a:r>
                      <a:r>
                        <a:rPr lang="en-US" sz="1950" b="1" dirty="0">
                          <a:solidFill>
                            <a:srgbClr val="58595B"/>
                          </a:solidFill>
                          <a:latin typeface="Trebuchet MS" panose="020B0603020202020204" pitchFamily="34" charset="0"/>
                          <a:cs typeface="Calibri"/>
                        </a:rPr>
                        <a:t>7</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solidFill>
                      <a:srgbClr val="D6DDE0"/>
                    </a:solidFill>
                  </a:tcPr>
                </a:tc>
                <a:tc>
                  <a:txBody>
                    <a:bodyPr/>
                    <a:lstStyle/>
                    <a:p>
                      <a:pPr marL="1905" algn="ctr">
                        <a:lnSpc>
                          <a:spcPct val="100000"/>
                        </a:lnSpc>
                      </a:pPr>
                      <a:r>
                        <a:rPr sz="1950" b="1" dirty="0">
                          <a:solidFill>
                            <a:srgbClr val="58595B"/>
                          </a:solidFill>
                          <a:latin typeface="Trebuchet MS" panose="020B0603020202020204" pitchFamily="34" charset="0"/>
                          <a:cs typeface="Calibri"/>
                        </a:rPr>
                        <a:t>1</a:t>
                      </a:r>
                      <a:r>
                        <a:rPr lang="en-US" sz="1950" b="1" dirty="0">
                          <a:solidFill>
                            <a:srgbClr val="58595B"/>
                          </a:solidFill>
                          <a:latin typeface="Trebuchet MS" panose="020B0603020202020204" pitchFamily="34" charset="0"/>
                          <a:cs typeface="Calibri"/>
                        </a:rPr>
                        <a:t>6</a:t>
                      </a:r>
                      <a:r>
                        <a:rPr sz="1950" b="1" dirty="0">
                          <a:solidFill>
                            <a:srgbClr val="58595B"/>
                          </a:solidFill>
                          <a:latin typeface="Trebuchet MS" panose="020B0603020202020204" pitchFamily="34" charset="0"/>
                          <a:cs typeface="Calibri"/>
                        </a:rPr>
                        <a: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58595B"/>
                      </a:solidFill>
                      <a:prstDash val="solid"/>
                    </a:lnT>
                    <a:lnB w="15773">
                      <a:solidFill>
                        <a:srgbClr val="58595B"/>
                      </a:solidFill>
                      <a:prstDash val="solid"/>
                    </a:lnB>
                    <a:solidFill>
                      <a:srgbClr val="D6DDE0"/>
                    </a:solidFill>
                  </a:tcPr>
                </a:tc>
                <a:extLst>
                  <a:ext uri="{0D108BD9-81ED-4DB2-BD59-A6C34878D82A}">
                    <a16:rowId xmlns:a16="http://schemas.microsoft.com/office/drawing/2014/main" val="10005"/>
                  </a:ext>
                </a:extLst>
              </a:tr>
              <a:tr h="480999">
                <a:tc>
                  <a:txBody>
                    <a:bodyPr/>
                    <a:lstStyle/>
                    <a:p>
                      <a:pPr marL="687705">
                        <a:lnSpc>
                          <a:spcPct val="100000"/>
                        </a:lnSpc>
                      </a:pPr>
                      <a:r>
                        <a:rPr sz="1950" b="1" spc="10" dirty="0">
                          <a:solidFill>
                            <a:srgbClr val="58595B"/>
                          </a:solidFill>
                          <a:latin typeface="Trebuchet MS" panose="020B0603020202020204" pitchFamily="34" charset="0"/>
                          <a:cs typeface="Calibri"/>
                        </a:rPr>
                        <a:t>M</a:t>
                      </a:r>
                      <a:r>
                        <a:rPr sz="1950" b="1" dirty="0">
                          <a:solidFill>
                            <a:srgbClr val="58595B"/>
                          </a:solidFill>
                          <a:latin typeface="Trebuchet MS" panose="020B0603020202020204" pitchFamily="34" charset="0"/>
                          <a:cs typeface="Calibri"/>
                        </a:rPr>
                        <a:t>edian</a:t>
                      </a:r>
                      <a:r>
                        <a:rPr sz="1950" b="1" spc="-30" dirty="0">
                          <a:solidFill>
                            <a:srgbClr val="58595B"/>
                          </a:solidFill>
                          <a:latin typeface="Trebuchet MS" panose="020B0603020202020204" pitchFamily="34" charset="0"/>
                          <a:cs typeface="Calibri"/>
                        </a:rPr>
                        <a:t> </a:t>
                      </a:r>
                      <a:r>
                        <a:rPr sz="1950" b="1" spc="-10" dirty="0">
                          <a:solidFill>
                            <a:srgbClr val="58595B"/>
                          </a:solidFill>
                          <a:latin typeface="Trebuchet MS" panose="020B0603020202020204" pitchFamily="34" charset="0"/>
                          <a:cs typeface="Calibri"/>
                        </a:rPr>
                        <a:t>A</a:t>
                      </a:r>
                      <a:r>
                        <a:rPr sz="1950" b="1" dirty="0">
                          <a:solidFill>
                            <a:srgbClr val="58595B"/>
                          </a:solidFill>
                          <a:latin typeface="Trebuchet MS" panose="020B0603020202020204" pitchFamily="34" charset="0"/>
                          <a:cs typeface="Calibri"/>
                        </a:rPr>
                        <a:t>mou</a:t>
                      </a:r>
                      <a:r>
                        <a:rPr sz="1950" b="1" spc="-10" dirty="0">
                          <a:solidFill>
                            <a:srgbClr val="58595B"/>
                          </a:solidFill>
                          <a:latin typeface="Trebuchet MS" panose="020B0603020202020204" pitchFamily="34" charset="0"/>
                          <a:cs typeface="Calibri"/>
                        </a:rPr>
                        <a:t>n</a:t>
                      </a:r>
                      <a:r>
                        <a:rPr sz="1950" b="1" dirty="0">
                          <a:solidFill>
                            <a:srgbClr val="58595B"/>
                          </a:solidFill>
                          <a:latin typeface="Trebuchet MS" panose="020B0603020202020204" pitchFamily="34" charset="0"/>
                          <a:cs typeface="Calibri"/>
                        </a:rPr>
                        <a:t>t</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marL="493395">
                        <a:lnSpc>
                          <a:spcPct val="100000"/>
                        </a:lnSpc>
                      </a:pPr>
                      <a:r>
                        <a:rPr sz="1950" b="1" dirty="0">
                          <a:solidFill>
                            <a:srgbClr val="58595B"/>
                          </a:solidFill>
                          <a:latin typeface="Trebuchet MS" panose="020B0603020202020204" pitchFamily="34" charset="0"/>
                          <a:cs typeface="Calibri"/>
                        </a:rPr>
                        <a:t>$25,000</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3">
                      <a:solidFill>
                        <a:srgbClr val="58595B"/>
                      </a:solidFill>
                      <a:prstDash val="solid"/>
                    </a:lnR>
                    <a:lnT w="15773">
                      <a:solidFill>
                        <a:srgbClr val="58595B"/>
                      </a:solidFill>
                      <a:prstDash val="solid"/>
                    </a:lnT>
                    <a:lnB w="15773">
                      <a:solidFill>
                        <a:srgbClr val="58595B"/>
                      </a:solidFill>
                      <a:prstDash val="solid"/>
                    </a:lnB>
                  </a:tcPr>
                </a:tc>
                <a:tc>
                  <a:txBody>
                    <a:bodyPr/>
                    <a:lstStyle/>
                    <a:p>
                      <a:pPr marL="463550">
                        <a:lnSpc>
                          <a:spcPct val="100000"/>
                        </a:lnSpc>
                      </a:pPr>
                      <a:r>
                        <a:rPr sz="1950" b="1" dirty="0">
                          <a:solidFill>
                            <a:srgbClr val="58595B"/>
                          </a:solidFill>
                          <a:latin typeface="Trebuchet MS" panose="020B0603020202020204" pitchFamily="34" charset="0"/>
                          <a:cs typeface="Calibri"/>
                        </a:rPr>
                        <a:t>$2</a:t>
                      </a:r>
                      <a:r>
                        <a:rPr lang="en-US" sz="1950" b="1" dirty="0">
                          <a:solidFill>
                            <a:srgbClr val="58595B"/>
                          </a:solidFill>
                          <a:latin typeface="Trebuchet MS" panose="020B0603020202020204" pitchFamily="34" charset="0"/>
                          <a:cs typeface="Calibri"/>
                        </a:rPr>
                        <a:t>7</a:t>
                      </a:r>
                      <a:r>
                        <a:rPr sz="1950" b="1" dirty="0">
                          <a:solidFill>
                            <a:srgbClr val="58595B"/>
                          </a:solidFill>
                          <a:latin typeface="Trebuchet MS" panose="020B0603020202020204" pitchFamily="34" charset="0"/>
                          <a:cs typeface="Calibri"/>
                        </a:rPr>
                        <a:t>,000</a:t>
                      </a:r>
                      <a:endParaRPr sz="1950" dirty="0">
                        <a:latin typeface="Trebuchet MS" panose="020B0603020202020204" pitchFamily="34" charset="0"/>
                        <a:cs typeface="Calibri"/>
                      </a:endParaRPr>
                    </a:p>
                  </a:txBody>
                  <a:tcPr marL="0" marR="0" marT="0" marB="0" anchor="ctr">
                    <a:lnL w="15773">
                      <a:solidFill>
                        <a:srgbClr val="58595B"/>
                      </a:solidFill>
                      <a:prstDash val="solid"/>
                    </a:lnL>
                    <a:lnR w="15774">
                      <a:solidFill>
                        <a:srgbClr val="58595B"/>
                      </a:solidFill>
                      <a:prstDash val="solid"/>
                    </a:lnR>
                    <a:lnT w="15773">
                      <a:solidFill>
                        <a:srgbClr val="58595B"/>
                      </a:solidFill>
                      <a:prstDash val="solid"/>
                    </a:lnT>
                    <a:lnB w="15773">
                      <a:solidFill>
                        <a:srgbClr val="58595B"/>
                      </a:solidFill>
                      <a:prstDash val="solid"/>
                    </a:lnB>
                  </a:tcPr>
                </a:tc>
                <a:extLst>
                  <a:ext uri="{0D108BD9-81ED-4DB2-BD59-A6C34878D82A}">
                    <a16:rowId xmlns:a16="http://schemas.microsoft.com/office/drawing/2014/main" val="10006"/>
                  </a:ext>
                </a:extLst>
              </a:tr>
            </a:tbl>
          </a:graphicData>
        </a:graphic>
      </p:graphicFrame>
      <p:sp>
        <p:nvSpPr>
          <p:cNvPr id="5" name="object 4"/>
          <p:cNvSpPr txBox="1"/>
          <p:nvPr/>
        </p:nvSpPr>
        <p:spPr>
          <a:xfrm>
            <a:off x="419100" y="5791200"/>
            <a:ext cx="7023100" cy="346249"/>
          </a:xfrm>
          <a:prstGeom prst="rect">
            <a:avLst/>
          </a:prstGeom>
        </p:spPr>
        <p:txBody>
          <a:bodyPr vert="horz" wrap="square" lIns="0" tIns="0" rIns="0" bIns="0" rtlCol="0">
            <a:spAutoFit/>
          </a:bodyPr>
          <a:lstStyle/>
          <a:p>
            <a:pPr marL="12700" marR="1431925">
              <a:lnSpc>
                <a:spcPct val="100000"/>
              </a:lnSpc>
            </a:pPr>
            <a:endParaRPr sz="300" dirty="0">
              <a:latin typeface="Trebuchet MS" panose="020B0603020202020204" pitchFamily="34" charset="0"/>
              <a:cs typeface="Times New Roman"/>
            </a:endParaRPr>
          </a:p>
          <a:p>
            <a:pPr marL="3275329">
              <a:lnSpc>
                <a:spcPct val="100000"/>
              </a:lnSpc>
              <a:tabLst>
                <a:tab pos="5339080" algn="l"/>
              </a:tabLst>
            </a:pPr>
            <a:r>
              <a:rPr sz="1950" b="1" dirty="0">
                <a:solidFill>
                  <a:srgbClr val="58595B"/>
                </a:solidFill>
                <a:latin typeface="Trebuchet MS" panose="020B0603020202020204" pitchFamily="34" charset="0"/>
                <a:cs typeface="Century Gothic"/>
              </a:rPr>
              <a:t>% of All Buyers	Millennials</a:t>
            </a:r>
            <a:endParaRPr sz="1950" dirty="0">
              <a:latin typeface="Trebuchet MS" panose="020B0603020202020204" pitchFamily="34" charset="0"/>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06395" y="6329642"/>
            <a:ext cx="4946904" cy="3500158"/>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3" name="object 3"/>
          <p:cNvSpPr/>
          <p:nvPr/>
        </p:nvSpPr>
        <p:spPr>
          <a:xfrm>
            <a:off x="0" y="0"/>
            <a:ext cx="7772400" cy="4522470"/>
          </a:xfrm>
          <a:custGeom>
            <a:avLst/>
            <a:gdLst/>
            <a:ahLst/>
            <a:cxnLst/>
            <a:rect l="l" t="t" r="r" b="b"/>
            <a:pathLst>
              <a:path w="7772400" h="4522470">
                <a:moveTo>
                  <a:pt x="0" y="4521949"/>
                </a:moveTo>
                <a:lnTo>
                  <a:pt x="7772400" y="4521949"/>
                </a:lnTo>
                <a:lnTo>
                  <a:pt x="7772400" y="0"/>
                </a:lnTo>
                <a:lnTo>
                  <a:pt x="0" y="0"/>
                </a:lnTo>
                <a:lnTo>
                  <a:pt x="0" y="4521949"/>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4" name="object 4"/>
          <p:cNvSpPr/>
          <p:nvPr/>
        </p:nvSpPr>
        <p:spPr>
          <a:xfrm>
            <a:off x="0" y="0"/>
            <a:ext cx="7772400" cy="4521949"/>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p:nvPr/>
        </p:nvSpPr>
        <p:spPr>
          <a:xfrm>
            <a:off x="210311" y="3425685"/>
            <a:ext cx="7352030" cy="868680"/>
          </a:xfrm>
          <a:custGeom>
            <a:avLst/>
            <a:gdLst/>
            <a:ahLst/>
            <a:cxnLst/>
            <a:rect l="l" t="t" r="r" b="b"/>
            <a:pathLst>
              <a:path w="7352030" h="868679">
                <a:moveTo>
                  <a:pt x="0" y="868679"/>
                </a:moveTo>
                <a:lnTo>
                  <a:pt x="7351776" y="868679"/>
                </a:lnTo>
                <a:lnTo>
                  <a:pt x="7351776" y="0"/>
                </a:lnTo>
                <a:lnTo>
                  <a:pt x="0" y="0"/>
                </a:lnTo>
                <a:lnTo>
                  <a:pt x="0" y="868679"/>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6" name="object 6"/>
          <p:cNvSpPr/>
          <p:nvPr/>
        </p:nvSpPr>
        <p:spPr>
          <a:xfrm>
            <a:off x="457200" y="4161904"/>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444500" y="4680379"/>
            <a:ext cx="6868159" cy="4909998"/>
          </a:xfrm>
          <a:prstGeom prst="rect">
            <a:avLst/>
          </a:prstGeom>
        </p:spPr>
        <p:txBody>
          <a:bodyPr vert="horz" wrap="square" lIns="0" tIns="0" rIns="0" bIns="0" rtlCol="0">
            <a:spAutoFit/>
          </a:bodyPr>
          <a:lstStyle/>
          <a:p>
            <a:pPr marL="12700" marR="142875">
              <a:lnSpc>
                <a:spcPct val="100000"/>
              </a:lnSpc>
            </a:pPr>
            <a:r>
              <a:rPr sz="1250" dirty="0">
                <a:latin typeface="Trebuchet MS" panose="020B0603020202020204" pitchFamily="34" charset="0"/>
                <a:cs typeface="Calibri"/>
              </a:rPr>
              <a:t>Gone are the days of 20% down or no loan, but recent surveys reveal that many Americans are not aware that programs exist to put down less.</a:t>
            </a:r>
          </a:p>
          <a:p>
            <a:pPr marL="12700" marR="5080">
              <a:lnSpc>
                <a:spcPct val="100000"/>
              </a:lnSpc>
              <a:spcBef>
                <a:spcPts val="900"/>
              </a:spcBef>
            </a:pPr>
            <a:r>
              <a:rPr sz="1250" i="1" dirty="0">
                <a:latin typeface="Trebuchet MS" panose="020B0603020202020204" pitchFamily="34" charset="0"/>
                <a:cs typeface="Calibri"/>
              </a:rPr>
              <a:t>Fannie Mae’s </a:t>
            </a:r>
            <a:r>
              <a:rPr sz="1250" dirty="0">
                <a:latin typeface="Trebuchet MS" panose="020B0603020202020204" pitchFamily="34" charset="0"/>
                <a:cs typeface="Calibri"/>
              </a:rPr>
              <a:t>article, </a:t>
            </a:r>
            <a:r>
              <a:rPr sz="1250" i="1" dirty="0">
                <a:latin typeface="Trebuchet MS" panose="020B0603020202020204" pitchFamily="34" charset="0"/>
                <a:cs typeface="Calibri"/>
              </a:rPr>
              <a:t>“What Consumers (Don’t) Know About Mortgage Qualification Criteria,” </a:t>
            </a:r>
            <a:r>
              <a:rPr sz="1250" dirty="0">
                <a:latin typeface="Trebuchet MS" panose="020B0603020202020204" pitchFamily="34" charset="0"/>
                <a:cs typeface="Calibri"/>
              </a:rPr>
              <a:t>revealed that </a:t>
            </a:r>
            <a:r>
              <a:rPr sz="1250" i="1" dirty="0">
                <a:latin typeface="Trebuchet MS" panose="020B0603020202020204" pitchFamily="34" charset="0"/>
                <a:cs typeface="Calibri"/>
              </a:rPr>
              <a:t>“only 5 to 16 percent of respondents know the correct ranges for key mortgage qualification criteria.”</a:t>
            </a:r>
            <a:endParaRPr sz="1250" dirty="0">
              <a:latin typeface="Trebuchet MS" panose="020B0603020202020204" pitchFamily="34" charset="0"/>
              <a:cs typeface="Calibri"/>
            </a:endParaRPr>
          </a:p>
          <a:p>
            <a:pPr marL="12700" marR="196850">
              <a:lnSpc>
                <a:spcPct val="105900"/>
              </a:lnSpc>
              <a:spcBef>
                <a:spcPts val="805"/>
              </a:spcBef>
            </a:pPr>
            <a:r>
              <a:rPr sz="1250" dirty="0">
                <a:latin typeface="Trebuchet MS" panose="020B0603020202020204" pitchFamily="34" charset="0"/>
                <a:cs typeface="Calibri"/>
              </a:rPr>
              <a:t>The survey results revealed that consumers often overestimate the down payment funds needed to qualify for a home loan; 76% of respondents either don’t know (40%) or are misinformed (36%) about the </a:t>
            </a:r>
            <a:br>
              <a:rPr lang="en-US" sz="1250" dirty="0">
                <a:latin typeface="Trebuchet MS" panose="020B0603020202020204" pitchFamily="34" charset="0"/>
                <a:cs typeface="Calibri"/>
              </a:rPr>
            </a:br>
            <a:r>
              <a:rPr sz="1250" dirty="0">
                <a:latin typeface="Trebuchet MS" panose="020B0603020202020204" pitchFamily="34" charset="0"/>
                <a:cs typeface="Calibri"/>
              </a:rPr>
              <a:t>minimum down</a:t>
            </a:r>
            <a:r>
              <a:rPr lang="en-US" sz="1250" dirty="0">
                <a:latin typeface="Trebuchet MS" panose="020B0603020202020204" pitchFamily="34" charset="0"/>
                <a:cs typeface="Calibri"/>
              </a:rPr>
              <a:t> </a:t>
            </a:r>
            <a:r>
              <a:rPr sz="1250" dirty="0">
                <a:latin typeface="Trebuchet MS" panose="020B0603020202020204" pitchFamily="34" charset="0"/>
                <a:cs typeface="Calibri"/>
              </a:rPr>
              <a:t>payment </a:t>
            </a:r>
            <a:br>
              <a:rPr lang="en-US" sz="1250" dirty="0">
                <a:latin typeface="Trebuchet MS" panose="020B0603020202020204" pitchFamily="34" charset="0"/>
                <a:cs typeface="Calibri"/>
              </a:rPr>
            </a:br>
            <a:r>
              <a:rPr sz="1250" dirty="0">
                <a:latin typeface="Trebuchet MS" panose="020B0603020202020204" pitchFamily="34" charset="0"/>
                <a:cs typeface="Calibri"/>
              </a:rPr>
              <a:t>required.</a:t>
            </a:r>
          </a:p>
          <a:p>
            <a:pPr marL="12700" marR="5097780">
              <a:lnSpc>
                <a:spcPct val="100000"/>
              </a:lnSpc>
              <a:spcBef>
                <a:spcPts val="900"/>
              </a:spcBef>
            </a:pPr>
            <a:r>
              <a:rPr sz="1250" dirty="0">
                <a:latin typeface="Trebuchet MS" panose="020B0603020202020204" pitchFamily="34" charset="0"/>
                <a:cs typeface="Calibri"/>
              </a:rPr>
              <a:t>Many believe that they need at least 20% down to buy their dream home, but many programs actually let buyers put down as little as 3%.</a:t>
            </a:r>
          </a:p>
          <a:p>
            <a:pPr marL="12700" marR="5012055">
              <a:lnSpc>
                <a:spcPct val="100000"/>
              </a:lnSpc>
              <a:spcBef>
                <a:spcPts val="900"/>
              </a:spcBef>
            </a:pPr>
            <a:r>
              <a:rPr sz="1250" dirty="0">
                <a:latin typeface="Trebuchet MS" panose="020B0603020202020204" pitchFamily="34" charset="0"/>
                <a:cs typeface="Calibri"/>
              </a:rPr>
              <a:t>On the right are the results of a </a:t>
            </a:r>
            <a:r>
              <a:rPr sz="1250" i="1" dirty="0">
                <a:latin typeface="Trebuchet MS" panose="020B0603020202020204" pitchFamily="34" charset="0"/>
                <a:cs typeface="Calibri"/>
              </a:rPr>
              <a:t>Digital Risk </a:t>
            </a:r>
            <a:r>
              <a:rPr sz="1250" dirty="0">
                <a:latin typeface="Trebuchet MS" panose="020B0603020202020204" pitchFamily="34" charset="0"/>
                <a:cs typeface="Calibri"/>
              </a:rPr>
              <a:t>survey of Millennials who recently purchased homes.</a:t>
            </a:r>
          </a:p>
        </p:txBody>
      </p:sp>
      <p:sp>
        <p:nvSpPr>
          <p:cNvPr id="8" name="object 8"/>
          <p:cNvSpPr txBox="1"/>
          <p:nvPr/>
        </p:nvSpPr>
        <p:spPr>
          <a:xfrm>
            <a:off x="444500" y="3515636"/>
            <a:ext cx="6261100" cy="641201"/>
          </a:xfrm>
          <a:prstGeom prst="rect">
            <a:avLst/>
          </a:prstGeom>
        </p:spPr>
        <p:txBody>
          <a:bodyPr vert="horz" wrap="square" lIns="0" tIns="0" rIns="0" bIns="0" rtlCol="0">
            <a:spAutoFit/>
          </a:bodyPr>
          <a:lstStyle/>
          <a:p>
            <a:pPr marL="12700">
              <a:lnSpc>
                <a:spcPts val="2635"/>
              </a:lnSpc>
            </a:pPr>
            <a:r>
              <a:rPr sz="2400" b="1" dirty="0">
                <a:solidFill>
                  <a:srgbClr val="FFFFFF"/>
                </a:solidFill>
                <a:latin typeface="Trebuchet MS" panose="020B0603020202020204" pitchFamily="34" charset="0"/>
                <a:cs typeface="Century Gothic"/>
              </a:rPr>
              <a:t>Myth 2:</a:t>
            </a:r>
            <a:endParaRPr sz="2400" dirty="0">
              <a:latin typeface="Trebuchet MS" panose="020B0603020202020204" pitchFamily="34" charset="0"/>
              <a:cs typeface="Century Gothic"/>
            </a:endParaRPr>
          </a:p>
          <a:p>
            <a:pPr marL="12700">
              <a:lnSpc>
                <a:spcPts val="2395"/>
              </a:lnSpc>
            </a:pPr>
            <a:r>
              <a:rPr sz="2200" b="1" dirty="0">
                <a:solidFill>
                  <a:srgbClr val="FFFFFF"/>
                </a:solidFill>
                <a:latin typeface="Trebuchet MS" panose="020B0603020202020204" pitchFamily="34" charset="0"/>
                <a:cs typeface="Century Gothic"/>
              </a:rPr>
              <a:t>You Need a 20% Down Payment to Buy a Home</a:t>
            </a:r>
            <a:endParaRPr sz="2200" dirty="0">
              <a:latin typeface="Trebuchet MS" panose="020B0603020202020204" pitchFamily="34" charset="0"/>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3362518"/>
            <a:ext cx="2310892" cy="6086282"/>
          </a:xfrm>
          <a:prstGeom prst="rect">
            <a:avLst/>
          </a:prstGeom>
        </p:spPr>
        <p:txBody>
          <a:bodyPr vert="horz" wrap="square" lIns="0" tIns="0" rIns="0" bIns="0" rtlCol="0">
            <a:spAutoFit/>
          </a:bodyPr>
          <a:lstStyle/>
          <a:p>
            <a:pPr marL="12700" marR="237490">
              <a:lnSpc>
                <a:spcPct val="100000"/>
              </a:lnSpc>
            </a:pPr>
            <a:r>
              <a:rPr sz="1250" dirty="0">
                <a:latin typeface="Trebuchet MS" panose="020B0603020202020204" pitchFamily="34" charset="0"/>
                <a:cs typeface="Calibri"/>
              </a:rPr>
              <a:t>By determining the percentage of income spent renting a 2-bedroom</a:t>
            </a:r>
            <a:r>
              <a:rPr lang="en-US" sz="1250" dirty="0">
                <a:latin typeface="Trebuchet MS" panose="020B0603020202020204" pitchFamily="34" charset="0"/>
                <a:cs typeface="Calibri"/>
              </a:rPr>
              <a:t> </a:t>
            </a:r>
            <a:r>
              <a:rPr sz="1250" dirty="0">
                <a:latin typeface="Trebuchet MS" panose="020B0603020202020204" pitchFamily="34" charset="0"/>
                <a:cs typeface="Calibri"/>
              </a:rPr>
              <a:t>apartment in each state, and the amount needed for a 10% down payment, we were able to establish how long</a:t>
            </a:r>
            <a:r>
              <a:rPr lang="en-US" sz="1250" dirty="0">
                <a:latin typeface="Trebuchet MS" panose="020B0603020202020204" pitchFamily="34" charset="0"/>
                <a:cs typeface="Calibri"/>
              </a:rPr>
              <a:t> </a:t>
            </a:r>
            <a:r>
              <a:rPr sz="1250" dirty="0">
                <a:latin typeface="Trebuchet MS" panose="020B0603020202020204" pitchFamily="34" charset="0"/>
                <a:cs typeface="Calibri"/>
              </a:rPr>
              <a:t>(in years) it would take for an average resident to save</a:t>
            </a:r>
            <a:r>
              <a:rPr lang="en-US" sz="1250" dirty="0">
                <a:latin typeface="Trebuchet MS" panose="020B0603020202020204" pitchFamily="34" charset="0"/>
                <a:cs typeface="Calibri"/>
              </a:rPr>
              <a:t> </a:t>
            </a:r>
            <a:r>
              <a:rPr sz="1250" dirty="0">
                <a:latin typeface="Trebuchet MS" panose="020B0603020202020204" pitchFamily="34" charset="0"/>
                <a:cs typeface="Calibri"/>
              </a:rPr>
              <a:t>enough money to buy a home of their own.</a:t>
            </a:r>
          </a:p>
          <a:p>
            <a:pPr marL="12700" marR="27305">
              <a:lnSpc>
                <a:spcPct val="100000"/>
              </a:lnSpc>
              <a:spcBef>
                <a:spcPts val="900"/>
              </a:spcBef>
            </a:pPr>
            <a:r>
              <a:rPr sz="1250" i="1" dirty="0">
                <a:solidFill>
                  <a:srgbClr val="58595B"/>
                </a:solidFill>
                <a:latin typeface="Trebuchet MS" panose="020B0603020202020204" pitchFamily="34" charset="0"/>
                <a:cs typeface="Calibri"/>
              </a:rPr>
              <a:t>On the right is a map created using the data for each state.</a:t>
            </a:r>
            <a:endParaRPr sz="1250" dirty="0">
              <a:latin typeface="Trebuchet MS" panose="020B0603020202020204" pitchFamily="34" charset="0"/>
              <a:cs typeface="Calibri"/>
            </a:endParaRPr>
          </a:p>
          <a:p>
            <a:pPr marL="12700" marR="27305">
              <a:lnSpc>
                <a:spcPct val="100000"/>
              </a:lnSpc>
              <a:spcBef>
                <a:spcPts val="919"/>
              </a:spcBef>
            </a:pPr>
            <a:r>
              <a:rPr sz="1400" b="1" dirty="0">
                <a:solidFill>
                  <a:srgbClr val="00AEEF"/>
                </a:solidFill>
                <a:latin typeface="Trebuchet MS" panose="020B0603020202020204" pitchFamily="34" charset="0"/>
                <a:cs typeface="Calibri"/>
              </a:rPr>
              <a:t>What if you only needed to save 3%?</a:t>
            </a:r>
            <a:endParaRPr sz="1400" dirty="0">
              <a:latin typeface="Trebuchet MS" panose="020B0603020202020204" pitchFamily="34" charset="0"/>
              <a:cs typeface="Calibri"/>
            </a:endParaRPr>
          </a:p>
          <a:p>
            <a:pPr marL="12700" marR="117475">
              <a:lnSpc>
                <a:spcPct val="100000"/>
              </a:lnSpc>
              <a:spcBef>
                <a:spcPts val="880"/>
              </a:spcBef>
            </a:pPr>
            <a:r>
              <a:rPr sz="1250" dirty="0">
                <a:latin typeface="Trebuchet MS" panose="020B0603020202020204" pitchFamily="34" charset="0"/>
                <a:cs typeface="Calibri"/>
              </a:rPr>
              <a:t>What if you were able to take advantage of one of the</a:t>
            </a:r>
            <a:r>
              <a:rPr lang="en-US" sz="1250" dirty="0">
                <a:latin typeface="Trebuchet MS" panose="020B0603020202020204" pitchFamily="34" charset="0"/>
                <a:cs typeface="Calibri"/>
              </a:rPr>
              <a:t> </a:t>
            </a:r>
            <a:r>
              <a:rPr sz="1250" i="1" dirty="0">
                <a:latin typeface="Trebuchet MS" panose="020B0603020202020204" pitchFamily="34" charset="0"/>
                <a:cs typeface="Calibri"/>
              </a:rPr>
              <a:t>Freddie Mac </a:t>
            </a:r>
            <a:r>
              <a:rPr sz="1250" dirty="0">
                <a:latin typeface="Trebuchet MS" panose="020B0603020202020204" pitchFamily="34" charset="0"/>
                <a:cs typeface="Calibri"/>
              </a:rPr>
              <a:t>or </a:t>
            </a:r>
            <a:r>
              <a:rPr sz="1250" i="1" dirty="0">
                <a:latin typeface="Trebuchet MS" panose="020B0603020202020204" pitchFamily="34" charset="0"/>
                <a:cs typeface="Calibri"/>
              </a:rPr>
              <a:t>Fannie Mae </a:t>
            </a:r>
            <a:r>
              <a:rPr sz="1250" dirty="0">
                <a:latin typeface="Trebuchet MS" panose="020B0603020202020204" pitchFamily="34" charset="0"/>
                <a:cs typeface="Calibri"/>
              </a:rPr>
              <a:t>3% down programs? Suddenly, saving for a down payment no longer takes 5 or 10 years, but becomes attainable in under two years in many states.</a:t>
            </a:r>
          </a:p>
          <a:p>
            <a:pPr marL="12700">
              <a:lnSpc>
                <a:spcPct val="100000"/>
              </a:lnSpc>
            </a:pPr>
            <a:r>
              <a:rPr sz="1250" i="1" dirty="0">
                <a:solidFill>
                  <a:srgbClr val="58595B"/>
                </a:solidFill>
                <a:latin typeface="Trebuchet MS" panose="020B0603020202020204" pitchFamily="34" charset="0"/>
                <a:cs typeface="Calibri"/>
              </a:rPr>
              <a:t>Shown on the map to the right.</a:t>
            </a:r>
            <a:endParaRPr sz="1250" dirty="0">
              <a:latin typeface="Trebuchet MS" panose="020B0603020202020204" pitchFamily="34" charset="0"/>
              <a:cs typeface="Calibri"/>
            </a:endParaRPr>
          </a:p>
          <a:p>
            <a:pPr marL="12700" marR="27305">
              <a:lnSpc>
                <a:spcPct val="100299"/>
              </a:lnSpc>
              <a:spcBef>
                <a:spcPts val="895"/>
              </a:spcBef>
            </a:pPr>
            <a:r>
              <a:rPr sz="1250" dirty="0">
                <a:latin typeface="Trebuchet MS" panose="020B0603020202020204" pitchFamily="34" charset="0"/>
                <a:cs typeface="Calibri"/>
              </a:rPr>
              <a:t>Whether you have just started to save for a down payment, or have been saving for years, your dream home may be closer than you think!</a:t>
            </a:r>
          </a:p>
        </p:txBody>
      </p:sp>
      <p:sp>
        <p:nvSpPr>
          <p:cNvPr id="3" name="object 3"/>
          <p:cNvSpPr txBox="1"/>
          <p:nvPr/>
        </p:nvSpPr>
        <p:spPr>
          <a:xfrm>
            <a:off x="444499" y="437563"/>
            <a:ext cx="7175501" cy="2823850"/>
          </a:xfrm>
          <a:prstGeom prst="rect">
            <a:avLst/>
          </a:prstGeom>
        </p:spPr>
        <p:txBody>
          <a:bodyPr vert="horz" wrap="square" lIns="0" tIns="0" rIns="0" bIns="0" rtlCol="0">
            <a:spAutoFit/>
          </a:bodyPr>
          <a:lstStyle/>
          <a:p>
            <a:pPr marL="12700" marR="201295">
              <a:lnSpc>
                <a:spcPct val="100000"/>
              </a:lnSpc>
            </a:pPr>
            <a:r>
              <a:rPr sz="1250" dirty="0">
                <a:latin typeface="Trebuchet MS" panose="020B0603020202020204" pitchFamily="34" charset="0"/>
                <a:cs typeface="Calibri"/>
              </a:rPr>
              <a:t>Since Millennials make up the largest share of first-time buyers, it should come as no surprise that 97% of this generation financed their home purchase, compared to 86% of all buyers.</a:t>
            </a:r>
          </a:p>
          <a:p>
            <a:pPr marL="12700" marR="213360">
              <a:lnSpc>
                <a:spcPct val="100000"/>
              </a:lnSpc>
              <a:spcBef>
                <a:spcPts val="900"/>
              </a:spcBef>
            </a:pPr>
            <a:r>
              <a:rPr sz="1250" dirty="0">
                <a:latin typeface="Trebuchet MS" panose="020B0603020202020204" pitchFamily="34" charset="0"/>
                <a:cs typeface="Calibri"/>
              </a:rPr>
              <a:t>What may come as a surprise to many who have not yet purchased, however, is that 16% of those who financed their home put 0% down!</a:t>
            </a:r>
          </a:p>
          <a:p>
            <a:pPr marL="160020">
              <a:lnSpc>
                <a:spcPct val="100000"/>
              </a:lnSpc>
              <a:spcBef>
                <a:spcPts val="1000"/>
              </a:spcBef>
            </a:pPr>
            <a:r>
              <a:rPr sz="1600" i="1" dirty="0">
                <a:solidFill>
                  <a:srgbClr val="00AEEF"/>
                </a:solidFill>
                <a:latin typeface="Trebuchet MS" panose="020B0603020202020204" pitchFamily="34" charset="0"/>
                <a:cs typeface="Calibri"/>
              </a:rPr>
              <a:t>61% of Millennials who purchased a home in 201</a:t>
            </a:r>
            <a:r>
              <a:rPr lang="en-US" sz="1600" i="1" dirty="0">
                <a:solidFill>
                  <a:srgbClr val="00AEEF"/>
                </a:solidFill>
                <a:latin typeface="Trebuchet MS" panose="020B0603020202020204" pitchFamily="34" charset="0"/>
                <a:cs typeface="Calibri"/>
              </a:rPr>
              <a:t>7</a:t>
            </a:r>
            <a:r>
              <a:rPr sz="1600" i="1" dirty="0">
                <a:solidFill>
                  <a:srgbClr val="00AEEF"/>
                </a:solidFill>
                <a:latin typeface="Trebuchet MS" panose="020B0603020202020204" pitchFamily="34" charset="0"/>
                <a:cs typeface="Calibri"/>
              </a:rPr>
              <a:t> put down 10% or less!</a:t>
            </a:r>
            <a:endParaRPr sz="1600" dirty="0">
              <a:latin typeface="Trebuchet MS" panose="020B0603020202020204" pitchFamily="34" charset="0"/>
              <a:cs typeface="Calibri"/>
            </a:endParaRPr>
          </a:p>
          <a:p>
            <a:pPr marL="12700" marR="588010">
              <a:lnSpc>
                <a:spcPct val="100000"/>
              </a:lnSpc>
              <a:spcBef>
                <a:spcPts val="800"/>
              </a:spcBef>
            </a:pPr>
            <a:r>
              <a:rPr sz="1250" dirty="0">
                <a:latin typeface="Trebuchet MS" panose="020B0603020202020204" pitchFamily="34" charset="0"/>
                <a:cs typeface="Calibri"/>
              </a:rPr>
              <a:t>According to data from the last 12 months of </a:t>
            </a:r>
            <a:r>
              <a:rPr sz="1250" i="1" dirty="0">
                <a:latin typeface="Trebuchet MS" panose="020B0603020202020204" pitchFamily="34" charset="0"/>
                <a:cs typeface="Calibri"/>
              </a:rPr>
              <a:t>Ellie Mae’s Millennial Tracker, </a:t>
            </a:r>
            <a:r>
              <a:rPr sz="1250" dirty="0">
                <a:latin typeface="Trebuchet MS" panose="020B0603020202020204" pitchFamily="34" charset="0"/>
                <a:cs typeface="Calibri"/>
              </a:rPr>
              <a:t>the average down payment for a Millennial was 10%.</a:t>
            </a:r>
          </a:p>
          <a:p>
            <a:pPr marL="12700" marR="108585">
              <a:lnSpc>
                <a:spcPct val="100000"/>
              </a:lnSpc>
              <a:spcBef>
                <a:spcPts val="900"/>
              </a:spcBef>
            </a:pPr>
            <a:r>
              <a:rPr sz="1250" dirty="0">
                <a:latin typeface="Trebuchet MS" panose="020B0603020202020204" pitchFamily="34" charset="0"/>
                <a:cs typeface="Calibri"/>
              </a:rPr>
              <a:t>Your dream home could be within your reach much sooner than you ever thought if you only need to save up 3-10% instead of the 20% that you may have thought you needed!</a:t>
            </a:r>
          </a:p>
          <a:p>
            <a:pPr marL="12700" marR="5080">
              <a:lnSpc>
                <a:spcPct val="100000"/>
              </a:lnSpc>
              <a:spcBef>
                <a:spcPts val="900"/>
              </a:spcBef>
            </a:pPr>
            <a:r>
              <a:rPr sz="1250" dirty="0">
                <a:latin typeface="Trebuchet MS" panose="020B0603020202020204" pitchFamily="34" charset="0"/>
                <a:cs typeface="Calibri"/>
              </a:rPr>
              <a:t>Depending on where you live, median income, median rents and home prices all vary. So, we set out to find out how long would it take you to save for a down payment in each state?</a:t>
            </a:r>
          </a:p>
        </p:txBody>
      </p:sp>
      <p:sp>
        <p:nvSpPr>
          <p:cNvPr id="4" name="object 4"/>
          <p:cNvSpPr/>
          <p:nvPr/>
        </p:nvSpPr>
        <p:spPr>
          <a:xfrm>
            <a:off x="2755392" y="3370022"/>
            <a:ext cx="4747793" cy="3183178"/>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txBox="1"/>
          <p:nvPr/>
        </p:nvSpPr>
        <p:spPr>
          <a:xfrm>
            <a:off x="5245694" y="5902456"/>
            <a:ext cx="1054100" cy="246221"/>
          </a:xfrm>
          <a:prstGeom prst="rect">
            <a:avLst/>
          </a:prstGeom>
        </p:spPr>
        <p:txBody>
          <a:bodyPr vert="horz" wrap="square" lIns="0" tIns="0" rIns="0" bIns="0" rtlCol="0">
            <a:spAutoFit/>
          </a:bodyPr>
          <a:lstStyle/>
          <a:p>
            <a:pPr marL="12700">
              <a:lnSpc>
                <a:spcPct val="100000"/>
              </a:lnSpc>
            </a:pPr>
            <a:r>
              <a:rPr sz="1600" b="1" dirty="0">
                <a:solidFill>
                  <a:srgbClr val="DB6827"/>
                </a:solidFill>
                <a:latin typeface="Trebuchet MS" panose="020B0603020202020204" pitchFamily="34" charset="0"/>
                <a:cs typeface="Open Sans Semibold"/>
              </a:rPr>
              <a:t>10% Down</a:t>
            </a:r>
            <a:endParaRPr sz="1600" dirty="0">
              <a:latin typeface="Trebuchet MS" panose="020B0603020202020204" pitchFamily="34" charset="0"/>
              <a:cs typeface="Open Sans Semibold"/>
            </a:endParaRPr>
          </a:p>
        </p:txBody>
      </p:sp>
      <p:sp>
        <p:nvSpPr>
          <p:cNvPr id="6" name="object 6"/>
          <p:cNvSpPr/>
          <p:nvPr/>
        </p:nvSpPr>
        <p:spPr>
          <a:xfrm>
            <a:off x="2755392" y="6646622"/>
            <a:ext cx="4747793" cy="3183178"/>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5303797" y="9220200"/>
            <a:ext cx="937894" cy="246221"/>
          </a:xfrm>
          <a:prstGeom prst="rect">
            <a:avLst/>
          </a:prstGeom>
        </p:spPr>
        <p:txBody>
          <a:bodyPr vert="horz" wrap="square" lIns="0" tIns="0" rIns="0" bIns="0" rtlCol="0">
            <a:spAutoFit/>
          </a:bodyPr>
          <a:lstStyle/>
          <a:p>
            <a:pPr marL="12700">
              <a:lnSpc>
                <a:spcPct val="100000"/>
              </a:lnSpc>
            </a:pPr>
            <a:r>
              <a:rPr sz="1600" b="1" dirty="0">
                <a:solidFill>
                  <a:srgbClr val="1E2959"/>
                </a:solidFill>
                <a:latin typeface="Trebuchet MS" panose="020B0603020202020204" pitchFamily="34" charset="0"/>
                <a:cs typeface="Open Sans Semibold"/>
              </a:rPr>
              <a:t>3% Down</a:t>
            </a:r>
            <a:endParaRPr sz="1600">
              <a:latin typeface="Trebuchet MS" panose="020B0603020202020204" pitchFamily="34" charset="0"/>
              <a:cs typeface="Open Sa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 b="-8"/>
          <a:stretch/>
        </p:blipFill>
        <p:spPr>
          <a:xfrm>
            <a:off x="2837689" y="5328667"/>
            <a:ext cx="4782310" cy="3587040"/>
          </a:xfrm>
          <a:prstGeom prst="rect">
            <a:avLst/>
          </a:prstGeom>
        </p:spPr>
      </p:pic>
      <p:sp>
        <p:nvSpPr>
          <p:cNvPr id="3" name="object 3"/>
          <p:cNvSpPr/>
          <p:nvPr/>
        </p:nvSpPr>
        <p:spPr>
          <a:xfrm>
            <a:off x="0" y="0"/>
            <a:ext cx="7772400" cy="3648710"/>
          </a:xfrm>
          <a:custGeom>
            <a:avLst/>
            <a:gdLst/>
            <a:ahLst/>
            <a:cxnLst/>
            <a:rect l="l" t="t" r="r" b="b"/>
            <a:pathLst>
              <a:path w="7772400" h="3648710">
                <a:moveTo>
                  <a:pt x="0" y="3648455"/>
                </a:moveTo>
                <a:lnTo>
                  <a:pt x="7772400" y="3648455"/>
                </a:lnTo>
                <a:lnTo>
                  <a:pt x="7772400" y="0"/>
                </a:lnTo>
                <a:lnTo>
                  <a:pt x="0" y="0"/>
                </a:lnTo>
                <a:lnTo>
                  <a:pt x="0" y="3648455"/>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4" name="object 4"/>
          <p:cNvSpPr/>
          <p:nvPr/>
        </p:nvSpPr>
        <p:spPr>
          <a:xfrm>
            <a:off x="0" y="0"/>
            <a:ext cx="7772400" cy="3648455"/>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p:nvPr/>
        </p:nvSpPr>
        <p:spPr>
          <a:xfrm>
            <a:off x="210311" y="2552192"/>
            <a:ext cx="7352030" cy="868680"/>
          </a:xfrm>
          <a:custGeom>
            <a:avLst/>
            <a:gdLst/>
            <a:ahLst/>
            <a:cxnLst/>
            <a:rect l="l" t="t" r="r" b="b"/>
            <a:pathLst>
              <a:path w="7352030" h="868679">
                <a:moveTo>
                  <a:pt x="0" y="868679"/>
                </a:moveTo>
                <a:lnTo>
                  <a:pt x="7351776" y="868679"/>
                </a:lnTo>
                <a:lnTo>
                  <a:pt x="7351776" y="0"/>
                </a:lnTo>
                <a:lnTo>
                  <a:pt x="0" y="0"/>
                </a:lnTo>
                <a:lnTo>
                  <a:pt x="0" y="868679"/>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6" name="object 6"/>
          <p:cNvSpPr/>
          <p:nvPr/>
        </p:nvSpPr>
        <p:spPr>
          <a:xfrm>
            <a:off x="457200" y="3288410"/>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444501" y="3796913"/>
            <a:ext cx="7023100" cy="1585049"/>
          </a:xfrm>
          <a:prstGeom prst="rect">
            <a:avLst/>
          </a:prstGeom>
        </p:spPr>
        <p:txBody>
          <a:bodyPr vert="horz" wrap="square" lIns="0" tIns="0" rIns="0" bIns="0" rtlCol="0">
            <a:spAutoFit/>
          </a:bodyPr>
          <a:lstStyle/>
          <a:p>
            <a:pPr marL="12700" marR="5080">
              <a:lnSpc>
                <a:spcPct val="100000"/>
              </a:lnSpc>
            </a:pPr>
            <a:r>
              <a:rPr sz="1250" b="1" dirty="0">
                <a:latin typeface="Trebuchet MS" panose="020B0603020202020204" pitchFamily="34" charset="0"/>
                <a:cs typeface="Calibri"/>
              </a:rPr>
              <a:t>What is a credit score? </a:t>
            </a:r>
            <a:r>
              <a:rPr sz="1250" dirty="0">
                <a:latin typeface="Trebuchet MS" panose="020B0603020202020204" pitchFamily="34" charset="0"/>
                <a:cs typeface="Calibri"/>
              </a:rPr>
              <a:t>According to </a:t>
            </a:r>
            <a:r>
              <a:rPr sz="1250" i="1" dirty="0">
                <a:latin typeface="Trebuchet MS" panose="020B0603020202020204" pitchFamily="34" charset="0"/>
                <a:cs typeface="Calibri"/>
              </a:rPr>
              <a:t>Investopedia</a:t>
            </a:r>
            <a:r>
              <a:rPr sz="1250" dirty="0">
                <a:latin typeface="Trebuchet MS" panose="020B0603020202020204" pitchFamily="34" charset="0"/>
                <a:cs typeface="Calibri"/>
              </a:rPr>
              <a:t>, </a:t>
            </a:r>
            <a:r>
              <a:rPr sz="1250" i="1" dirty="0">
                <a:latin typeface="Trebuchet MS" panose="020B0603020202020204" pitchFamily="34" charset="0"/>
                <a:cs typeface="Calibri"/>
              </a:rPr>
              <a:t>“a credit score is a statistical number that depicts a person’s creditworthiness. Lenders use a credit score to evaluate the probability that a person repays their debts. Companies generate a credit score for each person with a Social Security number using data from the person’s previous credit history.</a:t>
            </a:r>
            <a:endParaRPr sz="1250" dirty="0">
              <a:latin typeface="Trebuchet MS" panose="020B0603020202020204" pitchFamily="34" charset="0"/>
              <a:cs typeface="Calibri"/>
            </a:endParaRPr>
          </a:p>
          <a:p>
            <a:pPr marL="12700" marR="100330">
              <a:lnSpc>
                <a:spcPct val="100000"/>
              </a:lnSpc>
              <a:spcBef>
                <a:spcPts val="600"/>
              </a:spcBef>
            </a:pPr>
            <a:r>
              <a:rPr sz="1600" i="1" dirty="0">
                <a:solidFill>
                  <a:srgbClr val="00AEEF"/>
                </a:solidFill>
                <a:latin typeface="Trebuchet MS" panose="020B0603020202020204" pitchFamily="34" charset="0"/>
                <a:cs typeface="Calibri"/>
              </a:rPr>
              <a:t>A credit score is a three-digit number ranging from 300 to 850, with 850 as the highest score that a borrower can achieve. The higher the score, the more financially trustworthy a person is considered to be.”</a:t>
            </a:r>
            <a:endParaRPr sz="1600" dirty="0">
              <a:latin typeface="Trebuchet MS" panose="020B0603020202020204" pitchFamily="34" charset="0"/>
              <a:cs typeface="Calibri"/>
            </a:endParaRPr>
          </a:p>
        </p:txBody>
      </p:sp>
      <p:sp>
        <p:nvSpPr>
          <p:cNvPr id="8" name="object 8"/>
          <p:cNvSpPr txBox="1"/>
          <p:nvPr/>
        </p:nvSpPr>
        <p:spPr>
          <a:xfrm>
            <a:off x="444500" y="2642141"/>
            <a:ext cx="5880100" cy="641201"/>
          </a:xfrm>
          <a:prstGeom prst="rect">
            <a:avLst/>
          </a:prstGeom>
        </p:spPr>
        <p:txBody>
          <a:bodyPr vert="horz" wrap="square" lIns="0" tIns="0" rIns="0" bIns="0" rtlCol="0">
            <a:spAutoFit/>
          </a:bodyPr>
          <a:lstStyle/>
          <a:p>
            <a:pPr marL="12700">
              <a:lnSpc>
                <a:spcPts val="2635"/>
              </a:lnSpc>
            </a:pPr>
            <a:r>
              <a:rPr sz="2400" b="1" dirty="0">
                <a:solidFill>
                  <a:srgbClr val="FFFFFF"/>
                </a:solidFill>
                <a:latin typeface="Trebuchet MS" panose="020B0603020202020204" pitchFamily="34" charset="0"/>
                <a:cs typeface="Century Gothic"/>
              </a:rPr>
              <a:t>Myth 3:</a:t>
            </a:r>
            <a:endParaRPr sz="2400" dirty="0">
              <a:latin typeface="Trebuchet MS" panose="020B0603020202020204" pitchFamily="34" charset="0"/>
              <a:cs typeface="Century Gothic"/>
            </a:endParaRPr>
          </a:p>
          <a:p>
            <a:pPr marL="12700">
              <a:lnSpc>
                <a:spcPts val="2395"/>
              </a:lnSpc>
            </a:pPr>
            <a:r>
              <a:rPr sz="2200" b="1" dirty="0">
                <a:solidFill>
                  <a:srgbClr val="FFFFFF"/>
                </a:solidFill>
                <a:latin typeface="Trebuchet MS" panose="020B0603020202020204" pitchFamily="34" charset="0"/>
                <a:cs typeface="Century Gothic"/>
              </a:rPr>
              <a:t>You Need ‘Perfect Credit’ to Buy a Home</a:t>
            </a:r>
            <a:endParaRPr sz="2200" dirty="0">
              <a:latin typeface="Trebuchet MS" panose="020B0603020202020204" pitchFamily="34" charset="0"/>
              <a:cs typeface="Century Gothic"/>
            </a:endParaRPr>
          </a:p>
        </p:txBody>
      </p:sp>
      <p:sp>
        <p:nvSpPr>
          <p:cNvPr id="9" name="object 7"/>
          <p:cNvSpPr txBox="1"/>
          <p:nvPr/>
        </p:nvSpPr>
        <p:spPr>
          <a:xfrm>
            <a:off x="412751" y="5530165"/>
            <a:ext cx="6902449" cy="3385542"/>
          </a:xfrm>
          <a:prstGeom prst="rect">
            <a:avLst/>
          </a:prstGeom>
        </p:spPr>
        <p:txBody>
          <a:bodyPr vert="horz" wrap="square" lIns="0" tIns="0" rIns="0" bIns="0" rtlCol="0">
            <a:spAutoFit/>
          </a:bodyPr>
          <a:lstStyle/>
          <a:p>
            <a:pPr marL="12700" marR="4708525">
              <a:lnSpc>
                <a:spcPct val="100000"/>
              </a:lnSpc>
              <a:spcBef>
                <a:spcPts val="865"/>
              </a:spcBef>
            </a:pPr>
            <a:r>
              <a:rPr sz="1250" i="1" dirty="0">
                <a:latin typeface="Trebuchet MS" panose="020B0603020202020204" pitchFamily="34" charset="0"/>
                <a:cs typeface="Calibri"/>
              </a:rPr>
              <a:t>Fannie Mae’s </a:t>
            </a:r>
            <a:r>
              <a:rPr sz="1250" dirty="0">
                <a:latin typeface="Trebuchet MS" panose="020B0603020202020204" pitchFamily="34" charset="0"/>
                <a:cs typeface="Calibri"/>
              </a:rPr>
              <a:t>survey also revealed that 59% of Americans either don’t know or are misinformed about what FICO® credit score is necessary to qualify. Many Americans believe a ‘good’ score is 780 or higher.</a:t>
            </a:r>
          </a:p>
          <a:p>
            <a:pPr marL="12700" marR="4702175">
              <a:lnSpc>
                <a:spcPct val="100000"/>
              </a:lnSpc>
              <a:spcBef>
                <a:spcPts val="900"/>
              </a:spcBef>
            </a:pPr>
            <a:r>
              <a:rPr sz="1250" dirty="0">
                <a:latin typeface="Trebuchet MS" panose="020B0603020202020204" pitchFamily="34" charset="0"/>
                <a:cs typeface="Calibri"/>
              </a:rPr>
              <a:t>To help debunk this myth, let’s take a look at </a:t>
            </a:r>
            <a:r>
              <a:rPr sz="1250" i="1" dirty="0">
                <a:latin typeface="Trebuchet MS" panose="020B0603020202020204" pitchFamily="34" charset="0"/>
                <a:cs typeface="Calibri"/>
              </a:rPr>
              <a:t>Ellie Mae’s latest Origination Insight Report, </a:t>
            </a:r>
            <a:r>
              <a:rPr sz="1250" dirty="0">
                <a:latin typeface="Trebuchet MS" panose="020B0603020202020204" pitchFamily="34" charset="0"/>
                <a:cs typeface="Calibri"/>
              </a:rPr>
              <a:t>which focuses on recently closed (approved) loans. As you can see on the right, 5</a:t>
            </a:r>
            <a:r>
              <a:rPr lang="en-US" sz="1250" dirty="0">
                <a:latin typeface="Trebuchet MS" panose="020B0603020202020204" pitchFamily="34" charset="0"/>
                <a:cs typeface="Calibri"/>
              </a:rPr>
              <a:t>2</a:t>
            </a:r>
            <a:r>
              <a:rPr sz="1250" dirty="0">
                <a:latin typeface="Trebuchet MS" panose="020B0603020202020204" pitchFamily="34" charset="0"/>
                <a:cs typeface="Calibri"/>
              </a:rPr>
              <a:t>.</a:t>
            </a:r>
            <a:r>
              <a:rPr lang="en-US" sz="1250" dirty="0">
                <a:latin typeface="Trebuchet MS" panose="020B0603020202020204" pitchFamily="34" charset="0"/>
                <a:cs typeface="Calibri"/>
              </a:rPr>
              <a:t>7</a:t>
            </a:r>
            <a:r>
              <a:rPr sz="1250" dirty="0">
                <a:latin typeface="Trebuchet MS" panose="020B0603020202020204" pitchFamily="34" charset="0"/>
                <a:cs typeface="Calibri"/>
              </a:rPr>
              <a:t>% of approved mortgages had a FICO® score between 600-749.</a:t>
            </a:r>
          </a:p>
        </p:txBody>
      </p:sp>
      <p:sp>
        <p:nvSpPr>
          <p:cNvPr id="10" name="object 7"/>
          <p:cNvSpPr txBox="1"/>
          <p:nvPr/>
        </p:nvSpPr>
        <p:spPr>
          <a:xfrm>
            <a:off x="444500" y="9144000"/>
            <a:ext cx="7023100" cy="551433"/>
          </a:xfrm>
          <a:prstGeom prst="rect">
            <a:avLst/>
          </a:prstGeom>
        </p:spPr>
        <p:txBody>
          <a:bodyPr vert="horz" wrap="square" lIns="0" tIns="0" rIns="0" bIns="0" rtlCol="0">
            <a:spAutoFit/>
          </a:bodyPr>
          <a:lstStyle/>
          <a:p>
            <a:pPr marL="12700">
              <a:lnSpc>
                <a:spcPct val="100000"/>
              </a:lnSpc>
            </a:pPr>
            <a:r>
              <a:rPr sz="1250" dirty="0">
                <a:latin typeface="Trebuchet MS" panose="020B0603020202020204" pitchFamily="34" charset="0"/>
                <a:cs typeface="Calibri"/>
              </a:rPr>
              <a:t>Over the last 12 months, the average FICO® Score for home purchases by Millennials was 72</a:t>
            </a:r>
            <a:r>
              <a:rPr lang="en-US" sz="1250" dirty="0">
                <a:latin typeface="Trebuchet MS" panose="020B0603020202020204" pitchFamily="34" charset="0"/>
                <a:cs typeface="Calibri"/>
              </a:rPr>
              <a:t>3</a:t>
            </a:r>
            <a:r>
              <a:rPr sz="1250" dirty="0">
                <a:latin typeface="Trebuchet MS" panose="020B0603020202020204" pitchFamily="34" charset="0"/>
                <a:cs typeface="Calibri"/>
              </a:rPr>
              <a:t>!</a:t>
            </a:r>
            <a:endParaRPr lang="en-US" sz="1250" dirty="0">
              <a:latin typeface="Trebuchet MS" panose="020B0603020202020204" pitchFamily="34" charset="0"/>
              <a:cs typeface="Calibri"/>
            </a:endParaRPr>
          </a:p>
          <a:p>
            <a:pPr>
              <a:lnSpc>
                <a:spcPct val="100000"/>
              </a:lnSpc>
              <a:spcBef>
                <a:spcPts val="955"/>
              </a:spcBef>
            </a:pPr>
            <a:r>
              <a:rPr lang="en-US" sz="1500" i="1" spc="-30" dirty="0">
                <a:solidFill>
                  <a:srgbClr val="00AEEF"/>
                </a:solidFill>
                <a:latin typeface="Trebuchet MS" panose="020B0603020202020204" pitchFamily="34" charset="0"/>
                <a:cs typeface="Calibri"/>
              </a:rPr>
              <a:t>Don’t make the mistake of disqualifying yourself by thinking you need a 780 score.</a:t>
            </a:r>
            <a:endParaRPr lang="en-US" sz="1500" spc="-30" dirty="0">
              <a:latin typeface="Trebuchet MS" panose="020B0603020202020204" pitchFamily="34" charset="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457200" y="6186169"/>
            <a:ext cx="6781800" cy="45719"/>
          </a:xfrm>
          <a:prstGeom prst="rect">
            <a:avLst/>
          </a:prstGeom>
          <a:blipFill>
            <a:blip r:embed="rId3" cstate="print"/>
            <a:srcRect/>
            <a:stretch>
              <a:fillRect t="1" r="-1124" b="44442"/>
            </a:stretch>
          </a:blipFill>
        </p:spPr>
        <p:txBody>
          <a:bodyPr wrap="square" lIns="0" tIns="0" rIns="0" bIns="0" rtlCol="0"/>
          <a:lstStyle/>
          <a:p>
            <a:endParaRPr>
              <a:latin typeface="Trebuchet MS" panose="020B0603020202020204" pitchFamily="34" charset="0"/>
            </a:endParaRPr>
          </a:p>
        </p:txBody>
      </p:sp>
      <p:sp>
        <p:nvSpPr>
          <p:cNvPr id="8" name="object 8"/>
          <p:cNvSpPr txBox="1"/>
          <p:nvPr/>
        </p:nvSpPr>
        <p:spPr>
          <a:xfrm>
            <a:off x="444500" y="2344215"/>
            <a:ext cx="7117840" cy="3377848"/>
          </a:xfrm>
          <a:prstGeom prst="rect">
            <a:avLst/>
          </a:prstGeom>
        </p:spPr>
        <p:txBody>
          <a:bodyPr vert="horz" wrap="square" lIns="0" tIns="0" rIns="0" bIns="0" rtlCol="0">
            <a:spAutoFit/>
          </a:bodyPr>
          <a:lstStyle/>
          <a:p>
            <a:pPr marL="12700" marR="5080">
              <a:lnSpc>
                <a:spcPct val="100000"/>
              </a:lnSpc>
            </a:pPr>
            <a:r>
              <a:rPr sz="1300" dirty="0">
                <a:latin typeface="Trebuchet MS" panose="020B0603020202020204" pitchFamily="34" charset="0"/>
                <a:cs typeface="Calibri"/>
              </a:rPr>
              <a:t>According to a report by </a:t>
            </a:r>
            <a:r>
              <a:rPr sz="1300" i="1" dirty="0">
                <a:latin typeface="Trebuchet MS" panose="020B0603020202020204" pitchFamily="34" charset="0"/>
                <a:cs typeface="Calibri"/>
              </a:rPr>
              <a:t>Trulia</a:t>
            </a:r>
            <a:r>
              <a:rPr sz="1300" dirty="0">
                <a:latin typeface="Trebuchet MS" panose="020B0603020202020204" pitchFamily="34" charset="0"/>
                <a:cs typeface="Calibri"/>
              </a:rPr>
              <a:t>, </a:t>
            </a:r>
            <a:r>
              <a:rPr sz="1300" i="1" dirty="0">
                <a:latin typeface="Trebuchet MS" panose="020B0603020202020204" pitchFamily="34" charset="0"/>
                <a:cs typeface="Calibri"/>
              </a:rPr>
              <a:t>“buying is cheaper than renting in 100 of the largest metro areas by an average of 37.</a:t>
            </a:r>
            <a:r>
              <a:rPr lang="en-US" sz="1300" i="1" dirty="0">
                <a:latin typeface="Trebuchet MS" panose="020B0603020202020204" pitchFamily="34" charset="0"/>
                <a:cs typeface="Calibri"/>
              </a:rPr>
              <a:t>4</a:t>
            </a:r>
            <a:r>
              <a:rPr sz="1300" i="1" dirty="0">
                <a:latin typeface="Trebuchet MS" panose="020B0603020202020204" pitchFamily="34" charset="0"/>
                <a:cs typeface="Calibri"/>
              </a:rPr>
              <a:t>%.” </a:t>
            </a:r>
            <a:r>
              <a:rPr sz="1300" dirty="0">
                <a:latin typeface="Trebuchet MS" panose="020B0603020202020204" pitchFamily="34" charset="0"/>
                <a:cs typeface="Calibri"/>
              </a:rPr>
              <a:t>That may have some thinking about buying a home instead of signing another lease extension, but does that make sense from a financial perspective?</a:t>
            </a:r>
          </a:p>
          <a:p>
            <a:pPr marL="12700">
              <a:lnSpc>
                <a:spcPct val="100000"/>
              </a:lnSpc>
              <a:spcBef>
                <a:spcPts val="900"/>
              </a:spcBef>
            </a:pPr>
            <a:r>
              <a:rPr sz="1300" dirty="0">
                <a:latin typeface="Trebuchet MS" panose="020B0603020202020204" pitchFamily="34" charset="0"/>
                <a:cs typeface="Calibri"/>
              </a:rPr>
              <a:t>In the report, Ralph McLaughlin, </a:t>
            </a:r>
            <a:r>
              <a:rPr sz="1300" i="1" dirty="0">
                <a:latin typeface="Trebuchet MS" panose="020B0603020202020204" pitchFamily="34" charset="0"/>
                <a:cs typeface="Calibri"/>
              </a:rPr>
              <a:t>Trulia’s Chief Economist</a:t>
            </a:r>
            <a:r>
              <a:rPr sz="1300" dirty="0">
                <a:latin typeface="Trebuchet MS" panose="020B0603020202020204" pitchFamily="34" charset="0"/>
                <a:cs typeface="Calibri"/>
              </a:rPr>
              <a:t>, explains:</a:t>
            </a:r>
          </a:p>
          <a:p>
            <a:pPr marL="12700" marR="123189" algn="just">
              <a:lnSpc>
                <a:spcPct val="100000"/>
              </a:lnSpc>
              <a:spcBef>
                <a:spcPts val="900"/>
              </a:spcBef>
            </a:pPr>
            <a:r>
              <a:rPr sz="1300" i="1" dirty="0">
                <a:latin typeface="Trebuchet MS" panose="020B0603020202020204" pitchFamily="34" charset="0"/>
                <a:cs typeface="Calibri"/>
              </a:rPr>
              <a:t>“Owning a home is one of the most common ways households build long-term wealth, as it acts like a forced savings account. Instead of paying your landlord, you can pay yourself in the long run through paying down a mortgage on a house.”</a:t>
            </a:r>
            <a:endParaRPr sz="1300" dirty="0">
              <a:latin typeface="Trebuchet MS" panose="020B0603020202020204" pitchFamily="34" charset="0"/>
              <a:cs typeface="Calibri"/>
            </a:endParaRPr>
          </a:p>
          <a:p>
            <a:pPr marL="12700">
              <a:lnSpc>
                <a:spcPct val="100000"/>
              </a:lnSpc>
              <a:spcBef>
                <a:spcPts val="900"/>
              </a:spcBef>
            </a:pPr>
            <a:r>
              <a:rPr sz="1300" b="1" dirty="0">
                <a:latin typeface="Trebuchet MS" panose="020B0603020202020204" pitchFamily="34" charset="0"/>
                <a:cs typeface="Calibri"/>
              </a:rPr>
              <a:t>The report listed five reasons why owning a home makes financial sense:</a:t>
            </a:r>
            <a:endParaRPr sz="1300" dirty="0">
              <a:latin typeface="Trebuchet MS" panose="020B0603020202020204" pitchFamily="34" charset="0"/>
              <a:cs typeface="Calibri"/>
            </a:endParaRPr>
          </a:p>
          <a:p>
            <a:pPr marL="241300" indent="-228600">
              <a:lnSpc>
                <a:spcPct val="100000"/>
              </a:lnSpc>
              <a:spcBef>
                <a:spcPts val="900"/>
              </a:spcBef>
              <a:buFont typeface="Calibri"/>
              <a:buAutoNum type="arabicPeriod"/>
              <a:tabLst>
                <a:tab pos="241935" algn="l"/>
              </a:tabLst>
            </a:pPr>
            <a:r>
              <a:rPr sz="1300" dirty="0">
                <a:latin typeface="Trebuchet MS" panose="020B0603020202020204" pitchFamily="34" charset="0"/>
                <a:cs typeface="Calibri"/>
              </a:rPr>
              <a:t>Mortgage payments can be fixed while rents go up.</a:t>
            </a:r>
          </a:p>
          <a:p>
            <a:pPr marL="241300" indent="-228600">
              <a:lnSpc>
                <a:spcPct val="100000"/>
              </a:lnSpc>
              <a:buFont typeface="Calibri"/>
              <a:buAutoNum type="arabicPeriod"/>
              <a:tabLst>
                <a:tab pos="241935" algn="l"/>
              </a:tabLst>
            </a:pPr>
            <a:r>
              <a:rPr sz="1300" dirty="0">
                <a:latin typeface="Trebuchet MS" panose="020B0603020202020204" pitchFamily="34" charset="0"/>
                <a:cs typeface="Calibri"/>
              </a:rPr>
              <a:t>Equity in your home can be a financial resource later.</a:t>
            </a:r>
          </a:p>
          <a:p>
            <a:pPr marL="241300" indent="-228600">
              <a:lnSpc>
                <a:spcPct val="100000"/>
              </a:lnSpc>
              <a:buFont typeface="Calibri"/>
              <a:buAutoNum type="arabicPeriod"/>
              <a:tabLst>
                <a:tab pos="241935" algn="l"/>
              </a:tabLst>
            </a:pPr>
            <a:r>
              <a:rPr sz="1300" dirty="0">
                <a:latin typeface="Trebuchet MS" panose="020B0603020202020204" pitchFamily="34" charset="0"/>
                <a:cs typeface="Calibri"/>
              </a:rPr>
              <a:t>You can build wealth without paying capital gains.</a:t>
            </a:r>
          </a:p>
          <a:p>
            <a:pPr marL="241300" indent="-228600">
              <a:lnSpc>
                <a:spcPct val="100000"/>
              </a:lnSpc>
              <a:buFont typeface="Calibri"/>
              <a:buAutoNum type="arabicPeriod"/>
              <a:tabLst>
                <a:tab pos="241935" algn="l"/>
              </a:tabLst>
            </a:pPr>
            <a:r>
              <a:rPr sz="1300" dirty="0">
                <a:latin typeface="Trebuchet MS" panose="020B0603020202020204" pitchFamily="34" charset="0"/>
                <a:cs typeface="Calibri"/>
              </a:rPr>
              <a:t>A mortgage can act as a forced savings account.</a:t>
            </a:r>
          </a:p>
          <a:p>
            <a:pPr marL="241300" indent="-228600">
              <a:lnSpc>
                <a:spcPct val="100000"/>
              </a:lnSpc>
              <a:buFont typeface="Calibri"/>
              <a:buAutoNum type="arabicPeriod"/>
              <a:tabLst>
                <a:tab pos="241935" algn="l"/>
              </a:tabLst>
            </a:pPr>
            <a:r>
              <a:rPr sz="1300" dirty="0">
                <a:latin typeface="Trebuchet MS" panose="020B0603020202020204" pitchFamily="34" charset="0"/>
                <a:cs typeface="Calibri"/>
              </a:rPr>
              <a:t>Overall, homeowners can enjoy greater wealth growth than renters.</a:t>
            </a:r>
          </a:p>
          <a:p>
            <a:pPr marL="12700">
              <a:lnSpc>
                <a:spcPct val="100000"/>
              </a:lnSpc>
              <a:spcBef>
                <a:spcPts val="900"/>
              </a:spcBef>
            </a:pPr>
            <a:r>
              <a:rPr sz="1300" dirty="0">
                <a:solidFill>
                  <a:srgbClr val="00AEEF"/>
                </a:solidFill>
                <a:latin typeface="Trebuchet MS" panose="020B0603020202020204" pitchFamily="34" charset="0"/>
                <a:cs typeface="Calibri"/>
              </a:rPr>
              <a:t>Let’s expand more on #1 from this list: </a:t>
            </a:r>
            <a:r>
              <a:rPr sz="1300" i="1" dirty="0">
                <a:solidFill>
                  <a:srgbClr val="00AEEF"/>
                </a:solidFill>
                <a:latin typeface="Trebuchet MS" panose="020B0603020202020204" pitchFamily="34" charset="0"/>
                <a:cs typeface="Calibri"/>
              </a:rPr>
              <a:t>“mortgage payments can be fixed while rents go up.”</a:t>
            </a:r>
            <a:endParaRPr sz="1300" dirty="0">
              <a:latin typeface="Trebuchet MS" panose="020B0603020202020204" pitchFamily="34" charset="0"/>
              <a:cs typeface="Calibri"/>
            </a:endParaRPr>
          </a:p>
        </p:txBody>
      </p:sp>
      <p:sp>
        <p:nvSpPr>
          <p:cNvPr id="11" name="object 8"/>
          <p:cNvSpPr txBox="1"/>
          <p:nvPr/>
        </p:nvSpPr>
        <p:spPr>
          <a:xfrm>
            <a:off x="457200" y="6367843"/>
            <a:ext cx="7117840" cy="3116238"/>
          </a:xfrm>
          <a:prstGeom prst="rect">
            <a:avLst/>
          </a:prstGeom>
        </p:spPr>
        <p:txBody>
          <a:bodyPr vert="horz" wrap="square" lIns="0" tIns="0" rIns="0" bIns="0" rtlCol="0">
            <a:spAutoFit/>
          </a:bodyPr>
          <a:lstStyle/>
          <a:p>
            <a:pPr marL="12700" marR="4999990">
              <a:lnSpc>
                <a:spcPct val="100000"/>
              </a:lnSpc>
              <a:spcBef>
                <a:spcPts val="1914"/>
              </a:spcBef>
            </a:pPr>
            <a:r>
              <a:rPr sz="1300" dirty="0">
                <a:latin typeface="Trebuchet MS" panose="020B0603020202020204" pitchFamily="34" charset="0"/>
                <a:cs typeface="Calibri"/>
              </a:rPr>
              <a:t>They say the only guarantees in life are death and taxes, but it seems like they should also add rent increases to that list.</a:t>
            </a:r>
          </a:p>
          <a:p>
            <a:pPr marL="12700" marR="4987925">
              <a:lnSpc>
                <a:spcPct val="100000"/>
              </a:lnSpc>
              <a:spcBef>
                <a:spcPts val="900"/>
              </a:spcBef>
            </a:pPr>
            <a:r>
              <a:rPr sz="1300" dirty="0">
                <a:latin typeface="Trebuchet MS" panose="020B0603020202020204" pitchFamily="34" charset="0"/>
                <a:cs typeface="Calibri"/>
              </a:rPr>
              <a:t>A whopping $4</a:t>
            </a:r>
            <a:r>
              <a:rPr lang="en-US" sz="1300" dirty="0">
                <a:latin typeface="Trebuchet MS" panose="020B0603020202020204" pitchFamily="34" charset="0"/>
                <a:cs typeface="Calibri"/>
              </a:rPr>
              <a:t>85</a:t>
            </a:r>
            <a:r>
              <a:rPr sz="1300" dirty="0">
                <a:latin typeface="Trebuchet MS" panose="020B0603020202020204" pitchFamily="34" charset="0"/>
                <a:cs typeface="Calibri"/>
              </a:rPr>
              <a:t>.</a:t>
            </a:r>
            <a:r>
              <a:rPr lang="en-US" sz="1300" dirty="0">
                <a:latin typeface="Trebuchet MS" panose="020B0603020202020204" pitchFamily="34" charset="0"/>
                <a:cs typeface="Calibri"/>
              </a:rPr>
              <a:t>6</a:t>
            </a:r>
            <a:r>
              <a:rPr sz="1300" dirty="0">
                <a:latin typeface="Trebuchet MS" panose="020B0603020202020204" pitchFamily="34" charset="0"/>
                <a:cs typeface="Calibri"/>
              </a:rPr>
              <a:t> billion was spent on rents in the U.S. in 201</a:t>
            </a:r>
            <a:r>
              <a:rPr lang="en-US" sz="1300" dirty="0">
                <a:latin typeface="Trebuchet MS" panose="020B0603020202020204" pitchFamily="34" charset="0"/>
                <a:cs typeface="Calibri"/>
              </a:rPr>
              <a:t>7</a:t>
            </a:r>
            <a:r>
              <a:rPr sz="1300" dirty="0">
                <a:latin typeface="Trebuchet MS" panose="020B0603020202020204" pitchFamily="34" charset="0"/>
                <a:cs typeface="Calibri"/>
              </a:rPr>
              <a:t>. This represents an increase</a:t>
            </a:r>
          </a:p>
          <a:p>
            <a:pPr marL="12700" marR="5145405">
              <a:lnSpc>
                <a:spcPct val="100000"/>
              </a:lnSpc>
            </a:pPr>
            <a:r>
              <a:rPr sz="1300" dirty="0">
                <a:latin typeface="Trebuchet MS" panose="020B0603020202020204" pitchFamily="34" charset="0"/>
                <a:cs typeface="Calibri"/>
              </a:rPr>
              <a:t>of over $17.7 billion from the year before. </a:t>
            </a:r>
            <a:r>
              <a:rPr sz="1300" dirty="0">
                <a:solidFill>
                  <a:srgbClr val="00AEEF"/>
                </a:solidFill>
                <a:latin typeface="Trebuchet MS" panose="020B0603020202020204" pitchFamily="34" charset="0"/>
                <a:cs typeface="Calibri"/>
              </a:rPr>
              <a:t>As shown in the chart on the right, </a:t>
            </a:r>
            <a:r>
              <a:rPr sz="1300" dirty="0">
                <a:latin typeface="Trebuchet MS" panose="020B0603020202020204" pitchFamily="34" charset="0"/>
                <a:cs typeface="Calibri"/>
              </a:rPr>
              <a:t>rents have increased consistently over the last 20+ years.</a:t>
            </a:r>
          </a:p>
        </p:txBody>
      </p:sp>
      <p:sp>
        <p:nvSpPr>
          <p:cNvPr id="12" name="object 8"/>
          <p:cNvSpPr txBox="1"/>
          <p:nvPr/>
        </p:nvSpPr>
        <p:spPr>
          <a:xfrm>
            <a:off x="444500" y="5847616"/>
            <a:ext cx="7117840" cy="338554"/>
          </a:xfrm>
          <a:prstGeom prst="rect">
            <a:avLst/>
          </a:prstGeom>
        </p:spPr>
        <p:txBody>
          <a:bodyPr vert="horz" wrap="square" lIns="0" tIns="0" rIns="0" bIns="0" rtlCol="0">
            <a:spAutoFit/>
          </a:bodyPr>
          <a:lstStyle/>
          <a:p>
            <a:pPr marL="12700">
              <a:lnSpc>
                <a:spcPct val="100000"/>
              </a:lnSpc>
              <a:spcBef>
                <a:spcPts val="720"/>
              </a:spcBef>
            </a:pPr>
            <a:r>
              <a:rPr sz="2200" b="1" dirty="0">
                <a:solidFill>
                  <a:srgbClr val="00AEEF"/>
                </a:solidFill>
                <a:latin typeface="Trebuchet MS" panose="020B0603020202020204" pitchFamily="34" charset="0"/>
                <a:cs typeface="Century Gothic"/>
              </a:rPr>
              <a:t>Don’t Get Caught in the </a:t>
            </a:r>
            <a:r>
              <a:rPr sz="2200" b="1">
                <a:solidFill>
                  <a:srgbClr val="00AEEF"/>
                </a:solidFill>
                <a:latin typeface="Trebuchet MS" panose="020B0603020202020204" pitchFamily="34" charset="0"/>
                <a:cs typeface="Century Gothic"/>
              </a:rPr>
              <a:t>Rental Trap</a:t>
            </a:r>
            <a:endParaRPr sz="2200" dirty="0">
              <a:latin typeface="Trebuchet MS" panose="020B0603020202020204" pitchFamily="34" charset="0"/>
              <a:cs typeface="Century Gothic"/>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588" r="1967" b="7070"/>
          <a:stretch/>
        </p:blipFill>
        <p:spPr>
          <a:xfrm>
            <a:off x="2895600" y="6367843"/>
            <a:ext cx="4343400" cy="3171688"/>
          </a:xfrm>
          <a:prstGeom prst="rect">
            <a:avLst/>
          </a:prstGeom>
        </p:spPr>
      </p:pic>
      <p:sp>
        <p:nvSpPr>
          <p:cNvPr id="2" name="object 2"/>
          <p:cNvSpPr/>
          <p:nvPr/>
        </p:nvSpPr>
        <p:spPr>
          <a:xfrm>
            <a:off x="0" y="0"/>
            <a:ext cx="7772400" cy="2144395"/>
          </a:xfrm>
          <a:custGeom>
            <a:avLst/>
            <a:gdLst/>
            <a:ahLst/>
            <a:cxnLst/>
            <a:rect l="l" t="t" r="r" b="b"/>
            <a:pathLst>
              <a:path w="7772400" h="2144395">
                <a:moveTo>
                  <a:pt x="0" y="2143950"/>
                </a:moveTo>
                <a:lnTo>
                  <a:pt x="7772400" y="2143950"/>
                </a:lnTo>
                <a:lnTo>
                  <a:pt x="7772400" y="0"/>
                </a:lnTo>
                <a:lnTo>
                  <a:pt x="0" y="0"/>
                </a:lnTo>
                <a:lnTo>
                  <a:pt x="0" y="2143950"/>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3" name="object 3"/>
          <p:cNvSpPr/>
          <p:nvPr/>
        </p:nvSpPr>
        <p:spPr>
          <a:xfrm>
            <a:off x="0" y="0"/>
            <a:ext cx="7772400" cy="214395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4" name="object 4"/>
          <p:cNvSpPr/>
          <p:nvPr/>
        </p:nvSpPr>
        <p:spPr>
          <a:xfrm>
            <a:off x="210311" y="1200594"/>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5" name="object 5"/>
          <p:cNvSpPr/>
          <p:nvPr/>
        </p:nvSpPr>
        <p:spPr>
          <a:xfrm>
            <a:off x="457200" y="1742694"/>
            <a:ext cx="6858000" cy="25400"/>
          </a:xfrm>
          <a:prstGeom prst="rect">
            <a:avLst/>
          </a:prstGeom>
          <a:blipFill>
            <a:blip r:embed="rId6" cstate="print"/>
            <a:stretch>
              <a:fillRect/>
            </a:stretch>
          </a:blipFill>
        </p:spPr>
        <p:txBody>
          <a:bodyPr wrap="square" lIns="0" tIns="0" rIns="0" bIns="0" rtlCol="0"/>
          <a:lstStyle/>
          <a:p>
            <a:endParaRPr>
              <a:latin typeface="Trebuchet MS" panose="020B0603020202020204" pitchFamily="34" charset="0"/>
            </a:endParaRPr>
          </a:p>
        </p:txBody>
      </p:sp>
      <p:sp>
        <p:nvSpPr>
          <p:cNvPr id="9" name="object 9"/>
          <p:cNvSpPr txBox="1">
            <a:spLocks noGrp="1"/>
          </p:cNvSpPr>
          <p:nvPr>
            <p:ph type="title"/>
          </p:nvPr>
        </p:nvSpPr>
        <p:spPr>
          <a:xfrm>
            <a:off x="444499" y="1333744"/>
            <a:ext cx="7117841" cy="430887"/>
          </a:xfrm>
          <a:prstGeom prst="rect">
            <a:avLst/>
          </a:prstGeom>
        </p:spPr>
        <p:txBody>
          <a:bodyPr vert="horz" wrap="square" lIns="0" tIns="0" rIns="0" bIns="0" rtlCol="0">
            <a:spAutoFit/>
          </a:bodyPr>
          <a:lstStyle/>
          <a:p>
            <a:pPr marL="12700">
              <a:lnSpc>
                <a:spcPct val="100000"/>
              </a:lnSpc>
            </a:pPr>
            <a:r>
              <a:rPr dirty="0">
                <a:latin typeface="Trebuchet MS" panose="020B0603020202020204" pitchFamily="34" charset="0"/>
              </a:rPr>
              <a:t>The Financial Benefits of Homeownership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57200" y="7391400"/>
            <a:ext cx="6858000" cy="25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44500" y="381000"/>
            <a:ext cx="7099300" cy="2039020"/>
          </a:xfrm>
          <a:prstGeom prst="rect">
            <a:avLst/>
          </a:prstGeom>
        </p:spPr>
        <p:txBody>
          <a:bodyPr vert="horz" wrap="square" lIns="0" tIns="0" rIns="0" bIns="0" rtlCol="0">
            <a:spAutoFit/>
          </a:bodyPr>
          <a:lstStyle/>
          <a:p>
            <a:pPr marL="12700" marR="215900">
              <a:lnSpc>
                <a:spcPct val="100000"/>
              </a:lnSpc>
            </a:pPr>
            <a:r>
              <a:rPr sz="1200" dirty="0">
                <a:latin typeface="Trebuchet MS" panose="020B0603020202020204" pitchFamily="34" charset="0"/>
                <a:cs typeface="Calibri"/>
              </a:rPr>
              <a:t>There are many benefits to homeownership. One of the top ones is being able to protect yourself from rising rents by locking in your housing cost for the life of your mortgage.</a:t>
            </a:r>
          </a:p>
          <a:p>
            <a:pPr marL="12700" marR="213995">
              <a:lnSpc>
                <a:spcPct val="100000"/>
              </a:lnSpc>
              <a:spcBef>
                <a:spcPts val="900"/>
              </a:spcBef>
            </a:pPr>
            <a:r>
              <a:rPr sz="1200" dirty="0">
                <a:latin typeface="Trebuchet MS" panose="020B0603020202020204" pitchFamily="34" charset="0"/>
                <a:cs typeface="Calibri"/>
              </a:rPr>
              <a:t>In an article by </a:t>
            </a:r>
            <a:r>
              <a:rPr sz="1200" i="1" dirty="0">
                <a:latin typeface="Trebuchet MS" panose="020B0603020202020204" pitchFamily="34" charset="0"/>
                <a:cs typeface="Calibri"/>
              </a:rPr>
              <a:t>The Mortgage Reports</a:t>
            </a:r>
            <a:r>
              <a:rPr sz="1200" dirty="0">
                <a:latin typeface="Trebuchet MS" panose="020B0603020202020204" pitchFamily="34" charset="0"/>
                <a:cs typeface="Calibri"/>
              </a:rPr>
              <a:t>, they report that </a:t>
            </a:r>
            <a:r>
              <a:rPr sz="1200" i="1" dirty="0">
                <a:latin typeface="Trebuchet MS" panose="020B0603020202020204" pitchFamily="34" charset="0"/>
                <a:cs typeface="Calibri"/>
              </a:rPr>
              <a:t>“buying and owning a home is the essence of ‘The American Dream.’ Each month, your housing payments go toward owning your home instead of renting it; building your personal wealth and assets instead of someone else’s.</a:t>
            </a:r>
            <a:endParaRPr sz="1200" dirty="0">
              <a:latin typeface="Trebuchet MS" panose="020B0603020202020204" pitchFamily="34" charset="0"/>
              <a:cs typeface="Calibri"/>
            </a:endParaRPr>
          </a:p>
          <a:p>
            <a:pPr marL="12700" marR="60960">
              <a:lnSpc>
                <a:spcPct val="100000"/>
              </a:lnSpc>
              <a:spcBef>
                <a:spcPts val="900"/>
              </a:spcBef>
            </a:pPr>
            <a:r>
              <a:rPr sz="1200" i="1" dirty="0">
                <a:latin typeface="Trebuchet MS" panose="020B0603020202020204" pitchFamily="34" charset="0"/>
                <a:cs typeface="Calibri"/>
              </a:rPr>
              <a:t>History has shown that homeownership is a clear path to wealth-building, with homeowners boasting a net worth [that is] multiples higher than the net worth of renters.”</a:t>
            </a:r>
            <a:endParaRPr sz="1200" dirty="0">
              <a:latin typeface="Trebuchet MS" panose="020B0603020202020204" pitchFamily="34" charset="0"/>
              <a:cs typeface="Calibri"/>
            </a:endParaRPr>
          </a:p>
          <a:p>
            <a:pPr marL="12700">
              <a:lnSpc>
                <a:spcPct val="100000"/>
              </a:lnSpc>
              <a:spcBef>
                <a:spcPts val="900"/>
              </a:spcBef>
            </a:pPr>
            <a:r>
              <a:rPr sz="1300" dirty="0">
                <a:solidFill>
                  <a:srgbClr val="00AEEF"/>
                </a:solidFill>
                <a:latin typeface="Trebuchet MS" panose="020B0603020202020204" pitchFamily="34" charset="0"/>
                <a:cs typeface="Calibri"/>
              </a:rPr>
              <a:t>That brings us to #5 from the list: </a:t>
            </a:r>
            <a:r>
              <a:rPr sz="1300" i="1" dirty="0">
                <a:solidFill>
                  <a:srgbClr val="00AEEF"/>
                </a:solidFill>
                <a:latin typeface="Trebuchet MS" panose="020B0603020202020204" pitchFamily="34" charset="0"/>
                <a:cs typeface="Calibri"/>
              </a:rPr>
              <a:t>“homeowners can enjoy greater wealth growth than renters.”</a:t>
            </a:r>
            <a:endParaRPr sz="1300" dirty="0">
              <a:latin typeface="Trebuchet MS" panose="020B0603020202020204" pitchFamily="34" charset="0"/>
              <a:cs typeface="Calibri"/>
            </a:endParaRPr>
          </a:p>
        </p:txBody>
      </p:sp>
      <p:grpSp>
        <p:nvGrpSpPr>
          <p:cNvPr id="10" name="Group 9"/>
          <p:cNvGrpSpPr/>
          <p:nvPr/>
        </p:nvGrpSpPr>
        <p:grpSpPr>
          <a:xfrm>
            <a:off x="457200" y="2566302"/>
            <a:ext cx="7099300" cy="345680"/>
            <a:chOff x="457200" y="2566302"/>
            <a:chExt cx="7099300" cy="345680"/>
          </a:xfrm>
        </p:grpSpPr>
        <p:sp>
          <p:nvSpPr>
            <p:cNvPr id="2" name="object 2"/>
            <p:cNvSpPr/>
            <p:nvPr/>
          </p:nvSpPr>
          <p:spPr>
            <a:xfrm>
              <a:off x="457200" y="2886582"/>
              <a:ext cx="6858000" cy="25400"/>
            </a:xfrm>
            <a:prstGeom prst="rect">
              <a:avLst/>
            </a:prstGeom>
            <a:blipFill>
              <a:blip r:embed="rId3" cstate="print"/>
              <a:stretch>
                <a:fillRect/>
              </a:stretch>
            </a:blipFill>
          </p:spPr>
          <p:txBody>
            <a:bodyPr wrap="square" lIns="0" tIns="0" rIns="0" bIns="0" rtlCol="0"/>
            <a:lstStyle/>
            <a:p>
              <a:endParaRPr/>
            </a:p>
          </p:txBody>
        </p:sp>
        <p:sp>
          <p:nvSpPr>
            <p:cNvPr id="6" name="object 5"/>
            <p:cNvSpPr txBox="1"/>
            <p:nvPr/>
          </p:nvSpPr>
          <p:spPr>
            <a:xfrm>
              <a:off x="457200" y="2566302"/>
              <a:ext cx="7099300" cy="323165"/>
            </a:xfrm>
            <a:prstGeom prst="rect">
              <a:avLst/>
            </a:prstGeom>
          </p:spPr>
          <p:txBody>
            <a:bodyPr vert="horz" wrap="square" lIns="0" tIns="0" rIns="0" bIns="0" rtlCol="0">
              <a:spAutoFit/>
            </a:bodyPr>
            <a:lstStyle/>
            <a:p>
              <a:pPr marL="12700">
                <a:lnSpc>
                  <a:spcPct val="100000"/>
                </a:lnSpc>
                <a:spcBef>
                  <a:spcPts val="915"/>
                </a:spcBef>
              </a:pPr>
              <a:r>
                <a:rPr sz="2100" b="1" spc="-30" dirty="0">
                  <a:solidFill>
                    <a:srgbClr val="00AEEF"/>
                  </a:solidFill>
                  <a:latin typeface="Trebuchet MS" panose="020B0603020202020204" pitchFamily="34" charset="0"/>
                  <a:cs typeface="Century Gothic"/>
                </a:rPr>
                <a:t>A Homeowner’s Net Worth is 45x Greater than a Renter</a:t>
              </a:r>
              <a:endParaRPr sz="2100" spc="-30" dirty="0">
                <a:latin typeface="Trebuchet MS" panose="020B0603020202020204" pitchFamily="34" charset="0"/>
                <a:cs typeface="Century Gothic"/>
              </a:endParaRPr>
            </a:p>
          </p:txBody>
        </p:sp>
      </p:grpSp>
      <p:sp>
        <p:nvSpPr>
          <p:cNvPr id="7" name="object 5"/>
          <p:cNvSpPr txBox="1"/>
          <p:nvPr/>
        </p:nvSpPr>
        <p:spPr>
          <a:xfrm>
            <a:off x="444500" y="3035749"/>
            <a:ext cx="1765300" cy="3936975"/>
          </a:xfrm>
          <a:prstGeom prst="rect">
            <a:avLst/>
          </a:prstGeom>
        </p:spPr>
        <p:txBody>
          <a:bodyPr vert="horz" wrap="square" lIns="0" tIns="0" rIns="0" bIns="0" rtlCol="0">
            <a:spAutoFit/>
          </a:bodyPr>
          <a:lstStyle/>
          <a:p>
            <a:pPr marL="12700" marR="125095">
              <a:lnSpc>
                <a:spcPct val="99600"/>
              </a:lnSpc>
              <a:spcBef>
                <a:spcPts val="1925"/>
              </a:spcBef>
            </a:pPr>
            <a:r>
              <a:rPr lang="en-US" sz="1200" dirty="0">
                <a:latin typeface="Trebuchet MS" panose="020B0603020202020204" pitchFamily="34" charset="0"/>
                <a:cs typeface="Calibri"/>
              </a:rPr>
              <a:t>Every three years, the </a:t>
            </a:r>
            <a:r>
              <a:rPr lang="en-US" sz="1200" i="1" dirty="0">
                <a:latin typeface="Trebuchet MS" panose="020B0603020202020204" pitchFamily="34" charset="0"/>
                <a:cs typeface="Calibri"/>
              </a:rPr>
              <a:t>Federal Reserve </a:t>
            </a:r>
            <a:r>
              <a:rPr lang="en-US" sz="1200" dirty="0">
                <a:latin typeface="Trebuchet MS" panose="020B0603020202020204" pitchFamily="34" charset="0"/>
                <a:cs typeface="Calibri"/>
              </a:rPr>
              <a:t>conducts a </a:t>
            </a:r>
            <a:r>
              <a:rPr lang="en-US" sz="1200" i="1" dirty="0">
                <a:latin typeface="Trebuchet MS" panose="020B0603020202020204" pitchFamily="34" charset="0"/>
                <a:cs typeface="Calibri"/>
              </a:rPr>
              <a:t>Survey of Consumer Finances </a:t>
            </a:r>
            <a:r>
              <a:rPr lang="en-US" sz="1200" dirty="0">
                <a:latin typeface="Trebuchet MS" panose="020B0603020202020204" pitchFamily="34" charset="0"/>
                <a:cs typeface="Calibri"/>
              </a:rPr>
              <a:t>in which they collect data across all economic and social groups. The latest survey, which includes data from 2013-2016, reports that </a:t>
            </a:r>
            <a:r>
              <a:rPr lang="en-US" sz="1200" b="1" dirty="0">
                <a:latin typeface="Trebuchet MS" panose="020B0603020202020204" pitchFamily="34" charset="0"/>
                <a:cs typeface="Calibri"/>
              </a:rPr>
              <a:t>a homeowner’s net worth is 44.5 times greater than that of a renter </a:t>
            </a:r>
            <a:r>
              <a:rPr lang="en-US" sz="1200" dirty="0">
                <a:latin typeface="Trebuchet MS" panose="020B0603020202020204" pitchFamily="34" charset="0"/>
                <a:cs typeface="Calibri"/>
              </a:rPr>
              <a:t>($231,400 vs. $5,200).</a:t>
            </a:r>
          </a:p>
          <a:p>
            <a:pPr marL="12700" marR="125095">
              <a:lnSpc>
                <a:spcPct val="99600"/>
              </a:lnSpc>
              <a:spcBef>
                <a:spcPts val="1925"/>
              </a:spcBef>
            </a:pPr>
            <a:r>
              <a:rPr lang="en-US" sz="1200" dirty="0">
                <a:latin typeface="Trebuchet MS" panose="020B0603020202020204" pitchFamily="34" charset="0"/>
                <a:cs typeface="Calibri"/>
              </a:rPr>
              <a:t>The graph on the right demonstrates the results of the last three </a:t>
            </a:r>
            <a:r>
              <a:rPr lang="en-US" sz="1200" i="1" dirty="0">
                <a:latin typeface="Trebuchet MS" panose="020B0603020202020204" pitchFamily="34" charset="0"/>
                <a:cs typeface="Calibri"/>
              </a:rPr>
              <a:t>Federal Reserve </a:t>
            </a:r>
            <a:r>
              <a:rPr lang="en-US" sz="1200" dirty="0">
                <a:latin typeface="Trebuchet MS" panose="020B0603020202020204" pitchFamily="34" charset="0"/>
                <a:cs typeface="Calibri"/>
              </a:rPr>
              <a:t>studies.</a:t>
            </a:r>
          </a:p>
        </p:txBody>
      </p:sp>
      <p:sp>
        <p:nvSpPr>
          <p:cNvPr id="8" name="object 5"/>
          <p:cNvSpPr txBox="1"/>
          <p:nvPr/>
        </p:nvSpPr>
        <p:spPr>
          <a:xfrm>
            <a:off x="444500" y="7062332"/>
            <a:ext cx="7099300" cy="338554"/>
          </a:xfrm>
          <a:prstGeom prst="rect">
            <a:avLst/>
          </a:prstGeom>
        </p:spPr>
        <p:txBody>
          <a:bodyPr vert="horz" wrap="square" lIns="0" tIns="0" rIns="0" bIns="0" rtlCol="0">
            <a:spAutoFit/>
          </a:bodyPr>
          <a:lstStyle/>
          <a:p>
            <a:pPr marL="12700">
              <a:lnSpc>
                <a:spcPct val="100000"/>
              </a:lnSpc>
              <a:spcBef>
                <a:spcPts val="790"/>
              </a:spcBef>
            </a:pPr>
            <a:r>
              <a:rPr sz="2200" b="1" dirty="0">
                <a:solidFill>
                  <a:srgbClr val="00AEEF"/>
                </a:solidFill>
                <a:latin typeface="Trebuchet MS" panose="020B0603020202020204" pitchFamily="34" charset="0"/>
                <a:cs typeface="Century Gothic"/>
              </a:rPr>
              <a:t>Put Your Housing Cost to Work for You</a:t>
            </a:r>
            <a:endParaRPr sz="2200" dirty="0">
              <a:latin typeface="Trebuchet MS" panose="020B0603020202020204" pitchFamily="34" charset="0"/>
              <a:cs typeface="Century Gothic"/>
            </a:endParaRPr>
          </a:p>
        </p:txBody>
      </p:sp>
      <p:sp>
        <p:nvSpPr>
          <p:cNvPr id="9" name="object 5"/>
          <p:cNvSpPr txBox="1"/>
          <p:nvPr/>
        </p:nvSpPr>
        <p:spPr>
          <a:xfrm>
            <a:off x="444500" y="7585268"/>
            <a:ext cx="7099300" cy="1831271"/>
          </a:xfrm>
          <a:prstGeom prst="rect">
            <a:avLst/>
          </a:prstGeom>
        </p:spPr>
        <p:txBody>
          <a:bodyPr vert="horz" wrap="square" lIns="0" tIns="0" rIns="0" bIns="0" rtlCol="0">
            <a:spAutoFit/>
          </a:bodyPr>
          <a:lstStyle/>
          <a:p>
            <a:pPr marL="12700" marR="5080">
              <a:lnSpc>
                <a:spcPct val="100000"/>
              </a:lnSpc>
              <a:spcBef>
                <a:spcPts val="1889"/>
              </a:spcBef>
            </a:pPr>
            <a:r>
              <a:rPr sz="1300" dirty="0">
                <a:latin typeface="Trebuchet MS" panose="020B0603020202020204" pitchFamily="34" charset="0"/>
                <a:cs typeface="Calibri"/>
              </a:rPr>
              <a:t>Homeownership is a form of </a:t>
            </a:r>
            <a:r>
              <a:rPr sz="1300" i="1" dirty="0">
                <a:latin typeface="Trebuchet MS" panose="020B0603020202020204" pitchFamily="34" charset="0"/>
                <a:cs typeface="Calibri"/>
              </a:rPr>
              <a:t>‘forced savings.’ </a:t>
            </a:r>
            <a:r>
              <a:rPr sz="1300" dirty="0">
                <a:latin typeface="Trebuchet MS" panose="020B0603020202020204" pitchFamily="34" charset="0"/>
                <a:cs typeface="Calibri"/>
              </a:rPr>
              <a:t>Every time you pay your mortgage, you are</a:t>
            </a:r>
            <a:r>
              <a:rPr lang="en-US" sz="1300" dirty="0">
                <a:latin typeface="Trebuchet MS" panose="020B0603020202020204" pitchFamily="34" charset="0"/>
                <a:cs typeface="Calibri"/>
              </a:rPr>
              <a:t> </a:t>
            </a:r>
            <a:r>
              <a:rPr sz="1300" dirty="0">
                <a:latin typeface="Trebuchet MS" panose="020B0603020202020204" pitchFamily="34" charset="0"/>
                <a:cs typeface="Calibri"/>
              </a:rPr>
              <a:t>contributing to your net worth. Every time you pay your rent, you are contributing to your landlord’s net worth.</a:t>
            </a:r>
          </a:p>
          <a:p>
            <a:pPr marL="12700" marR="489584">
              <a:lnSpc>
                <a:spcPct val="100000"/>
              </a:lnSpc>
              <a:spcBef>
                <a:spcPts val="900"/>
              </a:spcBef>
            </a:pPr>
            <a:r>
              <a:rPr sz="1300" dirty="0">
                <a:latin typeface="Trebuchet MS" panose="020B0603020202020204" pitchFamily="34" charset="0"/>
                <a:cs typeface="Calibri"/>
              </a:rPr>
              <a:t>The latest </a:t>
            </a:r>
            <a:r>
              <a:rPr sz="1300" i="1" dirty="0">
                <a:latin typeface="Trebuchet MS" panose="020B0603020202020204" pitchFamily="34" charset="0"/>
                <a:cs typeface="Calibri"/>
              </a:rPr>
              <a:t>National Housing Pulse Survey </a:t>
            </a:r>
            <a:r>
              <a:rPr sz="1300" dirty="0">
                <a:latin typeface="Trebuchet MS" panose="020B0603020202020204" pitchFamily="34" charset="0"/>
                <a:cs typeface="Calibri"/>
              </a:rPr>
              <a:t>from </a:t>
            </a:r>
            <a:r>
              <a:rPr sz="1300" i="1" dirty="0">
                <a:latin typeface="Trebuchet MS" panose="020B0603020202020204" pitchFamily="34" charset="0"/>
                <a:cs typeface="Calibri"/>
              </a:rPr>
              <a:t>NAR </a:t>
            </a:r>
            <a:r>
              <a:rPr sz="1300" dirty="0">
                <a:latin typeface="Trebuchet MS" panose="020B0603020202020204" pitchFamily="34" charset="0"/>
                <a:cs typeface="Calibri"/>
              </a:rPr>
              <a:t>reveals that 85% of consumers believe that purchasing a home is a good financial decision. Yun comments:</a:t>
            </a:r>
          </a:p>
          <a:p>
            <a:pPr marL="12700" marR="40640">
              <a:lnSpc>
                <a:spcPct val="100000"/>
              </a:lnSpc>
              <a:spcBef>
                <a:spcPts val="900"/>
              </a:spcBef>
            </a:pPr>
            <a:r>
              <a:rPr sz="1300" i="1" dirty="0">
                <a:latin typeface="Trebuchet MS" panose="020B0603020202020204" pitchFamily="34" charset="0"/>
                <a:cs typeface="Calibri"/>
              </a:rPr>
              <a:t>“Though there will always be discussion about whether to buy or rent, or whether the stock market offers a bigger return than real estate, the reality is that homeowners steadily build wealth. The simplest math should not be overlooked.”</a:t>
            </a:r>
            <a:endParaRPr sz="1300" dirty="0">
              <a:latin typeface="Trebuchet MS" panose="020B0603020202020204" pitchFamily="34" charset="0"/>
              <a:cs typeface="Calibri"/>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922" t="5349" r="2778" b="6043"/>
          <a:stretch/>
        </p:blipFill>
        <p:spPr>
          <a:xfrm>
            <a:off x="2239926" y="3092820"/>
            <a:ext cx="5072128" cy="36127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3"/>
          <p:cNvSpPr txBox="1"/>
          <p:nvPr/>
        </p:nvSpPr>
        <p:spPr>
          <a:xfrm>
            <a:off x="444499" y="4439753"/>
            <a:ext cx="7023101" cy="3577903"/>
          </a:xfrm>
          <a:prstGeom prst="rect">
            <a:avLst/>
          </a:prstGeom>
        </p:spPr>
        <p:txBody>
          <a:bodyPr vert="horz" wrap="square" lIns="0" tIns="0" rIns="0" bIns="0" rtlCol="0">
            <a:spAutoFit/>
          </a:bodyPr>
          <a:lstStyle/>
          <a:p>
            <a:pPr marL="12700" marR="4987290">
              <a:lnSpc>
                <a:spcPct val="100000"/>
              </a:lnSpc>
              <a:spcBef>
                <a:spcPts val="585"/>
              </a:spcBef>
            </a:pPr>
            <a:r>
              <a:rPr sz="1250" dirty="0">
                <a:latin typeface="Trebuchet MS" panose="020B0603020202020204" pitchFamily="34" charset="0"/>
                <a:cs typeface="Calibri"/>
              </a:rPr>
              <a:t>As we mentioned earlier, as you pay your mortgage, you build equity in your home. With prices rising, the value of your home</a:t>
            </a:r>
          </a:p>
          <a:p>
            <a:pPr marL="12700" marR="4925695">
              <a:lnSpc>
                <a:spcPct val="100000"/>
              </a:lnSpc>
            </a:pPr>
            <a:r>
              <a:rPr sz="1250" dirty="0">
                <a:latin typeface="Trebuchet MS" panose="020B0603020202020204" pitchFamily="34" charset="0"/>
                <a:cs typeface="Calibri"/>
              </a:rPr>
              <a:t>rises too, therefore building on the equity you have.</a:t>
            </a:r>
          </a:p>
          <a:p>
            <a:pPr marL="12700" marR="4942840">
              <a:lnSpc>
                <a:spcPct val="100000"/>
              </a:lnSpc>
              <a:spcBef>
                <a:spcPts val="900"/>
              </a:spcBef>
            </a:pPr>
            <a:r>
              <a:rPr sz="1250" dirty="0">
                <a:latin typeface="Trebuchet MS" panose="020B0603020202020204" pitchFamily="34" charset="0"/>
                <a:cs typeface="Calibri"/>
              </a:rPr>
              <a:t>The equity built in your home can be borrowed against in the form of a home equity loan or home equity line of credit. Simply put, a home equity loan</a:t>
            </a:r>
          </a:p>
          <a:p>
            <a:pPr marL="12700" marR="4944110">
              <a:lnSpc>
                <a:spcPct val="100000"/>
              </a:lnSpc>
            </a:pPr>
            <a:r>
              <a:rPr sz="1250" dirty="0">
                <a:latin typeface="Trebuchet MS" panose="020B0603020202020204" pitchFamily="34" charset="0"/>
                <a:cs typeface="Calibri"/>
              </a:rPr>
              <a:t>is essentially a </a:t>
            </a:r>
            <a:r>
              <a:rPr sz="1250" i="1" dirty="0">
                <a:latin typeface="Trebuchet MS" panose="020B0603020202020204" pitchFamily="34" charset="0"/>
                <a:cs typeface="Calibri"/>
              </a:rPr>
              <a:t>‘second mortgage’ </a:t>
            </a:r>
            <a:r>
              <a:rPr sz="1250" dirty="0">
                <a:latin typeface="Trebuchet MS" panose="020B0603020202020204" pitchFamily="34" charset="0"/>
                <a:cs typeface="Calibri"/>
              </a:rPr>
              <a:t>that uses your home as collateral as you borrow an exact amount of money.</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28" t="11124" r="1196"/>
          <a:stretch/>
        </p:blipFill>
        <p:spPr>
          <a:xfrm>
            <a:off x="2622794" y="4572000"/>
            <a:ext cx="4838521" cy="3332647"/>
          </a:xfrm>
          <a:prstGeom prst="rect">
            <a:avLst/>
          </a:prstGeom>
        </p:spPr>
      </p:pic>
      <p:sp>
        <p:nvSpPr>
          <p:cNvPr id="3" name="object 3"/>
          <p:cNvSpPr txBox="1"/>
          <p:nvPr/>
        </p:nvSpPr>
        <p:spPr>
          <a:xfrm>
            <a:off x="444499" y="3400699"/>
            <a:ext cx="7117841" cy="884858"/>
          </a:xfrm>
          <a:prstGeom prst="rect">
            <a:avLst/>
          </a:prstGeom>
        </p:spPr>
        <p:txBody>
          <a:bodyPr vert="horz" wrap="square" lIns="0" tIns="0" rIns="0" bIns="0" rtlCol="0">
            <a:spAutoFit/>
          </a:bodyPr>
          <a:lstStyle/>
          <a:p>
            <a:pPr marL="12700">
              <a:lnSpc>
                <a:spcPct val="100000"/>
              </a:lnSpc>
            </a:pPr>
            <a:r>
              <a:rPr sz="1250" dirty="0">
                <a:latin typeface="Trebuchet MS" panose="020B0603020202020204" pitchFamily="34" charset="0"/>
                <a:cs typeface="Calibri"/>
              </a:rPr>
              <a:t>According to </a:t>
            </a:r>
            <a:r>
              <a:rPr sz="1250" i="1" dirty="0">
                <a:latin typeface="Trebuchet MS" panose="020B0603020202020204" pitchFamily="34" charset="0"/>
                <a:cs typeface="Calibri"/>
              </a:rPr>
              <a:t>CoreLogic’s </a:t>
            </a:r>
            <a:r>
              <a:rPr lang="en-US" sz="1250" i="1" dirty="0">
                <a:latin typeface="Trebuchet MS" panose="020B0603020202020204" pitchFamily="34" charset="0"/>
                <a:cs typeface="Calibri"/>
              </a:rPr>
              <a:t>Equity Report</a:t>
            </a:r>
            <a:r>
              <a:rPr sz="1250" dirty="0">
                <a:latin typeface="Trebuchet MS" panose="020B0603020202020204" pitchFamily="34" charset="0"/>
                <a:cs typeface="Calibri"/>
              </a:rPr>
              <a:t>, the average American household gained over</a:t>
            </a:r>
            <a:r>
              <a:rPr lang="en-US" sz="1250" dirty="0">
                <a:latin typeface="Trebuchet MS" panose="020B0603020202020204" pitchFamily="34" charset="0"/>
                <a:cs typeface="Calibri"/>
              </a:rPr>
              <a:t> </a:t>
            </a:r>
            <a:r>
              <a:rPr sz="1250" dirty="0">
                <a:latin typeface="Trebuchet MS" panose="020B0603020202020204" pitchFamily="34" charset="0"/>
                <a:cs typeface="Calibri"/>
              </a:rPr>
              <a:t>$1</a:t>
            </a:r>
            <a:r>
              <a:rPr lang="en-US" sz="1250" dirty="0">
                <a:latin typeface="Trebuchet MS" panose="020B0603020202020204" pitchFamily="34" charset="0"/>
                <a:cs typeface="Calibri"/>
              </a:rPr>
              <a:t>5</a:t>
            </a:r>
            <a:r>
              <a:rPr sz="1250" dirty="0">
                <a:latin typeface="Trebuchet MS" panose="020B0603020202020204" pitchFamily="34" charset="0"/>
                <a:cs typeface="Calibri"/>
              </a:rPr>
              <a:t>,000 in equity over the course of the last year, largely due to home value increases.</a:t>
            </a:r>
          </a:p>
          <a:p>
            <a:pPr marL="12700" marR="210820">
              <a:lnSpc>
                <a:spcPct val="100000"/>
              </a:lnSpc>
              <a:spcBef>
                <a:spcPts val="900"/>
              </a:spcBef>
            </a:pPr>
            <a:r>
              <a:rPr sz="1250" dirty="0">
                <a:latin typeface="Trebuchet MS" panose="020B0603020202020204" pitchFamily="34" charset="0"/>
                <a:cs typeface="Calibri"/>
              </a:rPr>
              <a:t>The map below was created using the same report from </a:t>
            </a:r>
            <a:r>
              <a:rPr sz="1250" i="1" dirty="0">
                <a:latin typeface="Trebuchet MS" panose="020B0603020202020204" pitchFamily="34" charset="0"/>
                <a:cs typeface="Calibri"/>
              </a:rPr>
              <a:t>CoreLogic </a:t>
            </a:r>
            <a:r>
              <a:rPr sz="1250" dirty="0">
                <a:latin typeface="Trebuchet MS" panose="020B0603020202020204" pitchFamily="34" charset="0"/>
                <a:cs typeface="Calibri"/>
              </a:rPr>
              <a:t>and shows the average</a:t>
            </a:r>
            <a:r>
              <a:rPr lang="en-US" sz="1250" dirty="0">
                <a:latin typeface="Trebuchet MS" panose="020B0603020202020204" pitchFamily="34" charset="0"/>
                <a:cs typeface="Calibri"/>
              </a:rPr>
              <a:t> </a:t>
            </a:r>
            <a:r>
              <a:rPr sz="1250" dirty="0">
                <a:latin typeface="Trebuchet MS" panose="020B0603020202020204" pitchFamily="34" charset="0"/>
                <a:cs typeface="Calibri"/>
              </a:rPr>
              <a:t>equity gain per mortgaged home over the last 12 months.</a:t>
            </a:r>
          </a:p>
        </p:txBody>
      </p:sp>
      <p:sp>
        <p:nvSpPr>
          <p:cNvPr id="4" name="object 4"/>
          <p:cNvSpPr/>
          <p:nvPr/>
        </p:nvSpPr>
        <p:spPr>
          <a:xfrm>
            <a:off x="0" y="0"/>
            <a:ext cx="7772400" cy="3198495"/>
          </a:xfrm>
          <a:custGeom>
            <a:avLst/>
            <a:gdLst/>
            <a:ahLst/>
            <a:cxnLst/>
            <a:rect l="l" t="t" r="r" b="b"/>
            <a:pathLst>
              <a:path w="7772400" h="3198495">
                <a:moveTo>
                  <a:pt x="0" y="3197898"/>
                </a:moveTo>
                <a:lnTo>
                  <a:pt x="7772400" y="3197898"/>
                </a:lnTo>
                <a:lnTo>
                  <a:pt x="7772400" y="0"/>
                </a:lnTo>
                <a:lnTo>
                  <a:pt x="0" y="0"/>
                </a:lnTo>
                <a:lnTo>
                  <a:pt x="0" y="3197898"/>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5" name="object 5"/>
          <p:cNvSpPr/>
          <p:nvPr/>
        </p:nvSpPr>
        <p:spPr>
          <a:xfrm>
            <a:off x="0" y="0"/>
            <a:ext cx="7772400" cy="3197898"/>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6" name="object 6"/>
          <p:cNvSpPr/>
          <p:nvPr/>
        </p:nvSpPr>
        <p:spPr>
          <a:xfrm>
            <a:off x="210311" y="2343251"/>
            <a:ext cx="7352030" cy="629285"/>
          </a:xfrm>
          <a:custGeom>
            <a:avLst/>
            <a:gdLst/>
            <a:ahLst/>
            <a:cxnLst/>
            <a:rect l="l" t="t" r="r" b="b"/>
            <a:pathLst>
              <a:path w="7352030" h="629285">
                <a:moveTo>
                  <a:pt x="0" y="629094"/>
                </a:moveTo>
                <a:lnTo>
                  <a:pt x="7351776" y="629094"/>
                </a:lnTo>
                <a:lnTo>
                  <a:pt x="7351776" y="0"/>
                </a:lnTo>
                <a:lnTo>
                  <a:pt x="0" y="0"/>
                </a:lnTo>
                <a:lnTo>
                  <a:pt x="0" y="629094"/>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444500" y="2468704"/>
            <a:ext cx="7137399" cy="307777"/>
          </a:xfrm>
          <a:prstGeom prst="rect">
            <a:avLst/>
          </a:prstGeom>
        </p:spPr>
        <p:txBody>
          <a:bodyPr vert="horz" wrap="square" lIns="0" tIns="0" rIns="0" bIns="0" rtlCol="0">
            <a:spAutoFit/>
          </a:bodyPr>
          <a:lstStyle/>
          <a:p>
            <a:pPr marL="12700">
              <a:lnSpc>
                <a:spcPct val="100000"/>
              </a:lnSpc>
            </a:pPr>
            <a:r>
              <a:rPr sz="2000" b="1" spc="-40" dirty="0">
                <a:solidFill>
                  <a:srgbClr val="FFFFFF"/>
                </a:solidFill>
                <a:latin typeface="Trebuchet MS" panose="020B0603020202020204" pitchFamily="34" charset="0"/>
                <a:cs typeface="Century Gothic"/>
              </a:rPr>
              <a:t>Your Home Is an Asset You Can Borrow Against in the Future</a:t>
            </a:r>
            <a:endParaRPr sz="2000" spc="-40" dirty="0">
              <a:latin typeface="Trebuchet MS" panose="020B0603020202020204" pitchFamily="34" charset="0"/>
              <a:cs typeface="Century Gothic"/>
            </a:endParaRPr>
          </a:p>
        </p:txBody>
      </p:sp>
      <p:sp>
        <p:nvSpPr>
          <p:cNvPr id="8" name="object 8"/>
          <p:cNvSpPr/>
          <p:nvPr/>
        </p:nvSpPr>
        <p:spPr>
          <a:xfrm>
            <a:off x="457200" y="2796552"/>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11" name="object 3"/>
          <p:cNvSpPr txBox="1"/>
          <p:nvPr/>
        </p:nvSpPr>
        <p:spPr>
          <a:xfrm>
            <a:off x="444499" y="8194726"/>
            <a:ext cx="7117841" cy="1461939"/>
          </a:xfrm>
          <a:prstGeom prst="rect">
            <a:avLst/>
          </a:prstGeom>
        </p:spPr>
        <p:txBody>
          <a:bodyPr vert="horz" wrap="square" lIns="0" tIns="0" rIns="0" bIns="0" rtlCol="0">
            <a:spAutoFit/>
          </a:bodyPr>
          <a:lstStyle/>
          <a:p>
            <a:pPr marL="12700" marR="5080">
              <a:lnSpc>
                <a:spcPct val="100000"/>
              </a:lnSpc>
              <a:spcBef>
                <a:spcPts val="725"/>
              </a:spcBef>
            </a:pPr>
            <a:r>
              <a:rPr sz="1250">
                <a:latin typeface="Trebuchet MS" panose="020B0603020202020204" pitchFamily="34" charset="0"/>
                <a:cs typeface="Calibri"/>
              </a:rPr>
              <a:t>As </a:t>
            </a:r>
            <a:r>
              <a:rPr sz="1250" dirty="0">
                <a:latin typeface="Trebuchet MS" panose="020B0603020202020204" pitchFamily="34" charset="0"/>
                <a:cs typeface="Calibri"/>
              </a:rPr>
              <a:t>with any mortgage, if the loan is not paid off, the home could be sold to satisfy the remaining debt. One of the most attractive features of a home equity loan is that they come with low interest rates, allowing responsible homeowners to complete renovations, pay off high-interest credit cards, or consolidate other debts.</a:t>
            </a:r>
          </a:p>
          <a:p>
            <a:pPr marL="12700" marR="180975">
              <a:lnSpc>
                <a:spcPct val="100000"/>
              </a:lnSpc>
              <a:spcBef>
                <a:spcPts val="900"/>
              </a:spcBef>
            </a:pPr>
            <a:r>
              <a:rPr sz="1250" dirty="0">
                <a:latin typeface="Trebuchet MS" panose="020B0603020202020204" pitchFamily="34" charset="0"/>
                <a:cs typeface="Calibri"/>
              </a:rPr>
              <a:t>Many families chose to use the equity they have in their homes to put their children through college, invest in starting small businesses, pay off their mortgages sooner or move up to a home that better suits their needs.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27351"/>
            <a:ext cx="5575300" cy="430887"/>
          </a:xfrm>
          <a:prstGeom prst="rect">
            <a:avLst/>
          </a:prstGeom>
        </p:spPr>
        <p:txBody>
          <a:bodyPr vert="horz" wrap="square" lIns="0" tIns="0" rIns="0" bIns="0" rtlCol="0">
            <a:spAutoFit/>
          </a:bodyPr>
          <a:lstStyle/>
          <a:p>
            <a:pPr marL="12700">
              <a:lnSpc>
                <a:spcPct val="100000"/>
              </a:lnSpc>
            </a:pPr>
            <a:r>
              <a:rPr sz="2800" b="1" dirty="0">
                <a:solidFill>
                  <a:srgbClr val="00AEEF"/>
                </a:solidFill>
                <a:latin typeface="Trebuchet MS" panose="020B0603020202020204" pitchFamily="34" charset="0"/>
                <a:cs typeface="Century Gothic"/>
              </a:rPr>
              <a:t>Why Millennials Choose to Buy</a:t>
            </a:r>
            <a:endParaRPr sz="2800" dirty="0">
              <a:latin typeface="Trebuchet MS" panose="020B0603020202020204" pitchFamily="34" charset="0"/>
              <a:cs typeface="Century Gothic"/>
            </a:endParaRPr>
          </a:p>
        </p:txBody>
      </p:sp>
      <p:sp>
        <p:nvSpPr>
          <p:cNvPr id="3" name="object 3"/>
          <p:cNvSpPr/>
          <p:nvPr/>
        </p:nvSpPr>
        <p:spPr>
          <a:xfrm>
            <a:off x="457200" y="845819"/>
            <a:ext cx="6858000" cy="25400"/>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4" name="object 4"/>
          <p:cNvSpPr txBox="1"/>
          <p:nvPr/>
        </p:nvSpPr>
        <p:spPr>
          <a:xfrm>
            <a:off x="444500" y="935982"/>
            <a:ext cx="6641465" cy="615553"/>
          </a:xfrm>
          <a:prstGeom prst="rect">
            <a:avLst/>
          </a:prstGeom>
        </p:spPr>
        <p:txBody>
          <a:bodyPr vert="horz" wrap="square" lIns="0" tIns="0" rIns="0" bIns="0" rtlCol="0">
            <a:spAutoFit/>
          </a:bodyPr>
          <a:lstStyle/>
          <a:p>
            <a:pPr marL="12700" marR="5080">
              <a:lnSpc>
                <a:spcPct val="100000"/>
              </a:lnSpc>
            </a:pPr>
            <a:r>
              <a:rPr sz="1300" dirty="0">
                <a:latin typeface="Trebuchet MS" panose="020B0603020202020204" pitchFamily="34" charset="0"/>
                <a:cs typeface="Calibri"/>
              </a:rPr>
              <a:t>According to </a:t>
            </a:r>
            <a:r>
              <a:rPr sz="1300" i="1" dirty="0">
                <a:latin typeface="Trebuchet MS" panose="020B0603020202020204" pitchFamily="34" charset="0"/>
                <a:cs typeface="Calibri"/>
              </a:rPr>
              <a:t>NerdWallet’s Millennials &amp; Homebuying Study, </a:t>
            </a:r>
            <a:r>
              <a:rPr sz="1300" dirty="0">
                <a:latin typeface="Trebuchet MS" panose="020B0603020202020204" pitchFamily="34" charset="0"/>
                <a:cs typeface="Calibri"/>
              </a:rPr>
              <a:t>the top 5 reasons young renters choose to own are:</a:t>
            </a:r>
          </a:p>
          <a:p>
            <a:pPr marL="2326005">
              <a:lnSpc>
                <a:spcPct val="100000"/>
              </a:lnSpc>
              <a:spcBef>
                <a:spcPts val="40"/>
              </a:spcBef>
            </a:pPr>
            <a:r>
              <a:rPr sz="1400" b="1" dirty="0">
                <a:solidFill>
                  <a:srgbClr val="00AEEF"/>
                </a:solidFill>
                <a:latin typeface="Trebuchet MS" panose="020B0603020202020204" pitchFamily="34" charset="0"/>
                <a:cs typeface="Century Gothic"/>
              </a:rPr>
              <a:t>To Have Control over Their Living Space - 93%</a:t>
            </a:r>
            <a:endParaRPr sz="1400" dirty="0">
              <a:latin typeface="Trebuchet MS" panose="020B0603020202020204" pitchFamily="34" charset="0"/>
              <a:cs typeface="Century Gothic"/>
            </a:endParaRPr>
          </a:p>
        </p:txBody>
      </p:sp>
      <p:sp>
        <p:nvSpPr>
          <p:cNvPr id="5" name="object 5"/>
          <p:cNvSpPr/>
          <p:nvPr/>
        </p:nvSpPr>
        <p:spPr>
          <a:xfrm>
            <a:off x="457200" y="1387856"/>
            <a:ext cx="2057400" cy="1914524"/>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6" name="object 6"/>
          <p:cNvSpPr/>
          <p:nvPr/>
        </p:nvSpPr>
        <p:spPr>
          <a:xfrm>
            <a:off x="2145449" y="1445064"/>
            <a:ext cx="321310" cy="321945"/>
          </a:xfrm>
          <a:custGeom>
            <a:avLst/>
            <a:gdLst/>
            <a:ahLst/>
            <a:cxnLst/>
            <a:rect l="l" t="t" r="r" b="b"/>
            <a:pathLst>
              <a:path w="321310" h="321944">
                <a:moveTo>
                  <a:pt x="170964" y="0"/>
                </a:moveTo>
                <a:lnTo>
                  <a:pt x="125120" y="5308"/>
                </a:lnTo>
                <a:lnTo>
                  <a:pt x="84684" y="20600"/>
                </a:lnTo>
                <a:lnTo>
                  <a:pt x="50805" y="44457"/>
                </a:lnTo>
                <a:lnTo>
                  <a:pt x="24632" y="75462"/>
                </a:lnTo>
                <a:lnTo>
                  <a:pt x="7314" y="112197"/>
                </a:lnTo>
                <a:lnTo>
                  <a:pt x="0" y="153246"/>
                </a:lnTo>
                <a:lnTo>
                  <a:pt x="607" y="168761"/>
                </a:lnTo>
                <a:lnTo>
                  <a:pt x="9617" y="212257"/>
                </a:lnTo>
                <a:lnTo>
                  <a:pt x="28276" y="250196"/>
                </a:lnTo>
                <a:lnTo>
                  <a:pt x="55133" y="281324"/>
                </a:lnTo>
                <a:lnTo>
                  <a:pt x="88733" y="304383"/>
                </a:lnTo>
                <a:lnTo>
                  <a:pt x="127624" y="318118"/>
                </a:lnTo>
                <a:lnTo>
                  <a:pt x="160768" y="321550"/>
                </a:lnTo>
                <a:lnTo>
                  <a:pt x="175481" y="320886"/>
                </a:lnTo>
                <a:lnTo>
                  <a:pt x="217157" y="311394"/>
                </a:lnTo>
                <a:lnTo>
                  <a:pt x="253929" y="291859"/>
                </a:lnTo>
                <a:lnTo>
                  <a:pt x="284244" y="263836"/>
                </a:lnTo>
                <a:lnTo>
                  <a:pt x="306548" y="228881"/>
                </a:lnTo>
                <a:lnTo>
                  <a:pt x="319287" y="188547"/>
                </a:lnTo>
                <a:lnTo>
                  <a:pt x="321139" y="174176"/>
                </a:lnTo>
                <a:lnTo>
                  <a:pt x="320616" y="158026"/>
                </a:lnTo>
                <a:lnTo>
                  <a:pt x="312100" y="113078"/>
                </a:lnTo>
                <a:lnTo>
                  <a:pt x="294232" y="74186"/>
                </a:lnTo>
                <a:lnTo>
                  <a:pt x="268390" y="42377"/>
                </a:lnTo>
                <a:lnTo>
                  <a:pt x="235951" y="18679"/>
                </a:lnTo>
                <a:lnTo>
                  <a:pt x="198291" y="4120"/>
                </a:lnTo>
                <a:lnTo>
                  <a:pt x="170964" y="0"/>
                </a:lnTo>
                <a:close/>
              </a:path>
            </a:pathLst>
          </a:custGeom>
          <a:solidFill>
            <a:srgbClr val="00AEEF"/>
          </a:solidFill>
        </p:spPr>
        <p:txBody>
          <a:bodyPr wrap="square" lIns="0" tIns="0" rIns="0" bIns="0" rtlCol="0"/>
          <a:lstStyle/>
          <a:p>
            <a:endParaRPr>
              <a:latin typeface="Trebuchet MS" panose="020B0603020202020204" pitchFamily="34" charset="0"/>
            </a:endParaRPr>
          </a:p>
        </p:txBody>
      </p:sp>
      <p:sp>
        <p:nvSpPr>
          <p:cNvPr id="7" name="object 7"/>
          <p:cNvSpPr/>
          <p:nvPr/>
        </p:nvSpPr>
        <p:spPr>
          <a:xfrm>
            <a:off x="457200" y="3454717"/>
            <a:ext cx="2057400" cy="1043559"/>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8" name="object 8"/>
          <p:cNvSpPr/>
          <p:nvPr/>
        </p:nvSpPr>
        <p:spPr>
          <a:xfrm>
            <a:off x="2145449" y="3505488"/>
            <a:ext cx="321310" cy="321945"/>
          </a:xfrm>
          <a:custGeom>
            <a:avLst/>
            <a:gdLst/>
            <a:ahLst/>
            <a:cxnLst/>
            <a:rect l="l" t="t" r="r" b="b"/>
            <a:pathLst>
              <a:path w="321310" h="321945">
                <a:moveTo>
                  <a:pt x="170964" y="0"/>
                </a:moveTo>
                <a:lnTo>
                  <a:pt x="125120" y="5308"/>
                </a:lnTo>
                <a:lnTo>
                  <a:pt x="84684" y="20600"/>
                </a:lnTo>
                <a:lnTo>
                  <a:pt x="50805" y="44457"/>
                </a:lnTo>
                <a:lnTo>
                  <a:pt x="24632" y="75462"/>
                </a:lnTo>
                <a:lnTo>
                  <a:pt x="7314" y="112197"/>
                </a:lnTo>
                <a:lnTo>
                  <a:pt x="0" y="153246"/>
                </a:lnTo>
                <a:lnTo>
                  <a:pt x="607" y="168761"/>
                </a:lnTo>
                <a:lnTo>
                  <a:pt x="9617" y="212257"/>
                </a:lnTo>
                <a:lnTo>
                  <a:pt x="28276" y="250196"/>
                </a:lnTo>
                <a:lnTo>
                  <a:pt x="55133" y="281324"/>
                </a:lnTo>
                <a:lnTo>
                  <a:pt x="88733" y="304383"/>
                </a:lnTo>
                <a:lnTo>
                  <a:pt x="127624" y="318118"/>
                </a:lnTo>
                <a:lnTo>
                  <a:pt x="160768" y="321550"/>
                </a:lnTo>
                <a:lnTo>
                  <a:pt x="175481" y="320886"/>
                </a:lnTo>
                <a:lnTo>
                  <a:pt x="217157" y="311394"/>
                </a:lnTo>
                <a:lnTo>
                  <a:pt x="253929" y="291859"/>
                </a:lnTo>
                <a:lnTo>
                  <a:pt x="284244" y="263836"/>
                </a:lnTo>
                <a:lnTo>
                  <a:pt x="306548" y="228881"/>
                </a:lnTo>
                <a:lnTo>
                  <a:pt x="319287" y="188547"/>
                </a:lnTo>
                <a:lnTo>
                  <a:pt x="321139" y="174176"/>
                </a:lnTo>
                <a:lnTo>
                  <a:pt x="320616" y="158026"/>
                </a:lnTo>
                <a:lnTo>
                  <a:pt x="312100" y="113078"/>
                </a:lnTo>
                <a:lnTo>
                  <a:pt x="294232" y="74186"/>
                </a:lnTo>
                <a:lnTo>
                  <a:pt x="268390" y="42377"/>
                </a:lnTo>
                <a:lnTo>
                  <a:pt x="235951" y="18679"/>
                </a:lnTo>
                <a:lnTo>
                  <a:pt x="198291" y="4120"/>
                </a:lnTo>
                <a:lnTo>
                  <a:pt x="170964" y="0"/>
                </a:lnTo>
                <a:close/>
              </a:path>
            </a:pathLst>
          </a:custGeom>
          <a:solidFill>
            <a:srgbClr val="00AEEF"/>
          </a:solidFill>
        </p:spPr>
        <p:txBody>
          <a:bodyPr wrap="square" lIns="0" tIns="0" rIns="0" bIns="0" rtlCol="0"/>
          <a:lstStyle/>
          <a:p>
            <a:endParaRPr>
              <a:latin typeface="Trebuchet MS" panose="020B0603020202020204" pitchFamily="34" charset="0"/>
            </a:endParaRPr>
          </a:p>
        </p:txBody>
      </p:sp>
      <p:sp>
        <p:nvSpPr>
          <p:cNvPr id="9" name="object 9"/>
          <p:cNvSpPr/>
          <p:nvPr/>
        </p:nvSpPr>
        <p:spPr>
          <a:xfrm>
            <a:off x="457200" y="4650613"/>
            <a:ext cx="2057400" cy="1043559"/>
          </a:xfrm>
          <a:prstGeom prst="rect">
            <a:avLst/>
          </a:prstGeom>
          <a:blipFill>
            <a:blip r:embed="rId6" cstate="print"/>
            <a:stretch>
              <a:fillRect/>
            </a:stretch>
          </a:blipFill>
        </p:spPr>
        <p:txBody>
          <a:bodyPr wrap="square" lIns="0" tIns="0" rIns="0" bIns="0" rtlCol="0"/>
          <a:lstStyle/>
          <a:p>
            <a:endParaRPr>
              <a:latin typeface="Trebuchet MS" panose="020B0603020202020204" pitchFamily="34" charset="0"/>
            </a:endParaRPr>
          </a:p>
        </p:txBody>
      </p:sp>
      <p:sp>
        <p:nvSpPr>
          <p:cNvPr id="10" name="object 10"/>
          <p:cNvSpPr/>
          <p:nvPr/>
        </p:nvSpPr>
        <p:spPr>
          <a:xfrm>
            <a:off x="2145449" y="4707649"/>
            <a:ext cx="321310" cy="321945"/>
          </a:xfrm>
          <a:custGeom>
            <a:avLst/>
            <a:gdLst/>
            <a:ahLst/>
            <a:cxnLst/>
            <a:rect l="l" t="t" r="r" b="b"/>
            <a:pathLst>
              <a:path w="321310" h="321945">
                <a:moveTo>
                  <a:pt x="170964" y="0"/>
                </a:moveTo>
                <a:lnTo>
                  <a:pt x="125120" y="5308"/>
                </a:lnTo>
                <a:lnTo>
                  <a:pt x="84684" y="20600"/>
                </a:lnTo>
                <a:lnTo>
                  <a:pt x="50805" y="44457"/>
                </a:lnTo>
                <a:lnTo>
                  <a:pt x="24632" y="75462"/>
                </a:lnTo>
                <a:lnTo>
                  <a:pt x="7314" y="112197"/>
                </a:lnTo>
                <a:lnTo>
                  <a:pt x="0" y="153246"/>
                </a:lnTo>
                <a:lnTo>
                  <a:pt x="607" y="168761"/>
                </a:lnTo>
                <a:lnTo>
                  <a:pt x="9617" y="212257"/>
                </a:lnTo>
                <a:lnTo>
                  <a:pt x="28276" y="250196"/>
                </a:lnTo>
                <a:lnTo>
                  <a:pt x="55133" y="281324"/>
                </a:lnTo>
                <a:lnTo>
                  <a:pt x="88733" y="304383"/>
                </a:lnTo>
                <a:lnTo>
                  <a:pt x="127624" y="318118"/>
                </a:lnTo>
                <a:lnTo>
                  <a:pt x="160768" y="321550"/>
                </a:lnTo>
                <a:lnTo>
                  <a:pt x="175481" y="320886"/>
                </a:lnTo>
                <a:lnTo>
                  <a:pt x="217157" y="311394"/>
                </a:lnTo>
                <a:lnTo>
                  <a:pt x="253929" y="291859"/>
                </a:lnTo>
                <a:lnTo>
                  <a:pt x="284244" y="263836"/>
                </a:lnTo>
                <a:lnTo>
                  <a:pt x="306548" y="228881"/>
                </a:lnTo>
                <a:lnTo>
                  <a:pt x="319287" y="188547"/>
                </a:lnTo>
                <a:lnTo>
                  <a:pt x="321139" y="174176"/>
                </a:lnTo>
                <a:lnTo>
                  <a:pt x="320616" y="158026"/>
                </a:lnTo>
                <a:lnTo>
                  <a:pt x="312100" y="113078"/>
                </a:lnTo>
                <a:lnTo>
                  <a:pt x="294232" y="74186"/>
                </a:lnTo>
                <a:lnTo>
                  <a:pt x="268390" y="42377"/>
                </a:lnTo>
                <a:lnTo>
                  <a:pt x="235951" y="18679"/>
                </a:lnTo>
                <a:lnTo>
                  <a:pt x="198291" y="4120"/>
                </a:lnTo>
                <a:lnTo>
                  <a:pt x="170964" y="0"/>
                </a:lnTo>
                <a:close/>
              </a:path>
            </a:pathLst>
          </a:custGeom>
          <a:solidFill>
            <a:srgbClr val="00AEEF"/>
          </a:solidFill>
        </p:spPr>
        <p:txBody>
          <a:bodyPr wrap="square" lIns="0" tIns="0" rIns="0" bIns="0" rtlCol="0"/>
          <a:lstStyle/>
          <a:p>
            <a:endParaRPr>
              <a:latin typeface="Trebuchet MS" panose="020B0603020202020204" pitchFamily="34" charset="0"/>
            </a:endParaRPr>
          </a:p>
        </p:txBody>
      </p:sp>
      <p:sp>
        <p:nvSpPr>
          <p:cNvPr id="11" name="object 11"/>
          <p:cNvSpPr txBox="1"/>
          <p:nvPr/>
        </p:nvSpPr>
        <p:spPr>
          <a:xfrm>
            <a:off x="2225425" y="4724400"/>
            <a:ext cx="15621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Trebuchet MS" panose="020B0603020202020204" pitchFamily="34" charset="0"/>
                <a:cs typeface="Open Sans Semibold"/>
              </a:rPr>
              <a:t>3</a:t>
            </a:r>
            <a:endParaRPr sz="1800" dirty="0">
              <a:latin typeface="Trebuchet MS" panose="020B0603020202020204" pitchFamily="34" charset="0"/>
              <a:cs typeface="Open Sans Semibold"/>
            </a:endParaRPr>
          </a:p>
        </p:txBody>
      </p:sp>
      <p:sp>
        <p:nvSpPr>
          <p:cNvPr id="12" name="object 12"/>
          <p:cNvSpPr/>
          <p:nvPr/>
        </p:nvSpPr>
        <p:spPr>
          <a:xfrm>
            <a:off x="457200" y="5846508"/>
            <a:ext cx="2057400" cy="1043558"/>
          </a:xfrm>
          <a:prstGeom prst="rect">
            <a:avLst/>
          </a:prstGeom>
          <a:blipFill>
            <a:blip r:embed="rId7" cstate="print"/>
            <a:stretch>
              <a:fillRect/>
            </a:stretch>
          </a:blipFill>
        </p:spPr>
        <p:txBody>
          <a:bodyPr wrap="square" lIns="0" tIns="0" rIns="0" bIns="0" rtlCol="0"/>
          <a:lstStyle/>
          <a:p>
            <a:endParaRPr>
              <a:latin typeface="Trebuchet MS" panose="020B0603020202020204" pitchFamily="34" charset="0"/>
            </a:endParaRPr>
          </a:p>
        </p:txBody>
      </p:sp>
      <p:sp>
        <p:nvSpPr>
          <p:cNvPr id="13" name="object 13"/>
          <p:cNvSpPr/>
          <p:nvPr/>
        </p:nvSpPr>
        <p:spPr>
          <a:xfrm>
            <a:off x="2145449" y="5909523"/>
            <a:ext cx="321310" cy="321945"/>
          </a:xfrm>
          <a:custGeom>
            <a:avLst/>
            <a:gdLst/>
            <a:ahLst/>
            <a:cxnLst/>
            <a:rect l="l" t="t" r="r" b="b"/>
            <a:pathLst>
              <a:path w="321310" h="321945">
                <a:moveTo>
                  <a:pt x="170964" y="0"/>
                </a:moveTo>
                <a:lnTo>
                  <a:pt x="125120" y="5308"/>
                </a:lnTo>
                <a:lnTo>
                  <a:pt x="84684" y="20600"/>
                </a:lnTo>
                <a:lnTo>
                  <a:pt x="50805" y="44457"/>
                </a:lnTo>
                <a:lnTo>
                  <a:pt x="24632" y="75462"/>
                </a:lnTo>
                <a:lnTo>
                  <a:pt x="7314" y="112197"/>
                </a:lnTo>
                <a:lnTo>
                  <a:pt x="0" y="153246"/>
                </a:lnTo>
                <a:lnTo>
                  <a:pt x="607" y="168761"/>
                </a:lnTo>
                <a:lnTo>
                  <a:pt x="9617" y="212257"/>
                </a:lnTo>
                <a:lnTo>
                  <a:pt x="28276" y="250196"/>
                </a:lnTo>
                <a:lnTo>
                  <a:pt x="55133" y="281324"/>
                </a:lnTo>
                <a:lnTo>
                  <a:pt x="88733" y="304383"/>
                </a:lnTo>
                <a:lnTo>
                  <a:pt x="127624" y="318118"/>
                </a:lnTo>
                <a:lnTo>
                  <a:pt x="160768" y="321550"/>
                </a:lnTo>
                <a:lnTo>
                  <a:pt x="175481" y="320886"/>
                </a:lnTo>
                <a:lnTo>
                  <a:pt x="217157" y="311394"/>
                </a:lnTo>
                <a:lnTo>
                  <a:pt x="253929" y="291859"/>
                </a:lnTo>
                <a:lnTo>
                  <a:pt x="284244" y="263836"/>
                </a:lnTo>
                <a:lnTo>
                  <a:pt x="306548" y="228881"/>
                </a:lnTo>
                <a:lnTo>
                  <a:pt x="319287" y="188547"/>
                </a:lnTo>
                <a:lnTo>
                  <a:pt x="321139" y="174176"/>
                </a:lnTo>
                <a:lnTo>
                  <a:pt x="320616" y="158026"/>
                </a:lnTo>
                <a:lnTo>
                  <a:pt x="312100" y="113078"/>
                </a:lnTo>
                <a:lnTo>
                  <a:pt x="294232" y="74186"/>
                </a:lnTo>
                <a:lnTo>
                  <a:pt x="268390" y="42377"/>
                </a:lnTo>
                <a:lnTo>
                  <a:pt x="235951" y="18679"/>
                </a:lnTo>
                <a:lnTo>
                  <a:pt x="198291" y="4120"/>
                </a:lnTo>
                <a:lnTo>
                  <a:pt x="170964" y="0"/>
                </a:lnTo>
                <a:close/>
              </a:path>
            </a:pathLst>
          </a:custGeom>
          <a:solidFill>
            <a:srgbClr val="00AEEF"/>
          </a:solidFill>
        </p:spPr>
        <p:txBody>
          <a:bodyPr wrap="square" lIns="0" tIns="0" rIns="0" bIns="0" rtlCol="0"/>
          <a:lstStyle/>
          <a:p>
            <a:endParaRPr>
              <a:latin typeface="Trebuchet MS" panose="020B0603020202020204" pitchFamily="34" charset="0"/>
            </a:endParaRPr>
          </a:p>
        </p:txBody>
      </p:sp>
      <p:sp>
        <p:nvSpPr>
          <p:cNvPr id="14" name="object 14"/>
          <p:cNvSpPr txBox="1"/>
          <p:nvPr/>
        </p:nvSpPr>
        <p:spPr>
          <a:xfrm>
            <a:off x="2757932" y="1642539"/>
            <a:ext cx="4633468" cy="6703502"/>
          </a:xfrm>
          <a:prstGeom prst="rect">
            <a:avLst/>
          </a:prstGeom>
        </p:spPr>
        <p:txBody>
          <a:bodyPr vert="horz" wrap="square" lIns="0" tIns="0" rIns="0" bIns="0" rtlCol="0">
            <a:spAutoFit/>
          </a:bodyPr>
          <a:lstStyle/>
          <a:p>
            <a:pPr marL="12700" marR="50800">
              <a:lnSpc>
                <a:spcPct val="100000"/>
              </a:lnSpc>
            </a:pPr>
            <a:r>
              <a:rPr sz="1200" dirty="0">
                <a:latin typeface="Trebuchet MS" panose="020B0603020202020204" pitchFamily="34" charset="0"/>
                <a:cs typeface="Calibri"/>
              </a:rPr>
              <a:t>Many Millennials who rent a home or apartment prior to buying their own homes, dream of the day that they will be able to paint the walls whatever color they'd like, or renovate an outdated part of their living space.</a:t>
            </a:r>
          </a:p>
          <a:p>
            <a:pPr marL="12700" marR="29845">
              <a:lnSpc>
                <a:spcPct val="102600"/>
              </a:lnSpc>
              <a:spcBef>
                <a:spcPts val="860"/>
              </a:spcBef>
            </a:pPr>
            <a:r>
              <a:rPr sz="1200" dirty="0">
                <a:latin typeface="Trebuchet MS" panose="020B0603020202020204" pitchFamily="34" charset="0"/>
                <a:cs typeface="Calibri"/>
              </a:rPr>
              <a:t>Many others who have waited to add a pet to their families daydream about the day that they’ll be able to go pick out their ‘furever’ friend. Owning your own home gives you the freedom to make those choices.</a:t>
            </a:r>
            <a:endParaRPr lang="en-US" sz="1200" dirty="0">
              <a:latin typeface="Trebuchet MS" panose="020B0603020202020204" pitchFamily="34" charset="0"/>
              <a:cs typeface="Calibri"/>
            </a:endParaRPr>
          </a:p>
          <a:p>
            <a:pPr marL="12700">
              <a:lnSpc>
                <a:spcPct val="150000"/>
              </a:lnSpc>
              <a:spcBef>
                <a:spcPts val="590"/>
              </a:spcBef>
            </a:pPr>
            <a:r>
              <a:rPr sz="1400" b="1" dirty="0">
                <a:solidFill>
                  <a:srgbClr val="00AEEF"/>
                </a:solidFill>
                <a:latin typeface="Trebuchet MS" panose="020B0603020202020204" pitchFamily="34" charset="0"/>
                <a:cs typeface="Century Gothic"/>
              </a:rPr>
              <a:t>To Have a Sense of Privacy &amp; Security - 90%</a:t>
            </a:r>
            <a:endParaRPr sz="1400" dirty="0">
              <a:latin typeface="Trebuchet MS" panose="020B0603020202020204" pitchFamily="34" charset="0"/>
              <a:cs typeface="Century Gothic"/>
            </a:endParaRPr>
          </a:p>
          <a:p>
            <a:pPr marL="12700" marR="15875">
              <a:lnSpc>
                <a:spcPct val="102600"/>
              </a:lnSpc>
              <a:spcBef>
                <a:spcPts val="464"/>
              </a:spcBef>
            </a:pPr>
            <a:r>
              <a:rPr sz="1200" dirty="0">
                <a:latin typeface="Trebuchet MS" panose="020B0603020202020204" pitchFamily="34" charset="0"/>
                <a:cs typeface="Calibri"/>
              </a:rPr>
              <a:t>It is no surprise that having a place to call home, with all that means, in comfort and security, is the #2 reason. As a homeowner, you have control over who has access to your home, and you are able to secure it how you see fit.</a:t>
            </a:r>
          </a:p>
          <a:p>
            <a:pPr marL="12700">
              <a:lnSpc>
                <a:spcPct val="100000"/>
              </a:lnSpc>
              <a:spcBef>
                <a:spcPts val="869"/>
              </a:spcBef>
            </a:pPr>
            <a:r>
              <a:rPr sz="1400" b="1" dirty="0">
                <a:solidFill>
                  <a:srgbClr val="00AEEF"/>
                </a:solidFill>
                <a:latin typeface="Trebuchet MS" panose="020B0603020202020204" pitchFamily="34" charset="0"/>
                <a:cs typeface="Century Gothic"/>
              </a:rPr>
              <a:t>To Live in a Nicer Home - 81%</a:t>
            </a:r>
            <a:endParaRPr sz="1400" dirty="0">
              <a:latin typeface="Trebuchet MS" panose="020B0603020202020204" pitchFamily="34" charset="0"/>
              <a:cs typeface="Century Gothic"/>
            </a:endParaRPr>
          </a:p>
          <a:p>
            <a:pPr marL="12700" marR="209550">
              <a:lnSpc>
                <a:spcPct val="102600"/>
              </a:lnSpc>
              <a:spcBef>
                <a:spcPts val="464"/>
              </a:spcBef>
            </a:pPr>
            <a:r>
              <a:rPr sz="1200" dirty="0">
                <a:latin typeface="Trebuchet MS" panose="020B0603020202020204" pitchFamily="34" charset="0"/>
                <a:cs typeface="Calibri"/>
              </a:rPr>
              <a:t>Similar to the #1 reason, when you purchase a home, you can choose to live in a nicer home or choose to renovate a home &amp; restore its glory. Owning also allows you to accommodate your growing family or a family member who may need to move in.</a:t>
            </a:r>
          </a:p>
          <a:p>
            <a:pPr marL="12700">
              <a:lnSpc>
                <a:spcPct val="150000"/>
              </a:lnSpc>
              <a:spcBef>
                <a:spcPts val="869"/>
              </a:spcBef>
            </a:pPr>
            <a:r>
              <a:rPr sz="1400" b="1" dirty="0">
                <a:solidFill>
                  <a:srgbClr val="00AEEF"/>
                </a:solidFill>
                <a:latin typeface="Trebuchet MS" panose="020B0603020202020204" pitchFamily="34" charset="0"/>
                <a:cs typeface="Century Gothic"/>
              </a:rPr>
              <a:t>To Feel Engaged in Their Community - 75%</a:t>
            </a:r>
            <a:endParaRPr sz="1400" dirty="0">
              <a:latin typeface="Trebuchet MS" panose="020B0603020202020204" pitchFamily="34" charset="0"/>
              <a:cs typeface="Century Gothic"/>
            </a:endParaRPr>
          </a:p>
          <a:p>
            <a:pPr marL="12700" marR="99060">
              <a:lnSpc>
                <a:spcPct val="102600"/>
              </a:lnSpc>
              <a:spcBef>
                <a:spcPts val="464"/>
              </a:spcBef>
            </a:pPr>
            <a:r>
              <a:rPr sz="1200" dirty="0">
                <a:latin typeface="Trebuchet MS" panose="020B0603020202020204" pitchFamily="34" charset="0"/>
                <a:cs typeface="Calibri"/>
              </a:rPr>
              <a:t>Owning a home in a community is one of the major reasons why residents become more civically involved. The stakes are raised once your home value is directly tied to the neighborhood and community in which you live.</a:t>
            </a:r>
          </a:p>
          <a:p>
            <a:pPr marL="12700">
              <a:lnSpc>
                <a:spcPct val="150000"/>
              </a:lnSpc>
              <a:spcBef>
                <a:spcPts val="869"/>
              </a:spcBef>
            </a:pPr>
            <a:r>
              <a:rPr sz="1400" b="1" dirty="0">
                <a:solidFill>
                  <a:srgbClr val="00AEEF"/>
                </a:solidFill>
                <a:latin typeface="Trebuchet MS" panose="020B0603020202020204" pitchFamily="34" charset="0"/>
                <a:cs typeface="Century Gothic"/>
              </a:rPr>
              <a:t>To Have Flexibility in Future Decisions - 53%</a:t>
            </a:r>
            <a:endParaRPr sz="1400" dirty="0">
              <a:latin typeface="Trebuchet MS" panose="020B0603020202020204" pitchFamily="34" charset="0"/>
              <a:cs typeface="Century Gothic"/>
            </a:endParaRPr>
          </a:p>
          <a:p>
            <a:pPr marL="12700" marR="5080">
              <a:lnSpc>
                <a:spcPct val="101899"/>
              </a:lnSpc>
              <a:spcBef>
                <a:spcPts val="475"/>
              </a:spcBef>
            </a:pPr>
            <a:r>
              <a:rPr sz="1200" dirty="0">
                <a:latin typeface="Trebuchet MS" panose="020B0603020202020204" pitchFamily="34" charset="0"/>
                <a:cs typeface="Calibri"/>
              </a:rPr>
              <a:t>As we mentioned earlier, owning a home allows you to use your monthly housing cost as a savings account that can be borrowed against in the future. Having this option available during uncertain times is just one of many reasons why homeowners feel more secure in their homes.</a:t>
            </a:r>
          </a:p>
        </p:txBody>
      </p:sp>
      <p:sp>
        <p:nvSpPr>
          <p:cNvPr id="15" name="object 15"/>
          <p:cNvSpPr txBox="1"/>
          <p:nvPr/>
        </p:nvSpPr>
        <p:spPr>
          <a:xfrm>
            <a:off x="2228276" y="1447800"/>
            <a:ext cx="15621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Trebuchet MS" panose="020B0603020202020204" pitchFamily="34" charset="0"/>
                <a:cs typeface="Open Sans Semibold"/>
              </a:rPr>
              <a:t>1</a:t>
            </a:r>
            <a:endParaRPr sz="1800">
              <a:latin typeface="Trebuchet MS" panose="020B0603020202020204" pitchFamily="34" charset="0"/>
              <a:cs typeface="Open Sans Semibold"/>
            </a:endParaRPr>
          </a:p>
        </p:txBody>
      </p:sp>
      <p:sp>
        <p:nvSpPr>
          <p:cNvPr id="16" name="object 16"/>
          <p:cNvSpPr txBox="1"/>
          <p:nvPr/>
        </p:nvSpPr>
        <p:spPr>
          <a:xfrm>
            <a:off x="2227999" y="3527961"/>
            <a:ext cx="15621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Trebuchet MS" panose="020B0603020202020204" pitchFamily="34" charset="0"/>
                <a:cs typeface="Open Sans Semibold"/>
              </a:rPr>
              <a:t>2</a:t>
            </a:r>
            <a:endParaRPr sz="1800" dirty="0">
              <a:latin typeface="Trebuchet MS" panose="020B0603020202020204" pitchFamily="34" charset="0"/>
              <a:cs typeface="Open Sans Semibold"/>
            </a:endParaRPr>
          </a:p>
        </p:txBody>
      </p:sp>
      <p:sp>
        <p:nvSpPr>
          <p:cNvPr id="17" name="object 17"/>
          <p:cNvSpPr txBox="1"/>
          <p:nvPr/>
        </p:nvSpPr>
        <p:spPr>
          <a:xfrm>
            <a:off x="2227999" y="5931996"/>
            <a:ext cx="15621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Trebuchet MS" panose="020B0603020202020204" pitchFamily="34" charset="0"/>
                <a:cs typeface="Open Sans Semibold"/>
              </a:rPr>
              <a:t>4</a:t>
            </a:r>
            <a:endParaRPr sz="1800" dirty="0">
              <a:latin typeface="Trebuchet MS" panose="020B0603020202020204" pitchFamily="34" charset="0"/>
              <a:cs typeface="Open Sans Semibold"/>
            </a:endParaRPr>
          </a:p>
        </p:txBody>
      </p:sp>
      <p:sp>
        <p:nvSpPr>
          <p:cNvPr id="18" name="object 18"/>
          <p:cNvSpPr/>
          <p:nvPr/>
        </p:nvSpPr>
        <p:spPr>
          <a:xfrm>
            <a:off x="457200" y="7042404"/>
            <a:ext cx="2057400" cy="1205865"/>
          </a:xfrm>
          <a:prstGeom prst="rect">
            <a:avLst/>
          </a:prstGeom>
          <a:blipFill>
            <a:blip r:embed="rId8" cstate="print"/>
            <a:stretch>
              <a:fillRect/>
            </a:stretch>
          </a:blipFill>
        </p:spPr>
        <p:txBody>
          <a:bodyPr wrap="square" lIns="0" tIns="0" rIns="0" bIns="0" rtlCol="0"/>
          <a:lstStyle/>
          <a:p>
            <a:endParaRPr>
              <a:latin typeface="Trebuchet MS" panose="020B0603020202020204" pitchFamily="34" charset="0"/>
            </a:endParaRPr>
          </a:p>
        </p:txBody>
      </p:sp>
      <p:sp>
        <p:nvSpPr>
          <p:cNvPr id="19" name="object 19"/>
          <p:cNvSpPr/>
          <p:nvPr/>
        </p:nvSpPr>
        <p:spPr>
          <a:xfrm>
            <a:off x="2145449" y="7111397"/>
            <a:ext cx="321310" cy="321945"/>
          </a:xfrm>
          <a:custGeom>
            <a:avLst/>
            <a:gdLst/>
            <a:ahLst/>
            <a:cxnLst/>
            <a:rect l="l" t="t" r="r" b="b"/>
            <a:pathLst>
              <a:path w="321310" h="321945">
                <a:moveTo>
                  <a:pt x="170964" y="0"/>
                </a:moveTo>
                <a:lnTo>
                  <a:pt x="125120" y="5308"/>
                </a:lnTo>
                <a:lnTo>
                  <a:pt x="84684" y="20600"/>
                </a:lnTo>
                <a:lnTo>
                  <a:pt x="50805" y="44457"/>
                </a:lnTo>
                <a:lnTo>
                  <a:pt x="24632" y="75462"/>
                </a:lnTo>
                <a:lnTo>
                  <a:pt x="7314" y="112197"/>
                </a:lnTo>
                <a:lnTo>
                  <a:pt x="0" y="153246"/>
                </a:lnTo>
                <a:lnTo>
                  <a:pt x="607" y="168761"/>
                </a:lnTo>
                <a:lnTo>
                  <a:pt x="9617" y="212257"/>
                </a:lnTo>
                <a:lnTo>
                  <a:pt x="28276" y="250196"/>
                </a:lnTo>
                <a:lnTo>
                  <a:pt x="55133" y="281324"/>
                </a:lnTo>
                <a:lnTo>
                  <a:pt x="88733" y="304383"/>
                </a:lnTo>
                <a:lnTo>
                  <a:pt x="127624" y="318118"/>
                </a:lnTo>
                <a:lnTo>
                  <a:pt x="160768" y="321550"/>
                </a:lnTo>
                <a:lnTo>
                  <a:pt x="175481" y="320886"/>
                </a:lnTo>
                <a:lnTo>
                  <a:pt x="217157" y="311394"/>
                </a:lnTo>
                <a:lnTo>
                  <a:pt x="253929" y="291859"/>
                </a:lnTo>
                <a:lnTo>
                  <a:pt x="284244" y="263836"/>
                </a:lnTo>
                <a:lnTo>
                  <a:pt x="306548" y="228881"/>
                </a:lnTo>
                <a:lnTo>
                  <a:pt x="319287" y="188547"/>
                </a:lnTo>
                <a:lnTo>
                  <a:pt x="321139" y="174176"/>
                </a:lnTo>
                <a:lnTo>
                  <a:pt x="320616" y="158026"/>
                </a:lnTo>
                <a:lnTo>
                  <a:pt x="312100" y="113078"/>
                </a:lnTo>
                <a:lnTo>
                  <a:pt x="294232" y="74186"/>
                </a:lnTo>
                <a:lnTo>
                  <a:pt x="268390" y="42377"/>
                </a:lnTo>
                <a:lnTo>
                  <a:pt x="235951" y="18679"/>
                </a:lnTo>
                <a:lnTo>
                  <a:pt x="198291" y="4120"/>
                </a:lnTo>
                <a:lnTo>
                  <a:pt x="170964" y="0"/>
                </a:lnTo>
                <a:close/>
              </a:path>
            </a:pathLst>
          </a:custGeom>
          <a:solidFill>
            <a:srgbClr val="00AEEF"/>
          </a:solidFill>
        </p:spPr>
        <p:txBody>
          <a:bodyPr wrap="square" lIns="0" tIns="0" rIns="0" bIns="0" rtlCol="0"/>
          <a:lstStyle/>
          <a:p>
            <a:endParaRPr>
              <a:latin typeface="Trebuchet MS" panose="020B0603020202020204" pitchFamily="34" charset="0"/>
            </a:endParaRPr>
          </a:p>
        </p:txBody>
      </p:sp>
      <p:sp>
        <p:nvSpPr>
          <p:cNvPr id="20" name="object 20"/>
          <p:cNvSpPr txBox="1"/>
          <p:nvPr/>
        </p:nvSpPr>
        <p:spPr>
          <a:xfrm>
            <a:off x="2227999" y="7133870"/>
            <a:ext cx="15621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Trebuchet MS" panose="020B0603020202020204" pitchFamily="34" charset="0"/>
                <a:cs typeface="Open Sans Semibold"/>
              </a:rPr>
              <a:t>5</a:t>
            </a:r>
            <a:endParaRPr sz="1800">
              <a:latin typeface="Trebuchet MS" panose="020B0603020202020204" pitchFamily="34" charset="0"/>
              <a:cs typeface="Open Sans Semibold"/>
            </a:endParaRPr>
          </a:p>
        </p:txBody>
      </p:sp>
      <p:sp>
        <p:nvSpPr>
          <p:cNvPr id="21" name="object 21"/>
          <p:cNvSpPr txBox="1"/>
          <p:nvPr/>
        </p:nvSpPr>
        <p:spPr>
          <a:xfrm>
            <a:off x="444500" y="8422449"/>
            <a:ext cx="6844030" cy="1438855"/>
          </a:xfrm>
          <a:prstGeom prst="rect">
            <a:avLst/>
          </a:prstGeom>
        </p:spPr>
        <p:txBody>
          <a:bodyPr vert="horz" wrap="square" lIns="0" tIns="0" rIns="0" bIns="0" rtlCol="0">
            <a:spAutoFit/>
          </a:bodyPr>
          <a:lstStyle/>
          <a:p>
            <a:pPr marL="151130" marR="103505" algn="ctr">
              <a:lnSpc>
                <a:spcPct val="100000"/>
              </a:lnSpc>
            </a:pPr>
            <a:r>
              <a:rPr sz="1500" i="1" dirty="0">
                <a:solidFill>
                  <a:srgbClr val="00AEEF"/>
                </a:solidFill>
                <a:latin typeface="Trebuchet MS" panose="020B0603020202020204" pitchFamily="34" charset="0"/>
                <a:cs typeface="Calibri"/>
              </a:rPr>
              <a:t>“The majority of millennials said they consider owning a home more sensible than renting for both financial and lifestyle reasons — including control of living space, flexibility in future decisions, privacy and security, and living in a nice home.”</a:t>
            </a:r>
            <a:endParaRPr sz="1500" dirty="0">
              <a:latin typeface="Trebuchet MS" panose="020B0603020202020204" pitchFamily="34" charset="0"/>
              <a:cs typeface="Calibri"/>
            </a:endParaRPr>
          </a:p>
          <a:p>
            <a:pPr marL="12700" marR="5080">
              <a:lnSpc>
                <a:spcPct val="100000"/>
              </a:lnSpc>
              <a:spcBef>
                <a:spcPts val="890"/>
              </a:spcBef>
            </a:pPr>
            <a:r>
              <a:rPr sz="1250" i="1" dirty="0">
                <a:latin typeface="Trebuchet MS" panose="020B0603020202020204" pitchFamily="34" charset="0"/>
                <a:cs typeface="Calibri"/>
              </a:rPr>
              <a:t>NAR’s Generational Study </a:t>
            </a:r>
            <a:r>
              <a:rPr sz="1250" dirty="0">
                <a:latin typeface="Trebuchet MS" panose="020B0603020202020204" pitchFamily="34" charset="0"/>
                <a:cs typeface="Calibri"/>
              </a:rPr>
              <a:t>found that 8</a:t>
            </a:r>
            <a:r>
              <a:rPr lang="en-US" sz="1250" dirty="0">
                <a:latin typeface="Trebuchet MS" panose="020B0603020202020204" pitchFamily="34" charset="0"/>
                <a:cs typeface="Calibri"/>
              </a:rPr>
              <a:t>6</a:t>
            </a:r>
            <a:r>
              <a:rPr sz="1250" dirty="0">
                <a:latin typeface="Trebuchet MS" panose="020B0603020202020204" pitchFamily="34" charset="0"/>
                <a:cs typeface="Calibri"/>
              </a:rPr>
              <a:t>% of </a:t>
            </a:r>
            <a:r>
              <a:rPr sz="1250" b="1" dirty="0">
                <a:latin typeface="Trebuchet MS" panose="020B0603020202020204" pitchFamily="34" charset="0"/>
                <a:cs typeface="Calibri"/>
              </a:rPr>
              <a:t>Millennials believe homeownership is a good financial investment, </a:t>
            </a:r>
            <a:r>
              <a:rPr sz="1250" dirty="0">
                <a:latin typeface="Trebuchet MS" panose="020B0603020202020204" pitchFamily="34" charset="0"/>
                <a:cs typeface="Calibri"/>
              </a:rPr>
              <a:t>with 45% believing it is a better investment than the stock market.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4677" y="8001000"/>
            <a:ext cx="2194559" cy="1600200"/>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4" name="object 4"/>
          <p:cNvSpPr txBox="1"/>
          <p:nvPr/>
        </p:nvSpPr>
        <p:spPr>
          <a:xfrm>
            <a:off x="444501" y="2305075"/>
            <a:ext cx="7023099" cy="3600986"/>
          </a:xfrm>
          <a:prstGeom prst="rect">
            <a:avLst/>
          </a:prstGeom>
        </p:spPr>
        <p:txBody>
          <a:bodyPr vert="horz" wrap="square" lIns="0" tIns="0" rIns="0" bIns="0" rtlCol="0">
            <a:spAutoFit/>
          </a:bodyPr>
          <a:lstStyle/>
          <a:p>
            <a:pPr marL="12700" marR="129539">
              <a:lnSpc>
                <a:spcPct val="100000"/>
              </a:lnSpc>
            </a:pPr>
            <a:r>
              <a:rPr sz="1200" i="1" dirty="0" err="1">
                <a:latin typeface="Trebuchet MS" panose="020B0603020202020204" pitchFamily="34" charset="0"/>
                <a:cs typeface="Calibri"/>
              </a:rPr>
              <a:t>Realtor.com</a:t>
            </a:r>
            <a:r>
              <a:rPr sz="1200" i="1" dirty="0">
                <a:latin typeface="Trebuchet MS" panose="020B0603020202020204" pitchFamily="34" charset="0"/>
                <a:cs typeface="Calibri"/>
              </a:rPr>
              <a:t> </a:t>
            </a:r>
            <a:r>
              <a:rPr sz="1200" dirty="0">
                <a:latin typeface="Trebuchet MS" panose="020B0603020202020204" pitchFamily="34" charset="0"/>
                <a:cs typeface="Calibri"/>
              </a:rPr>
              <a:t>shared </a:t>
            </a:r>
            <a:r>
              <a:rPr sz="1200" i="1" dirty="0">
                <a:latin typeface="Trebuchet MS" panose="020B0603020202020204" pitchFamily="34" charset="0"/>
                <a:cs typeface="Calibri"/>
              </a:rPr>
              <a:t>'5 Habits to Start Now if you Hope to Buy a Home.'</a:t>
            </a:r>
            <a:r>
              <a:rPr lang="en-US" sz="1200" i="1" dirty="0">
                <a:latin typeface="Trebuchet MS" panose="020B0603020202020204" pitchFamily="34" charset="0"/>
                <a:cs typeface="Calibri"/>
              </a:rPr>
              <a:t> </a:t>
            </a:r>
            <a:r>
              <a:rPr sz="1200" dirty="0">
                <a:latin typeface="Trebuchet MS" panose="020B0603020202020204" pitchFamily="34" charset="0"/>
                <a:cs typeface="Calibri"/>
              </a:rPr>
              <a:t>Below are the top three from their list with a brief description.</a:t>
            </a:r>
          </a:p>
          <a:p>
            <a:pPr marL="12700">
              <a:lnSpc>
                <a:spcPct val="100000"/>
              </a:lnSpc>
              <a:spcBef>
                <a:spcPts val="900"/>
              </a:spcBef>
            </a:pPr>
            <a:r>
              <a:rPr sz="1200" b="1" dirty="0">
                <a:latin typeface="Trebuchet MS" panose="020B0603020202020204" pitchFamily="34" charset="0"/>
                <a:cs typeface="Calibri"/>
              </a:rPr>
              <a:t>#1 - Automate Your Down Payment Savings</a:t>
            </a:r>
            <a:endParaRPr sz="1200" dirty="0">
              <a:latin typeface="Trebuchet MS" panose="020B0603020202020204" pitchFamily="34" charset="0"/>
              <a:cs typeface="Calibri"/>
            </a:endParaRPr>
          </a:p>
          <a:p>
            <a:pPr marL="12700" marR="5080">
              <a:lnSpc>
                <a:spcPct val="100000"/>
              </a:lnSpc>
            </a:pPr>
            <a:r>
              <a:rPr sz="1200" dirty="0">
                <a:latin typeface="Trebuchet MS" panose="020B0603020202020204" pitchFamily="34" charset="0"/>
                <a:cs typeface="Calibri"/>
              </a:rPr>
              <a:t>One way to jump start your down payment savings is to automate your checking account to automatically save a small amount of your paycheck into a separate savings account or </a:t>
            </a:r>
            <a:r>
              <a:rPr sz="1200" i="1" dirty="0">
                <a:latin typeface="Trebuchet MS" panose="020B0603020202020204" pitchFamily="34" charset="0"/>
                <a:cs typeface="Calibri"/>
              </a:rPr>
              <a:t>‘house fund’.</a:t>
            </a:r>
            <a:endParaRPr sz="1200" dirty="0">
              <a:latin typeface="Trebuchet MS" panose="020B0603020202020204" pitchFamily="34" charset="0"/>
              <a:cs typeface="Calibri"/>
            </a:endParaRPr>
          </a:p>
          <a:p>
            <a:pPr marL="12700" marR="435609">
              <a:lnSpc>
                <a:spcPct val="100000"/>
              </a:lnSpc>
              <a:spcBef>
                <a:spcPts val="900"/>
              </a:spcBef>
            </a:pPr>
            <a:r>
              <a:rPr sz="1200" i="1" dirty="0">
                <a:latin typeface="Trebuchet MS" panose="020B0603020202020204" pitchFamily="34" charset="0"/>
                <a:cs typeface="Calibri"/>
              </a:rPr>
              <a:t>“Amassing enough for a down payment takes discipline &amp; perseverance, but setting up automatic savings can make it easier.</a:t>
            </a:r>
            <a:r>
              <a:rPr lang="en-US" sz="1200" i="1" dirty="0">
                <a:latin typeface="Trebuchet MS" panose="020B0603020202020204" pitchFamily="34" charset="0"/>
                <a:cs typeface="Calibri"/>
              </a:rPr>
              <a:t> </a:t>
            </a:r>
            <a:r>
              <a:rPr sz="1200" i="1" dirty="0">
                <a:latin typeface="Trebuchet MS" panose="020B0603020202020204" pitchFamily="34" charset="0"/>
                <a:cs typeface="Calibri"/>
              </a:rPr>
              <a:t>If you never see the cash, you won’t spend it.”</a:t>
            </a:r>
            <a:endParaRPr sz="1200" dirty="0">
              <a:latin typeface="Trebuchet MS" panose="020B0603020202020204" pitchFamily="34" charset="0"/>
              <a:cs typeface="Calibri"/>
            </a:endParaRPr>
          </a:p>
          <a:p>
            <a:pPr marL="12700">
              <a:lnSpc>
                <a:spcPct val="100000"/>
              </a:lnSpc>
              <a:spcBef>
                <a:spcPts val="900"/>
              </a:spcBef>
            </a:pPr>
            <a:r>
              <a:rPr sz="1200" b="1" dirty="0">
                <a:latin typeface="Trebuchet MS" panose="020B0603020202020204" pitchFamily="34" charset="0"/>
                <a:cs typeface="Calibri"/>
              </a:rPr>
              <a:t>#2 - Build Your Credit History &amp; Keep It Clean</a:t>
            </a:r>
            <a:endParaRPr sz="1200" dirty="0">
              <a:latin typeface="Trebuchet MS" panose="020B0603020202020204" pitchFamily="34" charset="0"/>
              <a:cs typeface="Calibri"/>
            </a:endParaRPr>
          </a:p>
          <a:p>
            <a:pPr marL="12700" marR="72390">
              <a:lnSpc>
                <a:spcPct val="100000"/>
              </a:lnSpc>
            </a:pPr>
            <a:r>
              <a:rPr sz="1200" dirty="0">
                <a:latin typeface="Trebuchet MS" panose="020B0603020202020204" pitchFamily="34" charset="0"/>
                <a:cs typeface="Calibri"/>
              </a:rPr>
              <a:t>When you go to apply for a mortgage, lenders will want to see that you have been able to pay off past debts. This means staying on top of your student loans, credit cards, and car loans and paying them on time! Credit bureaus recommend using no more than 30% of the credit available to you.</a:t>
            </a:r>
          </a:p>
          <a:p>
            <a:pPr marL="12700">
              <a:lnSpc>
                <a:spcPct val="100000"/>
              </a:lnSpc>
              <a:spcBef>
                <a:spcPts val="900"/>
              </a:spcBef>
            </a:pPr>
            <a:r>
              <a:rPr sz="1200" b="1" dirty="0">
                <a:latin typeface="Trebuchet MS" panose="020B0603020202020204" pitchFamily="34" charset="0"/>
                <a:cs typeface="Calibri"/>
              </a:rPr>
              <a:t>#3 - Practice Living on a Budget</a:t>
            </a:r>
            <a:endParaRPr sz="1200" dirty="0">
              <a:latin typeface="Trebuchet MS" panose="020B0603020202020204" pitchFamily="34" charset="0"/>
              <a:cs typeface="Calibri"/>
            </a:endParaRPr>
          </a:p>
          <a:p>
            <a:pPr marL="12700" marR="207645">
              <a:lnSpc>
                <a:spcPct val="100000"/>
              </a:lnSpc>
            </a:pPr>
            <a:r>
              <a:rPr sz="1200" dirty="0">
                <a:latin typeface="Trebuchet MS" panose="020B0603020202020204" pitchFamily="34" charset="0"/>
                <a:cs typeface="Calibri"/>
              </a:rPr>
              <a:t>Downsizing your spending now will allow you to save more for your down payment &amp; pay down other debts to improve your credit score. A study by </a:t>
            </a:r>
            <a:r>
              <a:rPr sz="1200" i="1" dirty="0">
                <a:latin typeface="Trebuchet MS" panose="020B0603020202020204" pitchFamily="34" charset="0"/>
                <a:cs typeface="Calibri"/>
              </a:rPr>
              <a:t>Bank of America </a:t>
            </a:r>
            <a:r>
              <a:rPr sz="1200" dirty="0">
                <a:latin typeface="Trebuchet MS" panose="020B0603020202020204" pitchFamily="34" charset="0"/>
                <a:cs typeface="Calibri"/>
              </a:rPr>
              <a:t>showed that </a:t>
            </a:r>
            <a:r>
              <a:rPr sz="1200" b="1" i="1" dirty="0">
                <a:latin typeface="Trebuchet MS" panose="020B0603020202020204" pitchFamily="34" charset="0"/>
                <a:cs typeface="Calibri"/>
              </a:rPr>
              <a:t>“95% of first- time buyers were willing to make sacrifices to buy their home faster.” </a:t>
            </a:r>
            <a:r>
              <a:rPr sz="1200" dirty="0">
                <a:latin typeface="Trebuchet MS" panose="020B0603020202020204" pitchFamily="34" charset="0"/>
                <a:cs typeface="Calibri"/>
              </a:rPr>
              <a:t>The top 3 sacrifices cited by Millennials when saving for a home are: cutting back on new clothes, a new car, and travel.</a:t>
            </a:r>
          </a:p>
        </p:txBody>
      </p:sp>
      <p:sp>
        <p:nvSpPr>
          <p:cNvPr id="5" name="object 5"/>
          <p:cNvSpPr/>
          <p:nvPr/>
        </p:nvSpPr>
        <p:spPr>
          <a:xfrm>
            <a:off x="0" y="0"/>
            <a:ext cx="7772400" cy="2131060"/>
          </a:xfrm>
          <a:custGeom>
            <a:avLst/>
            <a:gdLst/>
            <a:ahLst/>
            <a:cxnLst/>
            <a:rect l="l" t="t" r="r" b="b"/>
            <a:pathLst>
              <a:path w="7772400" h="2131060">
                <a:moveTo>
                  <a:pt x="0" y="2130552"/>
                </a:moveTo>
                <a:lnTo>
                  <a:pt x="7772400" y="2130552"/>
                </a:lnTo>
                <a:lnTo>
                  <a:pt x="7772400" y="0"/>
                </a:lnTo>
                <a:lnTo>
                  <a:pt x="0" y="0"/>
                </a:lnTo>
                <a:lnTo>
                  <a:pt x="0" y="2130552"/>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6" name="object 6"/>
          <p:cNvSpPr/>
          <p:nvPr/>
        </p:nvSpPr>
        <p:spPr>
          <a:xfrm>
            <a:off x="0" y="0"/>
            <a:ext cx="7772400" cy="2130552"/>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7"/>
          <p:cNvSpPr/>
          <p:nvPr/>
        </p:nvSpPr>
        <p:spPr>
          <a:xfrm>
            <a:off x="210311" y="1200594"/>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8" name="object 8"/>
          <p:cNvSpPr txBox="1">
            <a:spLocks noGrp="1"/>
          </p:cNvSpPr>
          <p:nvPr>
            <p:ph type="title"/>
          </p:nvPr>
        </p:nvSpPr>
        <p:spPr>
          <a:xfrm>
            <a:off x="444500" y="1333744"/>
            <a:ext cx="6883400" cy="430887"/>
          </a:xfrm>
          <a:prstGeom prst="rect">
            <a:avLst/>
          </a:prstGeom>
        </p:spPr>
        <p:txBody>
          <a:bodyPr vert="horz" wrap="square" lIns="0" tIns="0" rIns="0" bIns="0" rtlCol="0">
            <a:spAutoFit/>
          </a:bodyPr>
          <a:lstStyle/>
          <a:p>
            <a:pPr marL="12700">
              <a:lnSpc>
                <a:spcPct val="100000"/>
              </a:lnSpc>
            </a:pPr>
            <a:r>
              <a:rPr dirty="0">
                <a:latin typeface="Trebuchet MS" panose="020B0603020202020204" pitchFamily="34" charset="0"/>
              </a:rPr>
              <a:t>Tips for Preparing for Homeownership</a:t>
            </a:r>
          </a:p>
        </p:txBody>
      </p:sp>
      <p:sp>
        <p:nvSpPr>
          <p:cNvPr id="9" name="object 9"/>
          <p:cNvSpPr/>
          <p:nvPr/>
        </p:nvSpPr>
        <p:spPr>
          <a:xfrm>
            <a:off x="457200" y="1742694"/>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grpSp>
        <p:nvGrpSpPr>
          <p:cNvPr id="12" name="Group 11"/>
          <p:cNvGrpSpPr/>
          <p:nvPr/>
        </p:nvGrpSpPr>
        <p:grpSpPr>
          <a:xfrm>
            <a:off x="444500" y="6019800"/>
            <a:ext cx="7023099" cy="456287"/>
            <a:chOff x="444500" y="5971055"/>
            <a:chExt cx="7023099" cy="456287"/>
          </a:xfrm>
        </p:grpSpPr>
        <p:sp>
          <p:nvSpPr>
            <p:cNvPr id="3" name="object 3"/>
            <p:cNvSpPr/>
            <p:nvPr/>
          </p:nvSpPr>
          <p:spPr>
            <a:xfrm>
              <a:off x="457200" y="6401942"/>
              <a:ext cx="6858000" cy="25400"/>
            </a:xfrm>
            <a:prstGeom prst="rect">
              <a:avLst/>
            </a:prstGeom>
            <a:blipFill>
              <a:blip r:embed="rId6" cstate="print"/>
              <a:stretch>
                <a:fillRect/>
              </a:stretch>
            </a:blipFill>
          </p:spPr>
          <p:txBody>
            <a:bodyPr wrap="square" lIns="0" tIns="0" rIns="0" bIns="0" rtlCol="0"/>
            <a:lstStyle/>
            <a:p>
              <a:endParaRPr>
                <a:latin typeface="Trebuchet MS" panose="020B0603020202020204" pitchFamily="34" charset="0"/>
              </a:endParaRPr>
            </a:p>
          </p:txBody>
        </p:sp>
        <p:sp>
          <p:nvSpPr>
            <p:cNvPr id="10" name="object 4"/>
            <p:cNvSpPr txBox="1"/>
            <p:nvPr/>
          </p:nvSpPr>
          <p:spPr>
            <a:xfrm>
              <a:off x="444500" y="5971055"/>
              <a:ext cx="7023099" cy="430887"/>
            </a:xfrm>
            <a:prstGeom prst="rect">
              <a:avLst/>
            </a:prstGeom>
          </p:spPr>
          <p:txBody>
            <a:bodyPr vert="horz" wrap="square" lIns="0" tIns="0" rIns="0" bIns="0" rtlCol="0">
              <a:spAutoFit/>
            </a:bodyPr>
            <a:lstStyle/>
            <a:p>
              <a:pPr marL="12700">
                <a:lnSpc>
                  <a:spcPct val="100000"/>
                </a:lnSpc>
                <a:spcBef>
                  <a:spcPts val="650"/>
                </a:spcBef>
              </a:pPr>
              <a:r>
                <a:rPr sz="2800" b="1" dirty="0">
                  <a:solidFill>
                    <a:srgbClr val="00AEEF"/>
                  </a:solidFill>
                  <a:latin typeface="Trebuchet MS" panose="020B0603020202020204" pitchFamily="34" charset="0"/>
                  <a:cs typeface="Century Gothic"/>
                </a:rPr>
                <a:t>Know Your Credit Score</a:t>
              </a:r>
              <a:endParaRPr sz="2800" dirty="0">
                <a:latin typeface="Trebuchet MS" panose="020B0603020202020204" pitchFamily="34" charset="0"/>
                <a:cs typeface="Century Gothic"/>
              </a:endParaRPr>
            </a:p>
          </p:txBody>
        </p:sp>
      </p:grpSp>
      <p:sp>
        <p:nvSpPr>
          <p:cNvPr id="11" name="object 4"/>
          <p:cNvSpPr txBox="1"/>
          <p:nvPr/>
        </p:nvSpPr>
        <p:spPr>
          <a:xfrm>
            <a:off x="457200" y="6695276"/>
            <a:ext cx="7023099" cy="2905924"/>
          </a:xfrm>
          <a:prstGeom prst="rect">
            <a:avLst/>
          </a:prstGeom>
        </p:spPr>
        <p:txBody>
          <a:bodyPr vert="horz" wrap="square" lIns="0" tIns="0" rIns="0" bIns="0" rtlCol="0">
            <a:spAutoFit/>
          </a:bodyPr>
          <a:lstStyle/>
          <a:p>
            <a:pPr marL="12700" marR="201930">
              <a:lnSpc>
                <a:spcPct val="100000"/>
              </a:lnSpc>
              <a:spcBef>
                <a:spcPts val="1485"/>
              </a:spcBef>
            </a:pPr>
            <a:r>
              <a:rPr sz="1200" dirty="0">
                <a:latin typeface="Trebuchet MS" panose="020B0603020202020204" pitchFamily="34" charset="0"/>
                <a:cs typeface="Calibri"/>
              </a:rPr>
              <a:t>Knowing your credit score and getting a recent copy of your credit report is one of the first steps that you can take toward knowing how ready you are to start the home buying process.</a:t>
            </a:r>
          </a:p>
          <a:p>
            <a:pPr marL="12700" marR="247650" algn="just">
              <a:lnSpc>
                <a:spcPct val="100000"/>
              </a:lnSpc>
              <a:spcBef>
                <a:spcPts val="900"/>
              </a:spcBef>
            </a:pPr>
            <a:r>
              <a:rPr sz="1200" dirty="0">
                <a:latin typeface="Trebuchet MS" panose="020B0603020202020204" pitchFamily="34" charset="0"/>
                <a:cs typeface="Calibri"/>
              </a:rPr>
              <a:t>Make sure all the information listed on your report is accurate and work to correct any mistakes. The higher your credit score, the more likely you will be to receive a better interest rate for your mortgage, which will translate into more </a:t>
            </a:r>
            <a:r>
              <a:rPr sz="1200" i="1" dirty="0">
                <a:latin typeface="Trebuchet MS" panose="020B0603020202020204" pitchFamily="34" charset="0"/>
                <a:cs typeface="Calibri"/>
              </a:rPr>
              <a:t>‘home for your money.'</a:t>
            </a:r>
            <a:endParaRPr sz="1200" dirty="0">
              <a:latin typeface="Trebuchet MS" panose="020B0603020202020204" pitchFamily="34" charset="0"/>
              <a:cs typeface="Calibri"/>
            </a:endParaRPr>
          </a:p>
          <a:p>
            <a:pPr marL="12700">
              <a:lnSpc>
                <a:spcPct val="100000"/>
              </a:lnSpc>
              <a:spcBef>
                <a:spcPts val="900"/>
              </a:spcBef>
            </a:pPr>
            <a:r>
              <a:rPr sz="1200" dirty="0">
                <a:latin typeface="Trebuchet MS" panose="020B0603020202020204" pitchFamily="34" charset="0"/>
                <a:cs typeface="Calibri"/>
              </a:rPr>
              <a:t>Here are some tips for improving your credit score:</a:t>
            </a:r>
          </a:p>
          <a:p>
            <a:pPr marL="241300" indent="-228600">
              <a:lnSpc>
                <a:spcPct val="100000"/>
              </a:lnSpc>
              <a:spcBef>
                <a:spcPts val="725"/>
              </a:spcBef>
              <a:buFont typeface="Calibri"/>
              <a:buChar char="•"/>
              <a:tabLst>
                <a:tab pos="241935" algn="l"/>
              </a:tabLst>
            </a:pPr>
            <a:r>
              <a:rPr sz="1200" dirty="0">
                <a:latin typeface="Trebuchet MS" panose="020B0603020202020204" pitchFamily="34" charset="0"/>
                <a:cs typeface="Calibri"/>
              </a:rPr>
              <a:t>Make payments, including rent, credit cards, and car loans, on time.</a:t>
            </a:r>
          </a:p>
          <a:p>
            <a:pPr marL="241300" indent="-228600">
              <a:lnSpc>
                <a:spcPct val="100000"/>
              </a:lnSpc>
              <a:buFont typeface="Calibri"/>
              <a:buChar char="•"/>
              <a:tabLst>
                <a:tab pos="241935" algn="l"/>
              </a:tabLst>
            </a:pPr>
            <a:r>
              <a:rPr sz="1200" dirty="0">
                <a:latin typeface="Trebuchet MS" panose="020B0603020202020204" pitchFamily="34" charset="0"/>
                <a:cs typeface="Calibri"/>
              </a:rPr>
              <a:t>Keep your spending to no more than 30% of your limit on credit cards.</a:t>
            </a:r>
          </a:p>
          <a:p>
            <a:pPr marL="241300" marR="1914525" indent="-228600">
              <a:lnSpc>
                <a:spcPct val="100000"/>
              </a:lnSpc>
              <a:buFont typeface="Calibri"/>
              <a:buChar char="•"/>
              <a:tabLst>
                <a:tab pos="241935" algn="l"/>
              </a:tabLst>
            </a:pPr>
            <a:r>
              <a:rPr sz="1200" dirty="0">
                <a:latin typeface="Trebuchet MS" panose="020B0603020202020204" pitchFamily="34" charset="0"/>
                <a:cs typeface="Calibri"/>
              </a:rPr>
              <a:t>Pay down high-balance credit cards to lower balances, and consider balance transfers to free up credit.</a:t>
            </a:r>
          </a:p>
          <a:p>
            <a:pPr marL="241300" indent="-228600">
              <a:lnSpc>
                <a:spcPct val="100000"/>
              </a:lnSpc>
              <a:buFont typeface="Calibri"/>
              <a:buChar char="•"/>
              <a:tabLst>
                <a:tab pos="241935" algn="l"/>
              </a:tabLst>
            </a:pPr>
            <a:r>
              <a:rPr sz="1200" dirty="0">
                <a:latin typeface="Trebuchet MS" panose="020B0603020202020204" pitchFamily="34" charset="0"/>
                <a:cs typeface="Calibri"/>
              </a:rPr>
              <a:t>Check for errors on your credit report and work toward fixing them.</a:t>
            </a:r>
          </a:p>
          <a:p>
            <a:pPr marL="241300" marR="2402840" indent="-228600">
              <a:lnSpc>
                <a:spcPct val="100000"/>
              </a:lnSpc>
              <a:buFont typeface="Calibri"/>
              <a:buChar char="•"/>
              <a:tabLst>
                <a:tab pos="241935" algn="l"/>
              </a:tabLst>
            </a:pPr>
            <a:r>
              <a:rPr sz="1200" dirty="0">
                <a:latin typeface="Trebuchet MS" panose="020B0603020202020204" pitchFamily="34" charset="0"/>
                <a:cs typeface="Calibri"/>
              </a:rPr>
              <a:t>Shop for mortgage rates within a 30-day period — too many spread-out inquiries can lower your score.</a:t>
            </a:r>
          </a:p>
          <a:p>
            <a:pPr marL="241300" indent="-228600">
              <a:lnSpc>
                <a:spcPct val="100000"/>
              </a:lnSpc>
              <a:buFont typeface="Calibri"/>
              <a:buChar char="•"/>
              <a:tabLst>
                <a:tab pos="241935" algn="l"/>
              </a:tabLst>
            </a:pPr>
            <a:r>
              <a:rPr sz="1200" dirty="0">
                <a:latin typeface="Trebuchet MS" panose="020B0603020202020204" pitchFamily="34" charset="0"/>
                <a:cs typeface="Calibri"/>
              </a:rPr>
              <a:t>Work with a credit counselor or a lender to improve your score.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570585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4501" y="5889140"/>
            <a:ext cx="7117840" cy="3777957"/>
          </a:xfrm>
          <a:prstGeom prst="rect">
            <a:avLst/>
          </a:prstGeom>
        </p:spPr>
        <p:txBody>
          <a:bodyPr vert="horz" wrap="square" lIns="0" tIns="0" rIns="0" bIns="0" rtlCol="0">
            <a:spAutoFit/>
          </a:bodyPr>
          <a:lstStyle/>
          <a:p>
            <a:pPr marL="12700">
              <a:lnSpc>
                <a:spcPct val="100000"/>
              </a:lnSpc>
            </a:pPr>
            <a:r>
              <a:rPr sz="1300" dirty="0">
                <a:latin typeface="Trebuchet MS" panose="020B0603020202020204" pitchFamily="34" charset="0"/>
                <a:cs typeface="Calibri"/>
              </a:rPr>
              <a:t>The Millennial Generation is the largest generation in United States history. According to the</a:t>
            </a:r>
          </a:p>
          <a:p>
            <a:pPr marL="12700">
              <a:lnSpc>
                <a:spcPct val="100000"/>
              </a:lnSpc>
            </a:pPr>
            <a:r>
              <a:rPr sz="1300" i="1" dirty="0">
                <a:latin typeface="Trebuchet MS" panose="020B0603020202020204" pitchFamily="34" charset="0"/>
                <a:cs typeface="Calibri"/>
              </a:rPr>
              <a:t>US Census Bureau:</a:t>
            </a:r>
            <a:endParaRPr sz="1300" dirty="0">
              <a:latin typeface="Trebuchet MS" panose="020B0603020202020204" pitchFamily="34" charset="0"/>
              <a:cs typeface="Calibri"/>
            </a:endParaRPr>
          </a:p>
          <a:p>
            <a:pPr marL="12700" marR="83185">
              <a:lnSpc>
                <a:spcPct val="100000"/>
              </a:lnSpc>
              <a:spcBef>
                <a:spcPts val="900"/>
              </a:spcBef>
            </a:pPr>
            <a:r>
              <a:rPr sz="1300" i="1" dirty="0">
                <a:latin typeface="Trebuchet MS" panose="020B0603020202020204" pitchFamily="34" charset="0"/>
                <a:cs typeface="Calibri"/>
              </a:rPr>
              <a:t>“[Millennials] born between 1982-2000, now number 83.1 million and represent more than one-quarter of the nation’s population. Their size exceeds that of the 75.4 million baby boomers.”</a:t>
            </a:r>
            <a:endParaRPr sz="1300" dirty="0">
              <a:latin typeface="Trebuchet MS" panose="020B0603020202020204" pitchFamily="34" charset="0"/>
              <a:cs typeface="Calibri"/>
            </a:endParaRPr>
          </a:p>
          <a:p>
            <a:pPr marL="12700" marR="254000" algn="just">
              <a:lnSpc>
                <a:spcPct val="100000"/>
              </a:lnSpc>
              <a:spcBef>
                <a:spcPts val="900"/>
              </a:spcBef>
            </a:pPr>
            <a:r>
              <a:rPr sz="1300" dirty="0">
                <a:latin typeface="Trebuchet MS" panose="020B0603020202020204" pitchFamily="34" charset="0"/>
                <a:cs typeface="Calibri"/>
              </a:rPr>
              <a:t>If you are one of the millions of Millennials who has seen their peers begin to buy homes recently and are wondering what it would take for you to do the same... you’ve found the right eGuide!</a:t>
            </a:r>
          </a:p>
          <a:p>
            <a:pPr marL="12700" marR="308610">
              <a:lnSpc>
                <a:spcPct val="100000"/>
              </a:lnSpc>
              <a:spcBef>
                <a:spcPts val="900"/>
              </a:spcBef>
            </a:pPr>
            <a:r>
              <a:rPr sz="1300" dirty="0">
                <a:latin typeface="Trebuchet MS" panose="020B0603020202020204" pitchFamily="34" charset="0"/>
                <a:cs typeface="Calibri"/>
              </a:rPr>
              <a:t>There are many stereotypes and myths about the Millennial Generation as a whole, AND about what it takes to buy a home in today’s market.</a:t>
            </a:r>
          </a:p>
          <a:p>
            <a:pPr marL="12700" marR="10160">
              <a:lnSpc>
                <a:spcPct val="100000"/>
              </a:lnSpc>
              <a:spcBef>
                <a:spcPts val="900"/>
              </a:spcBef>
            </a:pPr>
            <a:r>
              <a:rPr sz="1300" dirty="0">
                <a:latin typeface="Trebuchet MS" panose="020B0603020202020204" pitchFamily="34" charset="0"/>
                <a:cs typeface="Calibri"/>
              </a:rPr>
              <a:t>These myths have prevented many Millennials from even considering homeownership as an option for them and their families.</a:t>
            </a:r>
          </a:p>
          <a:p>
            <a:pPr marL="12700" marR="59690">
              <a:lnSpc>
                <a:spcPct val="100000"/>
              </a:lnSpc>
              <a:spcBef>
                <a:spcPts val="900"/>
              </a:spcBef>
            </a:pPr>
            <a:r>
              <a:rPr sz="1300" b="1" dirty="0">
                <a:solidFill>
                  <a:srgbClr val="00AEEF"/>
                </a:solidFill>
                <a:latin typeface="Trebuchet MS" panose="020B0603020202020204" pitchFamily="34" charset="0"/>
                <a:cs typeface="Calibri"/>
              </a:rPr>
              <a:t>The goal of this eGuide </a:t>
            </a:r>
            <a:r>
              <a:rPr sz="1300" dirty="0">
                <a:latin typeface="Trebuchet MS" panose="020B0603020202020204" pitchFamily="34" charset="0"/>
                <a:cs typeface="Calibri"/>
              </a:rPr>
              <a:t>is to provide you with the information you will need to make the best decision for you and your family in regards to homeownership. We will break down the myths and stereotypes that have long been believed to be true, as well as shed light on the opportunity you have to build wealth using your monthly housing cost.</a:t>
            </a:r>
          </a:p>
        </p:txBody>
      </p:sp>
      <p:sp>
        <p:nvSpPr>
          <p:cNvPr id="4" name="object 4"/>
          <p:cNvSpPr/>
          <p:nvPr/>
        </p:nvSpPr>
        <p:spPr>
          <a:xfrm>
            <a:off x="210311" y="4762500"/>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p>
        </p:txBody>
      </p:sp>
      <p:sp>
        <p:nvSpPr>
          <p:cNvPr id="5" name="object 5"/>
          <p:cNvSpPr txBox="1"/>
          <p:nvPr/>
        </p:nvSpPr>
        <p:spPr>
          <a:xfrm>
            <a:off x="444500" y="4895655"/>
            <a:ext cx="6337300" cy="430887"/>
          </a:xfrm>
          <a:prstGeom prst="rect">
            <a:avLst/>
          </a:prstGeom>
        </p:spPr>
        <p:txBody>
          <a:bodyPr vert="horz" wrap="square" lIns="0" tIns="0" rIns="0" bIns="0" rtlCol="0">
            <a:spAutoFit/>
          </a:bodyPr>
          <a:lstStyle/>
          <a:p>
            <a:pPr marL="12700">
              <a:lnSpc>
                <a:spcPct val="100000"/>
              </a:lnSpc>
            </a:pPr>
            <a:r>
              <a:rPr sz="2800" b="1" dirty="0">
                <a:solidFill>
                  <a:srgbClr val="FFFFFF"/>
                </a:solidFill>
                <a:latin typeface="Trebuchet MS" panose="020B0603020202020204" pitchFamily="34" charset="0"/>
                <a:cs typeface="Century Gothic"/>
              </a:rPr>
              <a:t>Why Should You Read This eGuide?</a:t>
            </a:r>
            <a:endParaRPr sz="2800" dirty="0">
              <a:latin typeface="Trebuchet MS" panose="020B0603020202020204" pitchFamily="34" charset="0"/>
              <a:cs typeface="Century Gothic"/>
            </a:endParaRPr>
          </a:p>
        </p:txBody>
      </p:sp>
      <p:sp>
        <p:nvSpPr>
          <p:cNvPr id="6" name="object 6"/>
          <p:cNvSpPr/>
          <p:nvPr/>
        </p:nvSpPr>
        <p:spPr>
          <a:xfrm>
            <a:off x="457200" y="5304599"/>
            <a:ext cx="6858000" cy="25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4200" y="4267200"/>
            <a:ext cx="4430202" cy="2249804"/>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3" name="object 3"/>
          <p:cNvSpPr txBox="1"/>
          <p:nvPr/>
        </p:nvSpPr>
        <p:spPr>
          <a:xfrm>
            <a:off x="444500" y="429801"/>
            <a:ext cx="7186102" cy="369332"/>
          </a:xfrm>
          <a:prstGeom prst="rect">
            <a:avLst/>
          </a:prstGeom>
        </p:spPr>
        <p:txBody>
          <a:bodyPr vert="horz" wrap="square" lIns="0" tIns="0" rIns="0" bIns="0" rtlCol="0">
            <a:spAutoFit/>
          </a:bodyPr>
          <a:lstStyle/>
          <a:p>
            <a:pPr marL="12700">
              <a:lnSpc>
                <a:spcPct val="100000"/>
              </a:lnSpc>
            </a:pPr>
            <a:r>
              <a:rPr sz="2400" b="1" spc="-30" dirty="0">
                <a:solidFill>
                  <a:srgbClr val="00AEEF"/>
                </a:solidFill>
                <a:latin typeface="Trebuchet MS" panose="020B0603020202020204" pitchFamily="34" charset="0"/>
                <a:cs typeface="Century Gothic"/>
              </a:rPr>
              <a:t>Show Sellers You Are Serious... Get Pre-Approved</a:t>
            </a:r>
            <a:endParaRPr sz="2400" spc="-30" dirty="0">
              <a:latin typeface="Trebuchet MS" panose="020B0603020202020204" pitchFamily="34" charset="0"/>
              <a:cs typeface="Century Gothic"/>
            </a:endParaRPr>
          </a:p>
        </p:txBody>
      </p:sp>
      <p:sp>
        <p:nvSpPr>
          <p:cNvPr id="4" name="object 4"/>
          <p:cNvSpPr/>
          <p:nvPr/>
        </p:nvSpPr>
        <p:spPr>
          <a:xfrm>
            <a:off x="457200" y="807719"/>
            <a:ext cx="6858000" cy="25400"/>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6" name="object 6"/>
          <p:cNvSpPr txBox="1"/>
          <p:nvPr/>
        </p:nvSpPr>
        <p:spPr>
          <a:xfrm>
            <a:off x="444500" y="945563"/>
            <a:ext cx="6946900" cy="5172057"/>
          </a:xfrm>
          <a:prstGeom prst="rect">
            <a:avLst/>
          </a:prstGeom>
        </p:spPr>
        <p:txBody>
          <a:bodyPr vert="horz" wrap="square" lIns="0" tIns="0" rIns="0" bIns="0" rtlCol="0">
            <a:spAutoFit/>
          </a:bodyPr>
          <a:lstStyle/>
          <a:p>
            <a:pPr marL="12700" marR="73025" algn="just">
              <a:lnSpc>
                <a:spcPct val="100000"/>
              </a:lnSpc>
            </a:pPr>
            <a:r>
              <a:rPr sz="1200" dirty="0">
                <a:latin typeface="Trebuchet MS" panose="020B0603020202020204" pitchFamily="34" charset="0"/>
                <a:cs typeface="Calibri"/>
              </a:rPr>
              <a:t>In many markets across the country, the number of buyers searching for their dream homes greatly outnumbers the number of homes for sale. This has led to a competitive marketplace where buyers often need to stand out. One way to show you are serious about buying your dream home is to get pre-qualified or pre-approved for a mortgage before starting your search.</a:t>
            </a:r>
          </a:p>
          <a:p>
            <a:pPr marL="12700" marR="565150">
              <a:lnSpc>
                <a:spcPct val="100000"/>
              </a:lnSpc>
              <a:spcBef>
                <a:spcPts val="900"/>
              </a:spcBef>
            </a:pPr>
            <a:r>
              <a:rPr sz="1200" dirty="0">
                <a:latin typeface="Trebuchet MS" panose="020B0603020202020204" pitchFamily="34" charset="0"/>
                <a:cs typeface="Calibri"/>
              </a:rPr>
              <a:t>Even if you are in a market that is not as competitive, knowing your budget will give you the confidence of knowing if your dream home is within your reach.</a:t>
            </a:r>
          </a:p>
          <a:p>
            <a:pPr marL="12700">
              <a:lnSpc>
                <a:spcPct val="100000"/>
              </a:lnSpc>
              <a:spcBef>
                <a:spcPts val="900"/>
              </a:spcBef>
            </a:pPr>
            <a:r>
              <a:rPr sz="1200" i="1" dirty="0">
                <a:latin typeface="Trebuchet MS" panose="020B0603020202020204" pitchFamily="34" charset="0"/>
                <a:cs typeface="Calibri"/>
              </a:rPr>
              <a:t>Freddie Mac </a:t>
            </a:r>
            <a:r>
              <a:rPr sz="1200" dirty="0">
                <a:latin typeface="Trebuchet MS" panose="020B0603020202020204" pitchFamily="34" charset="0"/>
                <a:cs typeface="Calibri"/>
              </a:rPr>
              <a:t>lays out the advantages of pre-approval in the 'My Home' section of their website:</a:t>
            </a:r>
          </a:p>
          <a:p>
            <a:pPr marL="12700" marR="241300" algn="just">
              <a:lnSpc>
                <a:spcPct val="100000"/>
              </a:lnSpc>
              <a:spcBef>
                <a:spcPts val="900"/>
              </a:spcBef>
            </a:pPr>
            <a:r>
              <a:rPr sz="1200" i="1" dirty="0">
                <a:latin typeface="Trebuchet MS" panose="020B0603020202020204" pitchFamily="34" charset="0"/>
                <a:cs typeface="Calibri"/>
              </a:rPr>
              <a:t>“It’s highly recommended that you work with your lender to get pre-approved before you begin house hunting. Pre-approval will tell you how much home you can afford and can help you move faster, and with greater confidence, in competitive markets.”</a:t>
            </a:r>
            <a:endParaRPr sz="1200" dirty="0">
              <a:latin typeface="Trebuchet MS" panose="020B0603020202020204" pitchFamily="34" charset="0"/>
              <a:cs typeface="Calibri"/>
            </a:endParaRPr>
          </a:p>
          <a:p>
            <a:pPr marL="12700" marR="86360">
              <a:lnSpc>
                <a:spcPct val="100000"/>
              </a:lnSpc>
              <a:spcBef>
                <a:spcPts val="900"/>
              </a:spcBef>
            </a:pPr>
            <a:r>
              <a:rPr sz="1200" dirty="0">
                <a:latin typeface="Trebuchet MS" panose="020B0603020202020204" pitchFamily="34" charset="0"/>
                <a:cs typeface="Calibri"/>
              </a:rPr>
              <a:t>One of the many advantages of working with a local real estate professional is that many have relationships with lenders who will be able to help you with this process. Once you have selected a lender, you will need to fill out their loan application and provide them with important information regarding </a:t>
            </a:r>
            <a:r>
              <a:rPr sz="1200" i="1" dirty="0">
                <a:latin typeface="Trebuchet MS" panose="020B0603020202020204" pitchFamily="34" charset="0"/>
                <a:cs typeface="Calibri"/>
              </a:rPr>
              <a:t>“your credit, debt, work history, down payment and residential history.”</a:t>
            </a:r>
            <a:endParaRPr sz="1200" dirty="0">
              <a:latin typeface="Trebuchet MS" panose="020B0603020202020204" pitchFamily="34" charset="0"/>
              <a:cs typeface="Calibri"/>
            </a:endParaRPr>
          </a:p>
          <a:p>
            <a:pPr marL="12700">
              <a:lnSpc>
                <a:spcPct val="100000"/>
              </a:lnSpc>
              <a:spcBef>
                <a:spcPts val="900"/>
              </a:spcBef>
            </a:pPr>
            <a:r>
              <a:rPr sz="1200" i="1" dirty="0">
                <a:latin typeface="Trebuchet MS" panose="020B0603020202020204" pitchFamily="34" charset="0"/>
                <a:cs typeface="Calibri"/>
              </a:rPr>
              <a:t>Freddie Mac </a:t>
            </a:r>
            <a:r>
              <a:rPr sz="1200" dirty="0">
                <a:latin typeface="Trebuchet MS" panose="020B0603020202020204" pitchFamily="34" charset="0"/>
                <a:cs typeface="Calibri"/>
              </a:rPr>
              <a:t>describes the 4 Cs that help determine the amount you will be qualified to borrow:</a:t>
            </a:r>
          </a:p>
          <a:p>
            <a:pPr marL="241300" indent="-228600">
              <a:lnSpc>
                <a:spcPct val="100000"/>
              </a:lnSpc>
              <a:spcBef>
                <a:spcPts val="700"/>
              </a:spcBef>
              <a:buFont typeface="Century Gothic"/>
              <a:buAutoNum type="arabicPeriod"/>
              <a:tabLst>
                <a:tab pos="241935" algn="l"/>
              </a:tabLst>
            </a:pPr>
            <a:r>
              <a:rPr sz="1200" b="1" dirty="0">
                <a:latin typeface="Trebuchet MS" panose="020B0603020202020204" pitchFamily="34" charset="0"/>
                <a:cs typeface="Century Gothic"/>
              </a:rPr>
              <a:t>Capacity: </a:t>
            </a:r>
            <a:r>
              <a:rPr sz="1200" dirty="0">
                <a:latin typeface="Trebuchet MS" panose="020B0603020202020204" pitchFamily="34" charset="0"/>
                <a:cs typeface="Calibri"/>
              </a:rPr>
              <a:t>Your current and future ability to make your payments</a:t>
            </a:r>
          </a:p>
          <a:p>
            <a:pPr marL="241300" marR="1976120" indent="-228600">
              <a:lnSpc>
                <a:spcPct val="100000"/>
              </a:lnSpc>
              <a:buFont typeface="Century Gothic"/>
              <a:buAutoNum type="arabicPeriod"/>
              <a:tabLst>
                <a:tab pos="241935" algn="l"/>
              </a:tabLst>
            </a:pPr>
            <a:r>
              <a:rPr sz="1200" b="1" dirty="0">
                <a:latin typeface="Trebuchet MS" panose="020B0603020202020204" pitchFamily="34" charset="0"/>
                <a:cs typeface="Century Gothic"/>
              </a:rPr>
              <a:t>Capital or cash reserves: </a:t>
            </a:r>
            <a:r>
              <a:rPr sz="1200" dirty="0">
                <a:latin typeface="Trebuchet MS" panose="020B0603020202020204" pitchFamily="34" charset="0"/>
                <a:cs typeface="Calibri"/>
              </a:rPr>
              <a:t>The money, savings, and investments you have that can be sold quickly for cash</a:t>
            </a:r>
          </a:p>
          <a:p>
            <a:pPr marL="241300" indent="-228600">
              <a:lnSpc>
                <a:spcPct val="100000"/>
              </a:lnSpc>
              <a:buFont typeface="Century Gothic"/>
              <a:buAutoNum type="arabicPeriod"/>
              <a:tabLst>
                <a:tab pos="241935" algn="l"/>
              </a:tabLst>
            </a:pPr>
            <a:r>
              <a:rPr sz="1200" b="1" dirty="0">
                <a:latin typeface="Trebuchet MS" panose="020B0603020202020204" pitchFamily="34" charset="0"/>
                <a:cs typeface="Century Gothic"/>
              </a:rPr>
              <a:t>Collateral: </a:t>
            </a:r>
            <a:r>
              <a:rPr sz="1200" dirty="0">
                <a:latin typeface="Trebuchet MS" panose="020B0603020202020204" pitchFamily="34" charset="0"/>
                <a:cs typeface="Calibri"/>
              </a:rPr>
              <a:t>The home, or type of home, that you would like to purchase</a:t>
            </a:r>
          </a:p>
          <a:p>
            <a:pPr marL="241300" indent="-228600">
              <a:lnSpc>
                <a:spcPct val="100000"/>
              </a:lnSpc>
              <a:buFont typeface="Century Gothic"/>
              <a:buAutoNum type="arabicPeriod"/>
              <a:tabLst>
                <a:tab pos="241935" algn="l"/>
              </a:tabLst>
            </a:pPr>
            <a:r>
              <a:rPr sz="1200" b="1" dirty="0">
                <a:latin typeface="Trebuchet MS" panose="020B0603020202020204" pitchFamily="34" charset="0"/>
                <a:cs typeface="Century Gothic"/>
              </a:rPr>
              <a:t>Credit: </a:t>
            </a:r>
            <a:r>
              <a:rPr sz="1200" dirty="0">
                <a:latin typeface="Trebuchet MS" panose="020B0603020202020204" pitchFamily="34" charset="0"/>
                <a:cs typeface="Calibri"/>
              </a:rPr>
              <a:t>Your history of paying bills and other debts on time</a:t>
            </a:r>
          </a:p>
          <a:p>
            <a:pPr marL="12700" marR="2367280">
              <a:lnSpc>
                <a:spcPct val="97300"/>
              </a:lnSpc>
              <a:spcBef>
                <a:spcPts val="745"/>
              </a:spcBef>
            </a:pPr>
            <a:r>
              <a:rPr sz="1200" dirty="0">
                <a:latin typeface="Trebuchet MS" panose="020B0603020202020204" pitchFamily="34" charset="0"/>
                <a:cs typeface="Calibri"/>
              </a:rPr>
              <a:t>Getting pre-approved is one of the key steps that will show home sellers that you are serious about buying, and it often helps speed</a:t>
            </a:r>
            <a:r>
              <a:rPr lang="en-US" sz="1200" dirty="0">
                <a:latin typeface="Trebuchet MS" panose="020B0603020202020204" pitchFamily="34" charset="0"/>
                <a:cs typeface="Calibri"/>
              </a:rPr>
              <a:t> </a:t>
            </a:r>
            <a:r>
              <a:rPr sz="1200" dirty="0">
                <a:latin typeface="Trebuchet MS" panose="020B0603020202020204" pitchFamily="34" charset="0"/>
                <a:cs typeface="Calibri"/>
              </a:rPr>
              <a:t>up the process once your offer has</a:t>
            </a:r>
          </a:p>
          <a:p>
            <a:pPr marL="12700">
              <a:lnSpc>
                <a:spcPct val="100000"/>
              </a:lnSpc>
            </a:pPr>
            <a:r>
              <a:rPr sz="1200" dirty="0">
                <a:latin typeface="Trebuchet MS" panose="020B0603020202020204" pitchFamily="34" charset="0"/>
                <a:cs typeface="Calibri"/>
              </a:rPr>
              <a:t>been accepted.</a:t>
            </a:r>
            <a:endParaRPr sz="1300" dirty="0">
              <a:latin typeface="Trebuchet MS" panose="020B0603020202020204" pitchFamily="34" charset="0"/>
              <a:cs typeface="Times New Roman"/>
            </a:endParaRPr>
          </a:p>
        </p:txBody>
      </p:sp>
      <p:grpSp>
        <p:nvGrpSpPr>
          <p:cNvPr id="9" name="Group 8"/>
          <p:cNvGrpSpPr/>
          <p:nvPr/>
        </p:nvGrpSpPr>
        <p:grpSpPr>
          <a:xfrm>
            <a:off x="444500" y="6474023"/>
            <a:ext cx="6946900" cy="333177"/>
            <a:chOff x="444500" y="6474023"/>
            <a:chExt cx="6946900" cy="333177"/>
          </a:xfrm>
        </p:grpSpPr>
        <p:sp>
          <p:nvSpPr>
            <p:cNvPr id="5" name="object 5"/>
            <p:cNvSpPr/>
            <p:nvPr/>
          </p:nvSpPr>
          <p:spPr>
            <a:xfrm>
              <a:off x="457200" y="6781800"/>
              <a:ext cx="6858000" cy="25400"/>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6"/>
            <p:cNvSpPr txBox="1"/>
            <p:nvPr/>
          </p:nvSpPr>
          <p:spPr>
            <a:xfrm>
              <a:off x="444500" y="6474023"/>
              <a:ext cx="6946900" cy="307777"/>
            </a:xfrm>
            <a:prstGeom prst="rect">
              <a:avLst/>
            </a:prstGeom>
          </p:spPr>
          <p:txBody>
            <a:bodyPr vert="horz" wrap="square" lIns="0" tIns="0" rIns="0" bIns="0" rtlCol="0">
              <a:spAutoFit/>
            </a:bodyPr>
            <a:lstStyle/>
            <a:p>
              <a:pPr marL="12700">
                <a:lnSpc>
                  <a:spcPct val="100000"/>
                </a:lnSpc>
              </a:pPr>
              <a:r>
                <a:rPr sz="2000" b="1" spc="-30" dirty="0">
                  <a:solidFill>
                    <a:srgbClr val="00AEEF"/>
                  </a:solidFill>
                  <a:latin typeface="Trebuchet MS" panose="020B0603020202020204" pitchFamily="34" charset="0"/>
                  <a:cs typeface="Century Gothic"/>
                </a:rPr>
                <a:t>Ask Your Lender About Down Payment Assistance Programs</a:t>
              </a:r>
              <a:endParaRPr sz="2000" spc="-30" dirty="0">
                <a:latin typeface="Trebuchet MS" panose="020B0603020202020204" pitchFamily="34" charset="0"/>
                <a:cs typeface="Century Gothic"/>
              </a:endParaRPr>
            </a:p>
          </p:txBody>
        </p:sp>
      </p:grpSp>
      <p:sp>
        <p:nvSpPr>
          <p:cNvPr id="8" name="object 6"/>
          <p:cNvSpPr txBox="1"/>
          <p:nvPr/>
        </p:nvSpPr>
        <p:spPr>
          <a:xfrm>
            <a:off x="444500" y="6943206"/>
            <a:ext cx="6946900" cy="2546851"/>
          </a:xfrm>
          <a:prstGeom prst="rect">
            <a:avLst/>
          </a:prstGeom>
        </p:spPr>
        <p:txBody>
          <a:bodyPr vert="horz" wrap="square" lIns="0" tIns="0" rIns="0" bIns="0" rtlCol="0">
            <a:spAutoFit/>
          </a:bodyPr>
          <a:lstStyle/>
          <a:p>
            <a:pPr marL="12700" marR="249554">
              <a:lnSpc>
                <a:spcPct val="100000"/>
              </a:lnSpc>
            </a:pPr>
            <a:r>
              <a:rPr sz="1300" dirty="0">
                <a:latin typeface="Trebuchet MS" panose="020B0603020202020204" pitchFamily="34" charset="0"/>
                <a:cs typeface="Calibri"/>
              </a:rPr>
              <a:t>When you meet with your lender to become pre-approved, also ask them if there are any down payment assistance programs that you may qualify for. There are hundreds of different programs throughout the country.</a:t>
            </a:r>
          </a:p>
          <a:p>
            <a:pPr marL="12700" marR="5080">
              <a:lnSpc>
                <a:spcPct val="100000"/>
              </a:lnSpc>
              <a:spcBef>
                <a:spcPts val="900"/>
              </a:spcBef>
            </a:pPr>
            <a:r>
              <a:rPr sz="1300" dirty="0">
                <a:latin typeface="Trebuchet MS" panose="020B0603020202020204" pitchFamily="34" charset="0"/>
                <a:cs typeface="Calibri"/>
              </a:rPr>
              <a:t>Eligibility requirements vary depending on your location, and are generally limited to first-time and/ or low- and moderate-income homebuyers. Several programs specifically benefit veterans, Native Americans, and workers employed in education, health care, law enforcement, and firefighting.</a:t>
            </a:r>
          </a:p>
          <a:p>
            <a:pPr marL="12700" marR="36830">
              <a:lnSpc>
                <a:spcPct val="100000"/>
              </a:lnSpc>
              <a:spcBef>
                <a:spcPts val="900"/>
              </a:spcBef>
            </a:pPr>
            <a:r>
              <a:rPr sz="1300" i="1" dirty="0">
                <a:latin typeface="Trebuchet MS" panose="020B0603020202020204" pitchFamily="34" charset="0"/>
                <a:cs typeface="Calibri"/>
              </a:rPr>
              <a:t>The U.S. Department of Housing and Urban Development (HUD) </a:t>
            </a:r>
            <a:r>
              <a:rPr sz="1300" dirty="0">
                <a:latin typeface="Trebuchet MS" panose="020B0603020202020204" pitchFamily="34" charset="0"/>
                <a:cs typeface="Calibri"/>
              </a:rPr>
              <a:t>gives grants to state and local organizations nationwide. These organizations, in turn, use these funds to help homeowners bridge the down payment gap.</a:t>
            </a:r>
          </a:p>
          <a:p>
            <a:pPr marL="12700">
              <a:lnSpc>
                <a:spcPct val="100000"/>
              </a:lnSpc>
              <a:spcBef>
                <a:spcPts val="900"/>
              </a:spcBef>
            </a:pPr>
            <a:r>
              <a:rPr sz="1300" dirty="0">
                <a:latin typeface="Trebuchet MS" panose="020B0603020202020204" pitchFamily="34" charset="0"/>
                <a:cs typeface="Calibri"/>
              </a:rPr>
              <a:t>Every little bit helps when accumulating the funds needed to get you into your dream home.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38600"/>
            <a:ext cx="7117840" cy="5760551"/>
          </a:xfrm>
          <a:prstGeom prst="rect">
            <a:avLst/>
          </a:prstGeom>
        </p:spPr>
        <p:txBody>
          <a:bodyPr vert="horz" wrap="square" lIns="0" tIns="0" rIns="0" bIns="0" rtlCol="0">
            <a:spAutoFit/>
          </a:bodyPr>
          <a:lstStyle/>
          <a:p>
            <a:pPr marL="12700" marR="177800">
              <a:lnSpc>
                <a:spcPct val="100000"/>
              </a:lnSpc>
            </a:pPr>
            <a:r>
              <a:rPr sz="1250" dirty="0">
                <a:latin typeface="Trebuchet MS" panose="020B0603020202020204" pitchFamily="34" charset="0"/>
                <a:cs typeface="Calibri"/>
              </a:rPr>
              <a:t>By now, you’re probably pretty pumped and really want to find your dream home. So how do you select the members of your team that are going to help you make that dream a reality?</a:t>
            </a:r>
          </a:p>
          <a:p>
            <a:pPr marL="12700">
              <a:lnSpc>
                <a:spcPct val="100000"/>
              </a:lnSpc>
              <a:spcBef>
                <a:spcPts val="900"/>
              </a:spcBef>
            </a:pPr>
            <a:r>
              <a:rPr sz="1250" dirty="0">
                <a:latin typeface="Trebuchet MS" panose="020B0603020202020204" pitchFamily="34" charset="0"/>
                <a:cs typeface="Calibri"/>
              </a:rPr>
              <a:t>What should you be looking for? How do you know if you’ve found the right agent or lender?</a:t>
            </a:r>
          </a:p>
          <a:p>
            <a:pPr marL="12700" marR="257810">
              <a:lnSpc>
                <a:spcPct val="100000"/>
              </a:lnSpc>
              <a:spcBef>
                <a:spcPts val="900"/>
              </a:spcBef>
            </a:pPr>
            <a:r>
              <a:rPr sz="1250" dirty="0">
                <a:latin typeface="Trebuchet MS" panose="020B0603020202020204" pitchFamily="34" charset="0"/>
                <a:cs typeface="Calibri"/>
              </a:rPr>
              <a:t>The most important characteristic that you should be looking for in your agent, is someone who is going to take the time to really educate you on your choices and your ability to buy in today’s market.</a:t>
            </a:r>
          </a:p>
          <a:p>
            <a:pPr marL="12700">
              <a:lnSpc>
                <a:spcPct val="100000"/>
              </a:lnSpc>
              <a:spcBef>
                <a:spcPts val="1019"/>
              </a:spcBef>
            </a:pPr>
            <a:r>
              <a:rPr sz="1250" dirty="0">
                <a:latin typeface="Trebuchet MS" panose="020B0603020202020204" pitchFamily="34" charset="0"/>
                <a:cs typeface="Calibri"/>
              </a:rPr>
              <a:t>As Dave Ramsey, the financial guru, advises:</a:t>
            </a:r>
          </a:p>
          <a:p>
            <a:pPr marL="339725" marR="293370" algn="ctr">
              <a:lnSpc>
                <a:spcPct val="100000"/>
              </a:lnSpc>
              <a:spcBef>
                <a:spcPts val="400"/>
              </a:spcBef>
            </a:pPr>
            <a:r>
              <a:rPr sz="1600" i="1" dirty="0">
                <a:solidFill>
                  <a:srgbClr val="00AEEF"/>
                </a:solidFill>
                <a:latin typeface="Trebuchet MS" panose="020B0603020202020204" pitchFamily="34" charset="0"/>
                <a:cs typeface="Calibri"/>
              </a:rPr>
              <a:t>“When getting help with money, whether it’s insurance, real estate or investments, you should always look for someone with</a:t>
            </a:r>
            <a:endParaRPr sz="1600" dirty="0">
              <a:latin typeface="Trebuchet MS" panose="020B0603020202020204" pitchFamily="34" charset="0"/>
              <a:cs typeface="Calibri"/>
            </a:endParaRPr>
          </a:p>
          <a:p>
            <a:pPr marL="38100" algn="ctr">
              <a:lnSpc>
                <a:spcPct val="100000"/>
              </a:lnSpc>
            </a:pPr>
            <a:r>
              <a:rPr sz="1600" i="1" dirty="0">
                <a:solidFill>
                  <a:srgbClr val="00AEEF"/>
                </a:solidFill>
                <a:latin typeface="Trebuchet MS" panose="020B0603020202020204" pitchFamily="34" charset="0"/>
                <a:cs typeface="Calibri"/>
              </a:rPr>
              <a:t>the heart of a teacher, not the heart of a salesman.”</a:t>
            </a:r>
            <a:endParaRPr sz="1600" dirty="0">
              <a:latin typeface="Trebuchet MS" panose="020B0603020202020204" pitchFamily="34" charset="0"/>
              <a:cs typeface="Calibri"/>
            </a:endParaRPr>
          </a:p>
          <a:p>
            <a:pPr marL="12700" marR="83185">
              <a:lnSpc>
                <a:spcPct val="100000"/>
              </a:lnSpc>
              <a:spcBef>
                <a:spcPts val="800"/>
              </a:spcBef>
            </a:pPr>
            <a:r>
              <a:rPr sz="1250" dirty="0">
                <a:latin typeface="Trebuchet MS" panose="020B0603020202020204" pitchFamily="34" charset="0"/>
                <a:cs typeface="Calibri"/>
              </a:rPr>
              <a:t>Do your research. Ask your friends and family for recommendations of professionals that they have used in the past and have had good experiences with.</a:t>
            </a:r>
          </a:p>
          <a:p>
            <a:pPr marL="12700" marR="253365">
              <a:lnSpc>
                <a:spcPct val="100000"/>
              </a:lnSpc>
              <a:spcBef>
                <a:spcPts val="900"/>
              </a:spcBef>
            </a:pPr>
            <a:r>
              <a:rPr sz="1250" dirty="0">
                <a:latin typeface="Trebuchet MS" panose="020B0603020202020204" pitchFamily="34" charset="0"/>
                <a:cs typeface="Calibri"/>
              </a:rPr>
              <a:t>Look for members of your team to be honest and trustworthy, after all, you will be trusting them with helping you make one of the biggest financial decisions of your life.</a:t>
            </a:r>
          </a:p>
          <a:p>
            <a:pPr marL="12700" marR="5080" algn="just">
              <a:lnSpc>
                <a:spcPct val="100000"/>
              </a:lnSpc>
              <a:spcBef>
                <a:spcPts val="900"/>
              </a:spcBef>
            </a:pPr>
            <a:r>
              <a:rPr sz="1250" dirty="0">
                <a:latin typeface="Trebuchet MS" panose="020B0603020202020204" pitchFamily="34" charset="0"/>
                <a:cs typeface="Calibri"/>
              </a:rPr>
              <a:t>Whether this is your first or fifth time buying a home, you want to make sure that you have an agent who is going to have the tough conversations with you, too, not just the easy ones. If your offer isn’t accepted by the seller, or they think that there may be something wrong with the home that you’ve fallen in love with, you would rather know what they think than make a costly mistake.</a:t>
            </a:r>
          </a:p>
          <a:p>
            <a:pPr marL="12700" marR="300990">
              <a:lnSpc>
                <a:spcPct val="100000"/>
              </a:lnSpc>
              <a:spcBef>
                <a:spcPts val="900"/>
              </a:spcBef>
            </a:pPr>
            <a:r>
              <a:rPr sz="1250" dirty="0">
                <a:latin typeface="Trebuchet MS" panose="020B0603020202020204" pitchFamily="34" charset="0"/>
                <a:cs typeface="Calibri"/>
              </a:rPr>
              <a:t>According to a </a:t>
            </a:r>
            <a:r>
              <a:rPr sz="1250" i="1" dirty="0">
                <a:latin typeface="Trebuchet MS" panose="020B0603020202020204" pitchFamily="34" charset="0"/>
                <a:cs typeface="Calibri"/>
              </a:rPr>
              <a:t>Consumer Housing Trends Study, </a:t>
            </a:r>
            <a:r>
              <a:rPr sz="1250" dirty="0">
                <a:latin typeface="Trebuchet MS" panose="020B0603020202020204" pitchFamily="34" charset="0"/>
                <a:cs typeface="Calibri"/>
              </a:rPr>
              <a:t>Millennials have already started to prefer a more hands-on approach to their real estate experience:</a:t>
            </a:r>
          </a:p>
          <a:p>
            <a:pPr marL="12700" marR="64135">
              <a:lnSpc>
                <a:spcPct val="100000"/>
              </a:lnSpc>
              <a:spcBef>
                <a:spcPts val="900"/>
              </a:spcBef>
            </a:pPr>
            <a:r>
              <a:rPr sz="1250" i="1" dirty="0">
                <a:latin typeface="Trebuchet MS" panose="020B0603020202020204" pitchFamily="34" charset="0"/>
                <a:cs typeface="Calibri"/>
              </a:rPr>
              <a:t>“While older generations rely on real estate agents for information and expertise, Millennials expect real estate agents to become trusted advisers and strategic partners.”</a:t>
            </a:r>
            <a:endParaRPr sz="1250" dirty="0">
              <a:latin typeface="Trebuchet MS" panose="020B0603020202020204" pitchFamily="34" charset="0"/>
              <a:cs typeface="Calibri"/>
            </a:endParaRPr>
          </a:p>
        </p:txBody>
      </p:sp>
      <p:sp>
        <p:nvSpPr>
          <p:cNvPr id="3" name="object 3"/>
          <p:cNvSpPr/>
          <p:nvPr/>
        </p:nvSpPr>
        <p:spPr>
          <a:xfrm>
            <a:off x="0" y="0"/>
            <a:ext cx="7772400" cy="3863340"/>
          </a:xfrm>
          <a:custGeom>
            <a:avLst/>
            <a:gdLst/>
            <a:ahLst/>
            <a:cxnLst/>
            <a:rect l="l" t="t" r="r" b="b"/>
            <a:pathLst>
              <a:path w="7772400" h="3863340">
                <a:moveTo>
                  <a:pt x="0" y="3863340"/>
                </a:moveTo>
                <a:lnTo>
                  <a:pt x="7772400" y="3863340"/>
                </a:lnTo>
                <a:lnTo>
                  <a:pt x="7772400" y="0"/>
                </a:lnTo>
                <a:lnTo>
                  <a:pt x="0" y="0"/>
                </a:lnTo>
                <a:lnTo>
                  <a:pt x="0" y="3863340"/>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4" name="object 4"/>
          <p:cNvSpPr/>
          <p:nvPr/>
        </p:nvSpPr>
        <p:spPr>
          <a:xfrm>
            <a:off x="0" y="0"/>
            <a:ext cx="7772400" cy="3863340"/>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p:nvPr/>
        </p:nvSpPr>
        <p:spPr>
          <a:xfrm>
            <a:off x="210311" y="2915221"/>
            <a:ext cx="7352030" cy="718185"/>
          </a:xfrm>
          <a:custGeom>
            <a:avLst/>
            <a:gdLst/>
            <a:ahLst/>
            <a:cxnLst/>
            <a:rect l="l" t="t" r="r" b="b"/>
            <a:pathLst>
              <a:path w="7352030" h="718185">
                <a:moveTo>
                  <a:pt x="0" y="717804"/>
                </a:moveTo>
                <a:lnTo>
                  <a:pt x="7351776" y="717804"/>
                </a:lnTo>
                <a:lnTo>
                  <a:pt x="7351776" y="0"/>
                </a:lnTo>
                <a:lnTo>
                  <a:pt x="0" y="0"/>
                </a:lnTo>
                <a:lnTo>
                  <a:pt x="0" y="717804"/>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6" name="object 6"/>
          <p:cNvSpPr txBox="1"/>
          <p:nvPr/>
        </p:nvSpPr>
        <p:spPr>
          <a:xfrm>
            <a:off x="444499" y="3042027"/>
            <a:ext cx="7117841" cy="400110"/>
          </a:xfrm>
          <a:prstGeom prst="rect">
            <a:avLst/>
          </a:prstGeom>
        </p:spPr>
        <p:txBody>
          <a:bodyPr vert="horz" wrap="square" lIns="0" tIns="0" rIns="0" bIns="0" rtlCol="0">
            <a:spAutoFit/>
          </a:bodyPr>
          <a:lstStyle/>
          <a:p>
            <a:pPr marL="12700">
              <a:lnSpc>
                <a:spcPct val="100000"/>
              </a:lnSpc>
            </a:pPr>
            <a:r>
              <a:rPr sz="2600" b="1" spc="-30" dirty="0">
                <a:solidFill>
                  <a:srgbClr val="FFFFFF"/>
                </a:solidFill>
                <a:latin typeface="Trebuchet MS" panose="020B0603020202020204" pitchFamily="34" charset="0"/>
                <a:cs typeface="Century Gothic"/>
              </a:rPr>
              <a:t>What to Look for in Your Real Estate Team</a:t>
            </a:r>
            <a:endParaRPr sz="2600" spc="-30" dirty="0">
              <a:latin typeface="Trebuchet MS" panose="020B0603020202020204" pitchFamily="34" charset="0"/>
              <a:cs typeface="Century Gothic"/>
            </a:endParaRPr>
          </a:p>
        </p:txBody>
      </p:sp>
      <p:sp>
        <p:nvSpPr>
          <p:cNvPr id="7" name="object 7"/>
          <p:cNvSpPr/>
          <p:nvPr/>
        </p:nvSpPr>
        <p:spPr>
          <a:xfrm>
            <a:off x="457200" y="3450971"/>
            <a:ext cx="6858000" cy="25400"/>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7715653"/>
            <a:ext cx="6882130" cy="1408078"/>
          </a:xfrm>
          <a:prstGeom prst="rect">
            <a:avLst/>
          </a:prstGeom>
        </p:spPr>
        <p:txBody>
          <a:bodyPr vert="horz" wrap="square" lIns="0" tIns="0" rIns="0" bIns="0" rtlCol="0">
            <a:spAutoFit/>
          </a:bodyPr>
          <a:lstStyle/>
          <a:p>
            <a:pPr marL="12700" marR="5080" algn="just">
              <a:lnSpc>
                <a:spcPct val="100000"/>
              </a:lnSpc>
            </a:pPr>
            <a:r>
              <a:rPr sz="1400" dirty="0">
                <a:latin typeface="Trebuchet MS" panose="020B0603020202020204" pitchFamily="34" charset="0"/>
                <a:cs typeface="Calibri"/>
              </a:rPr>
              <a:t>Now that you know what is required to own a home in today’s market, as well as what to look for in your real estate team, are you ready to own your own home?</a:t>
            </a:r>
          </a:p>
          <a:p>
            <a:pPr marL="12700" marR="104775" algn="just">
              <a:lnSpc>
                <a:spcPct val="100000"/>
              </a:lnSpc>
              <a:spcBef>
                <a:spcPts val="900"/>
              </a:spcBef>
            </a:pPr>
            <a:r>
              <a:rPr sz="1400" dirty="0">
                <a:latin typeface="Trebuchet MS" panose="020B0603020202020204" pitchFamily="34" charset="0"/>
                <a:cs typeface="Calibri"/>
              </a:rPr>
              <a:t>In many areas of the country, owning a home is still significantly less expensive than renting and could actually save you money every month. Real estate is hyperlocal. Having an agent on your team who is an expert in your area will ensure that you get the best advice and are educated on the opportunities available to you now.</a:t>
            </a:r>
          </a:p>
        </p:txBody>
      </p:sp>
      <p:sp>
        <p:nvSpPr>
          <p:cNvPr id="3" name="object 3"/>
          <p:cNvSpPr/>
          <p:nvPr/>
        </p:nvSpPr>
        <p:spPr>
          <a:xfrm>
            <a:off x="0" y="2596908"/>
            <a:ext cx="7772400" cy="4768850"/>
          </a:xfrm>
          <a:custGeom>
            <a:avLst/>
            <a:gdLst/>
            <a:ahLst/>
            <a:cxnLst/>
            <a:rect l="l" t="t" r="r" b="b"/>
            <a:pathLst>
              <a:path w="7772400" h="4768850">
                <a:moveTo>
                  <a:pt x="0" y="4768596"/>
                </a:moveTo>
                <a:lnTo>
                  <a:pt x="7772400" y="4768596"/>
                </a:lnTo>
                <a:lnTo>
                  <a:pt x="7772400" y="0"/>
                </a:lnTo>
                <a:lnTo>
                  <a:pt x="0" y="0"/>
                </a:lnTo>
                <a:lnTo>
                  <a:pt x="0" y="4768596"/>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4" name="object 4"/>
          <p:cNvSpPr/>
          <p:nvPr/>
        </p:nvSpPr>
        <p:spPr>
          <a:xfrm>
            <a:off x="0" y="2596908"/>
            <a:ext cx="7772400" cy="4768596"/>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p:nvPr/>
        </p:nvSpPr>
        <p:spPr>
          <a:xfrm>
            <a:off x="228600" y="6400800"/>
            <a:ext cx="7352030" cy="718185"/>
          </a:xfrm>
          <a:custGeom>
            <a:avLst/>
            <a:gdLst/>
            <a:ahLst/>
            <a:cxnLst/>
            <a:rect l="l" t="t" r="r" b="b"/>
            <a:pathLst>
              <a:path w="7352030" h="718184">
                <a:moveTo>
                  <a:pt x="0" y="717804"/>
                </a:moveTo>
                <a:lnTo>
                  <a:pt x="7351776" y="717804"/>
                </a:lnTo>
                <a:lnTo>
                  <a:pt x="7351776" y="0"/>
                </a:lnTo>
                <a:lnTo>
                  <a:pt x="0" y="0"/>
                </a:lnTo>
                <a:lnTo>
                  <a:pt x="0" y="717804"/>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6" name="object 6"/>
          <p:cNvSpPr txBox="1"/>
          <p:nvPr/>
        </p:nvSpPr>
        <p:spPr>
          <a:xfrm>
            <a:off x="444500" y="6540306"/>
            <a:ext cx="4279900" cy="430887"/>
          </a:xfrm>
          <a:prstGeom prst="rect">
            <a:avLst/>
          </a:prstGeom>
        </p:spPr>
        <p:txBody>
          <a:bodyPr vert="horz" wrap="square" lIns="0" tIns="0" rIns="0" bIns="0" rtlCol="0">
            <a:spAutoFit/>
          </a:bodyPr>
          <a:lstStyle/>
          <a:p>
            <a:pPr marL="12700">
              <a:lnSpc>
                <a:spcPct val="100000"/>
              </a:lnSpc>
            </a:pPr>
            <a:r>
              <a:rPr sz="2800" b="1" dirty="0">
                <a:solidFill>
                  <a:srgbClr val="FFFFFF"/>
                </a:solidFill>
                <a:latin typeface="Trebuchet MS" panose="020B0603020202020204" pitchFamily="34" charset="0"/>
                <a:cs typeface="Century Gothic"/>
              </a:rPr>
              <a:t>Happy House Hunting!</a:t>
            </a:r>
            <a:endParaRPr sz="2800" dirty="0">
              <a:latin typeface="Trebuchet MS" panose="020B0603020202020204" pitchFamily="34" charset="0"/>
              <a:cs typeface="Century Gothic"/>
            </a:endParaRPr>
          </a:p>
        </p:txBody>
      </p:sp>
      <p:sp>
        <p:nvSpPr>
          <p:cNvPr id="7" name="object 7"/>
          <p:cNvSpPr/>
          <p:nvPr/>
        </p:nvSpPr>
        <p:spPr>
          <a:xfrm>
            <a:off x="457200" y="6949249"/>
            <a:ext cx="6858000" cy="25400"/>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8" name="object 8"/>
          <p:cNvSpPr txBox="1"/>
          <p:nvPr/>
        </p:nvSpPr>
        <p:spPr>
          <a:xfrm>
            <a:off x="444500" y="437563"/>
            <a:ext cx="6946900" cy="1690206"/>
          </a:xfrm>
          <a:prstGeom prst="rect">
            <a:avLst/>
          </a:prstGeom>
        </p:spPr>
        <p:txBody>
          <a:bodyPr vert="horz" wrap="square" lIns="0" tIns="0" rIns="0" bIns="0" rtlCol="0">
            <a:spAutoFit/>
          </a:bodyPr>
          <a:lstStyle/>
          <a:p>
            <a:pPr marL="12700" marR="5080">
              <a:lnSpc>
                <a:spcPct val="100000"/>
              </a:lnSpc>
            </a:pPr>
            <a:r>
              <a:rPr sz="1250" dirty="0">
                <a:latin typeface="Trebuchet MS" panose="020B0603020202020204" pitchFamily="34" charset="0"/>
                <a:cs typeface="Calibri"/>
              </a:rPr>
              <a:t>Look for someone to invest in your family’s future with you. You want an agent that isn’t focused on the transaction but is instead focused on helping you understand the process while helping you find your dream home.</a:t>
            </a:r>
          </a:p>
          <a:p>
            <a:pPr marL="504825" marR="411480" algn="ctr">
              <a:lnSpc>
                <a:spcPct val="100000"/>
              </a:lnSpc>
              <a:spcBef>
                <a:spcPts val="955"/>
              </a:spcBef>
            </a:pPr>
            <a:r>
              <a:rPr sz="1600" i="1" dirty="0">
                <a:solidFill>
                  <a:srgbClr val="00AEEF"/>
                </a:solidFill>
                <a:latin typeface="Trebuchet MS" panose="020B0603020202020204" pitchFamily="34" charset="0"/>
                <a:cs typeface="Calibri"/>
              </a:rPr>
              <a:t>In this world of Google searches, where it seems like all of the answers are just a mouse-click away, you need an agent who is going to educate you and share the information that you need to know before you even know you need it.</a:t>
            </a:r>
            <a:endParaRPr sz="1600" dirty="0">
              <a:latin typeface="Trebuchet MS" panose="020B0603020202020204" pitchFamily="34" charset="0"/>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038" y="6705600"/>
            <a:ext cx="2140719" cy="2078848"/>
          </a:xfrm>
          <a:prstGeom prst="rect">
            <a:avLst/>
          </a:prstGeom>
          <a:ln w="38100">
            <a:noFill/>
          </a:ln>
        </p:spPr>
      </p:pic>
      <p:sp>
        <p:nvSpPr>
          <p:cNvPr id="38913" name="Rectangle 1"/>
          <p:cNvSpPr>
            <a:spLocks noChangeArrowheads="1"/>
          </p:cNvSpPr>
          <p:nvPr/>
        </p:nvSpPr>
        <p:spPr bwMode="auto">
          <a:xfrm>
            <a:off x="258763" y="25241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sp>
        <p:nvSpPr>
          <p:cNvPr id="38915" name="TextBox 12"/>
          <p:cNvSpPr txBox="1">
            <a:spLocks noChangeArrowheads="1"/>
          </p:cNvSpPr>
          <p:nvPr/>
        </p:nvSpPr>
        <p:spPr bwMode="auto">
          <a:xfrm>
            <a:off x="1443060" y="6705600"/>
            <a:ext cx="3454400" cy="23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en-US" sz="1800" b="1" dirty="0"/>
              <a:t>YOUR NAME</a:t>
            </a:r>
          </a:p>
          <a:p>
            <a:pPr algn="r" eaLnBrk="1" hangingPunct="1">
              <a:spcBef>
                <a:spcPct val="0"/>
              </a:spcBef>
              <a:buFontTx/>
              <a:buNone/>
            </a:pPr>
            <a:r>
              <a:rPr lang="en-US" altLang="en-US" sz="1800" dirty="0"/>
              <a:t>Title</a:t>
            </a:r>
          </a:p>
          <a:p>
            <a:pPr algn="r" eaLnBrk="1" hangingPunct="1">
              <a:spcBef>
                <a:spcPct val="0"/>
              </a:spcBef>
              <a:buFontTx/>
              <a:buNone/>
            </a:pPr>
            <a:r>
              <a:rPr lang="en-US" altLang="en-US" sz="1800" dirty="0"/>
              <a:t>Company</a:t>
            </a:r>
          </a:p>
          <a:p>
            <a:pPr algn="r" eaLnBrk="1" hangingPunct="1">
              <a:spcBef>
                <a:spcPct val="0"/>
              </a:spcBef>
              <a:buFontTx/>
              <a:buNone/>
            </a:pPr>
            <a:r>
              <a:rPr lang="en-US" altLang="en-US" sz="1800" dirty="0"/>
              <a:t>City, State</a:t>
            </a:r>
            <a:br>
              <a:rPr lang="en-US" altLang="en-US" sz="1800" dirty="0"/>
            </a:br>
            <a:r>
              <a:rPr lang="en-US" altLang="en-US" sz="1800" dirty="0"/>
              <a:t>Email Address</a:t>
            </a:r>
          </a:p>
          <a:p>
            <a:pPr algn="r" eaLnBrk="1" hangingPunct="1">
              <a:spcBef>
                <a:spcPct val="0"/>
              </a:spcBef>
              <a:buFontTx/>
              <a:buNone/>
            </a:pPr>
            <a:r>
              <a:rPr lang="en-US" altLang="en-US" sz="1800" dirty="0"/>
              <a:t>Website</a:t>
            </a:r>
            <a:br>
              <a:rPr lang="en-US" altLang="en-US" sz="1800" dirty="0"/>
            </a:br>
            <a:r>
              <a:rPr lang="en-US" altLang="en-US" sz="1800" dirty="0"/>
              <a:t>(000) 000-0000</a:t>
            </a:r>
            <a:br>
              <a:rPr lang="en-US" altLang="en-US" sz="1800" b="1" dirty="0"/>
            </a:br>
            <a:endParaRPr lang="en-US" altLang="en-US" sz="1800" b="1" dirty="0"/>
          </a:p>
        </p:txBody>
      </p:sp>
      <p:sp>
        <p:nvSpPr>
          <p:cNvPr id="38917" name="Rectangle 14"/>
          <p:cNvSpPr>
            <a:spLocks noChangeArrowheads="1"/>
          </p:cNvSpPr>
          <p:nvPr/>
        </p:nvSpPr>
        <p:spPr bwMode="auto">
          <a:xfrm>
            <a:off x="258763" y="1042475"/>
            <a:ext cx="7340600" cy="9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dirty="0"/>
              <a:t>I’</a:t>
            </a:r>
            <a:r>
              <a:rPr lang="en-US" altLang="ja-JP" sz="1400" dirty="0"/>
              <a:t>m sure you have questions and concerns about buying a home.</a:t>
            </a:r>
            <a:br>
              <a:rPr lang="en-US" altLang="ja-JP" sz="1400" dirty="0"/>
            </a:br>
            <a:br>
              <a:rPr lang="en-US" altLang="ja-JP" sz="1400" dirty="0"/>
            </a:br>
            <a:r>
              <a:rPr lang="en-US" altLang="ja-JP" sz="1400" dirty="0"/>
              <a:t>I would love to talk with you about what you read here, as well as help you on the path to buying your new home. My contact information is below. I look forward to hearing from you</a:t>
            </a:r>
            <a:r>
              <a:rPr lang="is-IS" altLang="ja-JP" sz="1400" dirty="0"/>
              <a:t>!</a:t>
            </a:r>
            <a:endParaRPr lang="en-US" altLang="en-US" sz="1400" dirty="0"/>
          </a:p>
        </p:txBody>
      </p:sp>
      <p:pic>
        <p:nvPicPr>
          <p:cNvPr id="38918" name="Picture 17" descr="iStock_000001558465Smal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201863"/>
            <a:ext cx="77724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0" name="Straight Connector 18"/>
          <p:cNvCxnSpPr>
            <a:cxnSpLocks/>
          </p:cNvCxnSpPr>
          <p:nvPr/>
        </p:nvCxnSpPr>
        <p:spPr bwMode="auto">
          <a:xfrm>
            <a:off x="0" y="2201863"/>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921" name="Straight Connector 19"/>
          <p:cNvCxnSpPr>
            <a:cxnSpLocks/>
          </p:cNvCxnSpPr>
          <p:nvPr/>
        </p:nvCxnSpPr>
        <p:spPr bwMode="auto">
          <a:xfrm>
            <a:off x="0" y="6477000"/>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TextBox 5"/>
          <p:cNvSpPr txBox="1"/>
          <p:nvPr/>
        </p:nvSpPr>
        <p:spPr>
          <a:xfrm>
            <a:off x="8727311" y="9259747"/>
            <a:ext cx="184731" cy="369332"/>
          </a:xfrm>
          <a:prstGeom prst="rect">
            <a:avLst/>
          </a:prstGeom>
          <a:noFill/>
        </p:spPr>
        <p:txBody>
          <a:bodyPr wrap="none" rtlCol="0">
            <a:spAutoFit/>
          </a:bodyPr>
          <a:lstStyle/>
          <a:p>
            <a:endParaRPr lang="en-US"/>
          </a:p>
        </p:txBody>
      </p:sp>
      <p:grpSp>
        <p:nvGrpSpPr>
          <p:cNvPr id="11" name="Group 10"/>
          <p:cNvGrpSpPr/>
          <p:nvPr/>
        </p:nvGrpSpPr>
        <p:grpSpPr>
          <a:xfrm>
            <a:off x="258763" y="9491490"/>
            <a:ext cx="2115269" cy="342918"/>
            <a:chOff x="258763" y="9445002"/>
            <a:chExt cx="2115269" cy="342918"/>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7224" t="31582" r="27036" b="31164"/>
            <a:stretch/>
          </p:blipFill>
          <p:spPr>
            <a:xfrm>
              <a:off x="258763" y="9445002"/>
              <a:ext cx="325333" cy="342918"/>
            </a:xfrm>
            <a:prstGeom prst="rect">
              <a:avLst/>
            </a:prstGeom>
          </p:spPr>
        </p:pic>
        <p:sp>
          <p:nvSpPr>
            <p:cNvPr id="13" name="TextBox 12"/>
            <p:cNvSpPr txBox="1"/>
            <p:nvPr/>
          </p:nvSpPr>
          <p:spPr>
            <a:xfrm>
              <a:off x="512088" y="9535507"/>
              <a:ext cx="1861944"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Equal Housing Opportunity</a:t>
              </a:r>
            </a:p>
          </p:txBody>
        </p:sp>
      </p:grpSp>
      <p:pic>
        <p:nvPicPr>
          <p:cNvPr id="8" name="Picture 7">
            <a:extLst>
              <a:ext uri="{FF2B5EF4-FFF2-40B4-BE49-F238E27FC236}">
                <a16:creationId xmlns:a16="http://schemas.microsoft.com/office/drawing/2014/main" id="{FF3461A2-AE47-8E48-9EB6-16AAAD7F2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3038" y="8839200"/>
            <a:ext cx="2139696" cy="995208"/>
          </a:xfrm>
          <a:prstGeom prst="rect">
            <a:avLst/>
          </a:prstGeom>
          <a:ln w="38100">
            <a:noFill/>
          </a:ln>
        </p:spPr>
      </p:pic>
    </p:spTree>
    <p:extLst>
      <p:ext uri="{BB962C8B-B14F-4D97-AF65-F5344CB8AC3E}">
        <p14:creationId xmlns:p14="http://schemas.microsoft.com/office/powerpoint/2010/main" val="305188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44500" y="4414421"/>
            <a:ext cx="7023100" cy="3231654"/>
          </a:xfrm>
          <a:prstGeom prst="rect">
            <a:avLst/>
          </a:prstGeom>
        </p:spPr>
        <p:txBody>
          <a:bodyPr vert="horz" wrap="square" lIns="0" tIns="0" rIns="0" bIns="0" rtlCol="0">
            <a:spAutoFit/>
          </a:bodyPr>
          <a:lstStyle/>
          <a:p>
            <a:pPr marL="12700" marR="109855">
              <a:lnSpc>
                <a:spcPct val="100000"/>
              </a:lnSpc>
            </a:pPr>
            <a:r>
              <a:rPr sz="1200" b="1" dirty="0">
                <a:latin typeface="Trebuchet MS" panose="020B0603020202020204" pitchFamily="34" charset="0"/>
                <a:cs typeface="Calibri"/>
              </a:rPr>
              <a:t>If it seems like all your friends are buying a house... it’s because they are! But don’t worry, you’re not alone if you haven’t.</a:t>
            </a:r>
            <a:endParaRPr sz="1200" dirty="0">
              <a:latin typeface="Trebuchet MS" panose="020B0603020202020204" pitchFamily="34" charset="0"/>
              <a:cs typeface="Calibri"/>
            </a:endParaRPr>
          </a:p>
          <a:p>
            <a:pPr marL="12700" marR="34290">
              <a:lnSpc>
                <a:spcPct val="100000"/>
              </a:lnSpc>
              <a:spcBef>
                <a:spcPts val="900"/>
              </a:spcBef>
            </a:pPr>
            <a:r>
              <a:rPr sz="1200" dirty="0">
                <a:latin typeface="Trebuchet MS" panose="020B0603020202020204" pitchFamily="34" charset="0"/>
                <a:cs typeface="Calibri"/>
              </a:rPr>
              <a:t>There has been a lot of talk about how, as a generation, Millennials have </a:t>
            </a:r>
            <a:r>
              <a:rPr sz="1200" i="1" dirty="0">
                <a:latin typeface="Trebuchet MS" panose="020B0603020202020204" pitchFamily="34" charset="0"/>
                <a:cs typeface="Calibri"/>
              </a:rPr>
              <a:t>‘failed to launch’ </a:t>
            </a:r>
            <a:r>
              <a:rPr sz="1200" dirty="0">
                <a:latin typeface="Trebuchet MS" panose="020B0603020202020204" pitchFamily="34" charset="0"/>
                <a:cs typeface="Calibri"/>
              </a:rPr>
              <a:t>into adulthood and have delayed moving out of their family’s home. What doesn’t seem to be mentioned in the same context, however, is the large number of Millennials who have moved out of their family’s home, but have been renting an apartment, condo, or even a house!</a:t>
            </a:r>
          </a:p>
          <a:p>
            <a:pPr marL="12700" marR="27305">
              <a:lnSpc>
                <a:spcPct val="100000"/>
              </a:lnSpc>
              <a:spcBef>
                <a:spcPts val="900"/>
              </a:spcBef>
            </a:pPr>
            <a:r>
              <a:rPr sz="1200" dirty="0">
                <a:latin typeface="Trebuchet MS" panose="020B0603020202020204" pitchFamily="34" charset="0"/>
                <a:cs typeface="Calibri"/>
              </a:rPr>
              <a:t>Many experts have looked at the homeownership rate among Millennials and have questioned if they even want to own homes! The great news is that not only do Millennials want to own... they are flocking to the real estate market in larger numbers every year!</a:t>
            </a:r>
          </a:p>
          <a:p>
            <a:pPr marL="12700" marR="5080">
              <a:lnSpc>
                <a:spcPct val="100000"/>
              </a:lnSpc>
              <a:spcBef>
                <a:spcPts val="900"/>
              </a:spcBef>
            </a:pPr>
            <a:r>
              <a:rPr sz="1200" dirty="0">
                <a:latin typeface="Trebuchet MS" panose="020B0603020202020204" pitchFamily="34" charset="0"/>
                <a:cs typeface="Calibri"/>
              </a:rPr>
              <a:t>Buyers aged 18-34 years have comprised the largest share of first-time homebuyers at roughly 50-60</a:t>
            </a:r>
            <a:r>
              <a:rPr lang="en-US" sz="1200" dirty="0">
                <a:latin typeface="Trebuchet MS" panose="020B0603020202020204" pitchFamily="34" charset="0"/>
                <a:cs typeface="Calibri"/>
              </a:rPr>
              <a:t>% </a:t>
            </a:r>
            <a:r>
              <a:rPr sz="1200" dirty="0">
                <a:latin typeface="Trebuchet MS" panose="020B0603020202020204" pitchFamily="34" charset="0"/>
                <a:cs typeface="Calibri"/>
              </a:rPr>
              <a:t>for the last few years. In 201</a:t>
            </a:r>
            <a:r>
              <a:rPr lang="en-US" sz="1200" dirty="0">
                <a:latin typeface="Trebuchet MS" panose="020B0603020202020204" pitchFamily="34" charset="0"/>
                <a:cs typeface="Calibri"/>
              </a:rPr>
              <a:t>7</a:t>
            </a:r>
            <a:r>
              <a:rPr sz="1200" dirty="0">
                <a:latin typeface="Trebuchet MS" panose="020B0603020202020204" pitchFamily="34" charset="0"/>
                <a:cs typeface="Calibri"/>
              </a:rPr>
              <a:t>, buyers aged 25-34 years accounted for </a:t>
            </a:r>
            <a:r>
              <a:rPr lang="en-US" sz="1200" dirty="0">
                <a:latin typeface="Trebuchet MS" panose="020B0603020202020204" pitchFamily="34" charset="0"/>
                <a:cs typeface="Calibri"/>
              </a:rPr>
              <a:t>65%</a:t>
            </a:r>
            <a:r>
              <a:rPr sz="1200" dirty="0">
                <a:latin typeface="Trebuchet MS" panose="020B0603020202020204" pitchFamily="34" charset="0"/>
                <a:cs typeface="Calibri"/>
              </a:rPr>
              <a:t> of first-time home buyers, compared to 50</a:t>
            </a:r>
            <a:r>
              <a:rPr lang="en-US" sz="1200" dirty="0">
                <a:latin typeface="Trebuchet MS" panose="020B0603020202020204" pitchFamily="34" charset="0"/>
                <a:cs typeface="Calibri"/>
              </a:rPr>
              <a:t>%</a:t>
            </a:r>
            <a:r>
              <a:rPr sz="1200" dirty="0">
                <a:latin typeface="Trebuchet MS" panose="020B0603020202020204" pitchFamily="34" charset="0"/>
                <a:cs typeface="Calibri"/>
              </a:rPr>
              <a:t> in 2005.</a:t>
            </a:r>
          </a:p>
          <a:p>
            <a:pPr marL="12700" marR="38100">
              <a:lnSpc>
                <a:spcPct val="100000"/>
              </a:lnSpc>
              <a:spcBef>
                <a:spcPts val="900"/>
              </a:spcBef>
            </a:pPr>
            <a:r>
              <a:rPr sz="1200" dirty="0">
                <a:latin typeface="Trebuchet MS" panose="020B0603020202020204" pitchFamily="34" charset="0"/>
                <a:cs typeface="Calibri"/>
              </a:rPr>
              <a:t>According to the </a:t>
            </a:r>
            <a:r>
              <a:rPr sz="1200" i="1" dirty="0">
                <a:latin typeface="Trebuchet MS" panose="020B0603020202020204" pitchFamily="34" charset="0"/>
                <a:cs typeface="Calibri"/>
              </a:rPr>
              <a:t>National Association of Realtor’s </a:t>
            </a:r>
            <a:r>
              <a:rPr sz="1200" dirty="0">
                <a:latin typeface="Trebuchet MS" panose="020B0603020202020204" pitchFamily="34" charset="0"/>
                <a:cs typeface="Calibri"/>
              </a:rPr>
              <a:t>latest </a:t>
            </a:r>
            <a:r>
              <a:rPr sz="1200" i="1" dirty="0">
                <a:latin typeface="Trebuchet MS" panose="020B0603020202020204" pitchFamily="34" charset="0"/>
                <a:cs typeface="Calibri"/>
              </a:rPr>
              <a:t>Profile of Home Buyers and Sellers, </a:t>
            </a:r>
            <a:r>
              <a:rPr sz="1200" dirty="0">
                <a:latin typeface="Trebuchet MS" panose="020B0603020202020204" pitchFamily="34" charset="0"/>
                <a:cs typeface="Calibri"/>
              </a:rPr>
              <a:t>the average age of a first-time home buyer in 201</a:t>
            </a:r>
            <a:r>
              <a:rPr lang="en-US" sz="1200" dirty="0">
                <a:latin typeface="Trebuchet MS" panose="020B0603020202020204" pitchFamily="34" charset="0"/>
                <a:cs typeface="Calibri"/>
              </a:rPr>
              <a:t>7</a:t>
            </a:r>
            <a:r>
              <a:rPr sz="1200" dirty="0">
                <a:latin typeface="Trebuchet MS" panose="020B0603020202020204" pitchFamily="34" charset="0"/>
                <a:cs typeface="Calibri"/>
              </a:rPr>
              <a:t> was 32. This generation will continue to be the topic of conversation A LOT when it comes to housing as more and more enter </a:t>
            </a:r>
            <a:r>
              <a:rPr sz="1200" i="1" dirty="0">
                <a:latin typeface="Trebuchet MS" panose="020B0603020202020204" pitchFamily="34" charset="0"/>
                <a:cs typeface="Calibri"/>
              </a:rPr>
              <a:t>‘average home buying</a:t>
            </a:r>
            <a:r>
              <a:rPr lang="en-US" sz="1200" i="1" dirty="0">
                <a:latin typeface="Trebuchet MS" panose="020B0603020202020204" pitchFamily="34" charset="0"/>
                <a:cs typeface="Calibri"/>
              </a:rPr>
              <a:t> </a:t>
            </a:r>
            <a:r>
              <a:rPr sz="1200" i="1" dirty="0">
                <a:latin typeface="Trebuchet MS" panose="020B0603020202020204" pitchFamily="34" charset="0"/>
                <a:cs typeface="Calibri"/>
              </a:rPr>
              <a:t>age’.</a:t>
            </a:r>
          </a:p>
        </p:txBody>
      </p:sp>
      <p:sp>
        <p:nvSpPr>
          <p:cNvPr id="4" name="object 4"/>
          <p:cNvSpPr/>
          <p:nvPr/>
        </p:nvSpPr>
        <p:spPr>
          <a:xfrm>
            <a:off x="0" y="0"/>
            <a:ext cx="7772400" cy="4126865"/>
          </a:xfrm>
          <a:custGeom>
            <a:avLst/>
            <a:gdLst/>
            <a:ahLst/>
            <a:cxnLst/>
            <a:rect l="l" t="t" r="r" b="b"/>
            <a:pathLst>
              <a:path w="7772400" h="4126865">
                <a:moveTo>
                  <a:pt x="0" y="4126738"/>
                </a:moveTo>
                <a:lnTo>
                  <a:pt x="7772400" y="4126738"/>
                </a:lnTo>
                <a:lnTo>
                  <a:pt x="7772400" y="0"/>
                </a:lnTo>
                <a:lnTo>
                  <a:pt x="0" y="0"/>
                </a:lnTo>
                <a:lnTo>
                  <a:pt x="0" y="4126738"/>
                </a:lnTo>
                <a:close/>
              </a:path>
            </a:pathLst>
          </a:custGeom>
          <a:solidFill>
            <a:srgbClr val="58595B"/>
          </a:solidFill>
        </p:spPr>
        <p:txBody>
          <a:bodyPr wrap="square" lIns="0" tIns="0" rIns="0" bIns="0" rtlCol="0"/>
          <a:lstStyle/>
          <a:p>
            <a:endParaRPr/>
          </a:p>
        </p:txBody>
      </p:sp>
      <p:sp>
        <p:nvSpPr>
          <p:cNvPr id="5" name="object 5"/>
          <p:cNvSpPr/>
          <p:nvPr/>
        </p:nvSpPr>
        <p:spPr>
          <a:xfrm>
            <a:off x="0" y="0"/>
            <a:ext cx="7772400" cy="41258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0311" y="3164395"/>
            <a:ext cx="7352030" cy="718185"/>
          </a:xfrm>
          <a:custGeom>
            <a:avLst/>
            <a:gdLst/>
            <a:ahLst/>
            <a:cxnLst/>
            <a:rect l="l" t="t" r="r" b="b"/>
            <a:pathLst>
              <a:path w="7352030" h="718185">
                <a:moveTo>
                  <a:pt x="0" y="717804"/>
                </a:moveTo>
                <a:lnTo>
                  <a:pt x="7351776" y="717804"/>
                </a:lnTo>
                <a:lnTo>
                  <a:pt x="7351776" y="0"/>
                </a:lnTo>
                <a:lnTo>
                  <a:pt x="0" y="0"/>
                </a:lnTo>
                <a:lnTo>
                  <a:pt x="0" y="717804"/>
                </a:lnTo>
                <a:close/>
              </a:path>
            </a:pathLst>
          </a:custGeom>
          <a:solidFill>
            <a:srgbClr val="00AEEF">
              <a:alpha val="94000"/>
            </a:srgbClr>
          </a:solidFill>
        </p:spPr>
        <p:txBody>
          <a:bodyPr wrap="square" lIns="0" tIns="0" rIns="0" bIns="0" rtlCol="0"/>
          <a:lstStyle/>
          <a:p>
            <a:endParaRPr/>
          </a:p>
        </p:txBody>
      </p:sp>
      <p:sp>
        <p:nvSpPr>
          <p:cNvPr id="7" name="object 7"/>
          <p:cNvSpPr txBox="1"/>
          <p:nvPr/>
        </p:nvSpPr>
        <p:spPr>
          <a:xfrm>
            <a:off x="444500" y="3323451"/>
            <a:ext cx="6870700" cy="338554"/>
          </a:xfrm>
          <a:prstGeom prst="rect">
            <a:avLst/>
          </a:prstGeom>
        </p:spPr>
        <p:txBody>
          <a:bodyPr vert="horz" wrap="square" lIns="0" tIns="0" rIns="0" bIns="0" rtlCol="0">
            <a:spAutoFit/>
          </a:bodyPr>
          <a:lstStyle/>
          <a:p>
            <a:pPr marL="12700">
              <a:lnSpc>
                <a:spcPct val="100000"/>
              </a:lnSpc>
            </a:pPr>
            <a:r>
              <a:rPr sz="2200" b="1" dirty="0">
                <a:solidFill>
                  <a:srgbClr val="FFFFFF"/>
                </a:solidFill>
                <a:latin typeface="Trebuchet MS" panose="020B0603020202020204" pitchFamily="34" charset="0"/>
                <a:cs typeface="Century Gothic"/>
              </a:rPr>
              <a:t>You’re Not Alone If You Haven’t Bought a Home Yet</a:t>
            </a:r>
            <a:endParaRPr sz="2200" dirty="0">
              <a:latin typeface="Trebuchet MS" panose="020B0603020202020204" pitchFamily="34" charset="0"/>
              <a:cs typeface="Century Gothic"/>
            </a:endParaRPr>
          </a:p>
        </p:txBody>
      </p:sp>
      <p:sp>
        <p:nvSpPr>
          <p:cNvPr id="8" name="object 8"/>
          <p:cNvSpPr/>
          <p:nvPr/>
        </p:nvSpPr>
        <p:spPr>
          <a:xfrm>
            <a:off x="457200" y="3671570"/>
            <a:ext cx="6858000" cy="25400"/>
          </a:xfrm>
          <a:prstGeom prst="rect">
            <a:avLst/>
          </a:prstGeom>
          <a:blipFill>
            <a:blip r:embed="rId4" cstate="print"/>
            <a:stretch>
              <a:fillRect/>
            </a:stretch>
          </a:blipFill>
        </p:spPr>
        <p:txBody>
          <a:bodyPr wrap="square" lIns="0" tIns="0" rIns="0" bIns="0" rtlCol="0"/>
          <a:lstStyle/>
          <a:p>
            <a:endParaRPr/>
          </a:p>
        </p:txBody>
      </p:sp>
      <p:grpSp>
        <p:nvGrpSpPr>
          <p:cNvPr id="13" name="Group 12"/>
          <p:cNvGrpSpPr/>
          <p:nvPr/>
        </p:nvGrpSpPr>
        <p:grpSpPr>
          <a:xfrm>
            <a:off x="381000" y="7778627"/>
            <a:ext cx="6934200" cy="403064"/>
            <a:chOff x="381000" y="7826536"/>
            <a:chExt cx="6934200" cy="403064"/>
          </a:xfrm>
        </p:grpSpPr>
        <p:sp>
          <p:nvSpPr>
            <p:cNvPr id="2" name="object 2"/>
            <p:cNvSpPr/>
            <p:nvPr/>
          </p:nvSpPr>
          <p:spPr>
            <a:xfrm>
              <a:off x="457200" y="8204200"/>
              <a:ext cx="6858000" cy="25400"/>
            </a:xfrm>
            <a:prstGeom prst="rect">
              <a:avLst/>
            </a:prstGeom>
            <a:blipFill>
              <a:blip r:embed="rId5" cstate="print"/>
              <a:stretch>
                <a:fillRect/>
              </a:stretch>
            </a:blipFill>
          </p:spPr>
          <p:txBody>
            <a:bodyPr wrap="square" lIns="0" tIns="0" rIns="0" bIns="0" rtlCol="0"/>
            <a:lstStyle/>
            <a:p>
              <a:endParaRPr/>
            </a:p>
          </p:txBody>
        </p:sp>
        <p:sp>
          <p:nvSpPr>
            <p:cNvPr id="10" name="Rectangle 9"/>
            <p:cNvSpPr/>
            <p:nvPr/>
          </p:nvSpPr>
          <p:spPr>
            <a:xfrm>
              <a:off x="381000" y="7826536"/>
              <a:ext cx="6705600" cy="403064"/>
            </a:xfrm>
            <a:prstGeom prst="rect">
              <a:avLst/>
            </a:prstGeom>
          </p:spPr>
          <p:txBody>
            <a:bodyPr wrap="square">
              <a:spAutoFit/>
            </a:bodyPr>
            <a:lstStyle/>
            <a:p>
              <a:pPr marL="12700">
                <a:lnSpc>
                  <a:spcPct val="100000"/>
                </a:lnSpc>
              </a:pPr>
              <a:r>
                <a:rPr lang="en-US" sz="2000" b="1" dirty="0">
                  <a:solidFill>
                    <a:srgbClr val="00AEEF"/>
                  </a:solidFill>
                  <a:latin typeface="Trebuchet MS" panose="020B0603020202020204" pitchFamily="34" charset="0"/>
                  <a:cs typeface="Century Gothic"/>
                </a:rPr>
                <a:t>Experts Need To Stop Lumping All Millennials Together</a:t>
              </a:r>
              <a:endParaRPr lang="en-US" sz="2000" dirty="0">
                <a:latin typeface="Trebuchet MS" panose="020B0603020202020204" pitchFamily="34" charset="0"/>
                <a:cs typeface="Century Gothic"/>
              </a:endParaRPr>
            </a:p>
          </p:txBody>
        </p:sp>
      </p:grpSp>
      <p:sp>
        <p:nvSpPr>
          <p:cNvPr id="12" name="object 3"/>
          <p:cNvSpPr txBox="1"/>
          <p:nvPr/>
        </p:nvSpPr>
        <p:spPr>
          <a:xfrm>
            <a:off x="457200" y="8410054"/>
            <a:ext cx="7023100" cy="1038746"/>
          </a:xfrm>
          <a:prstGeom prst="rect">
            <a:avLst/>
          </a:prstGeom>
        </p:spPr>
        <p:txBody>
          <a:bodyPr vert="horz" wrap="square" lIns="0" tIns="0" rIns="0" bIns="0" rtlCol="0">
            <a:spAutoFit/>
          </a:bodyPr>
          <a:lstStyle/>
          <a:p>
            <a:pPr marL="12700" marR="119380">
              <a:lnSpc>
                <a:spcPct val="100000"/>
              </a:lnSpc>
              <a:spcBef>
                <a:spcPts val="1770"/>
              </a:spcBef>
            </a:pPr>
            <a:r>
              <a:rPr sz="1200" dirty="0">
                <a:latin typeface="Trebuchet MS" panose="020B0603020202020204" pitchFamily="34" charset="0"/>
                <a:cs typeface="Calibri"/>
              </a:rPr>
              <a:t>In a group of people with such a wide age range (1</a:t>
            </a:r>
            <a:r>
              <a:rPr lang="en-US" sz="1200" dirty="0">
                <a:latin typeface="Trebuchet MS" panose="020B0603020202020204" pitchFamily="34" charset="0"/>
                <a:cs typeface="Calibri"/>
              </a:rPr>
              <a:t>8</a:t>
            </a:r>
            <a:r>
              <a:rPr sz="1200" dirty="0">
                <a:latin typeface="Trebuchet MS" panose="020B0603020202020204" pitchFamily="34" charset="0"/>
                <a:cs typeface="Calibri"/>
              </a:rPr>
              <a:t>-3</a:t>
            </a:r>
            <a:r>
              <a:rPr lang="en-US" sz="1200" dirty="0">
                <a:latin typeface="Trebuchet MS" panose="020B0603020202020204" pitchFamily="34" charset="0"/>
                <a:cs typeface="Calibri"/>
              </a:rPr>
              <a:t>6</a:t>
            </a:r>
            <a:r>
              <a:rPr sz="1200" dirty="0">
                <a:latin typeface="Trebuchet MS" panose="020B0603020202020204" pitchFamily="34" charset="0"/>
                <a:cs typeface="Calibri"/>
              </a:rPr>
              <a:t> according to the </a:t>
            </a:r>
            <a:r>
              <a:rPr sz="1200" i="1" dirty="0">
                <a:latin typeface="Trebuchet MS" panose="020B0603020202020204" pitchFamily="34" charset="0"/>
                <a:cs typeface="Calibri"/>
              </a:rPr>
              <a:t>Census</a:t>
            </a:r>
            <a:r>
              <a:rPr sz="1200" dirty="0">
                <a:latin typeface="Trebuchet MS" panose="020B0603020202020204" pitchFamily="34" charset="0"/>
                <a:cs typeface="Calibri"/>
              </a:rPr>
              <a:t>), it is impossible to draw conclusions about this generation as a whole, despite what many have tried to do.</a:t>
            </a:r>
          </a:p>
          <a:p>
            <a:pPr marL="12700" marR="49530">
              <a:lnSpc>
                <a:spcPct val="100000"/>
              </a:lnSpc>
              <a:spcBef>
                <a:spcPts val="900"/>
              </a:spcBef>
            </a:pPr>
            <a:r>
              <a:rPr sz="1200" dirty="0">
                <a:latin typeface="Trebuchet MS" panose="020B0603020202020204" pitchFamily="34" charset="0"/>
                <a:cs typeface="Calibri"/>
              </a:rPr>
              <a:t>Many experts have begun to realize that there is a noticeable difference between the behaviors and experiences of this generation, and have therefore divided them into </a:t>
            </a:r>
            <a:r>
              <a:rPr sz="1200" b="1" dirty="0">
                <a:latin typeface="Trebuchet MS" panose="020B0603020202020204" pitchFamily="34" charset="0"/>
                <a:cs typeface="Century Gothic"/>
              </a:rPr>
              <a:t>‘Young Millennials’ (1</a:t>
            </a:r>
            <a:r>
              <a:rPr lang="en-US" sz="1200" b="1" dirty="0">
                <a:latin typeface="Trebuchet MS" panose="020B0603020202020204" pitchFamily="34" charset="0"/>
                <a:cs typeface="Century Gothic"/>
              </a:rPr>
              <a:t>8</a:t>
            </a:r>
            <a:r>
              <a:rPr sz="1200" b="1" dirty="0">
                <a:latin typeface="Trebuchet MS" panose="020B0603020202020204" pitchFamily="34" charset="0"/>
                <a:cs typeface="Century Gothic"/>
              </a:rPr>
              <a:t>-2</a:t>
            </a:r>
            <a:r>
              <a:rPr lang="en-US" sz="1200" b="1" dirty="0">
                <a:latin typeface="Trebuchet MS" panose="020B0603020202020204" pitchFamily="34" charset="0"/>
                <a:cs typeface="Century Gothic"/>
              </a:rPr>
              <a:t>6</a:t>
            </a:r>
            <a:r>
              <a:rPr sz="1200" b="1" dirty="0">
                <a:latin typeface="Trebuchet MS" panose="020B0603020202020204" pitchFamily="34" charset="0"/>
                <a:cs typeface="Century Gothic"/>
              </a:rPr>
              <a:t>) </a:t>
            </a:r>
            <a:r>
              <a:rPr sz="1200" dirty="0">
                <a:latin typeface="Trebuchet MS" panose="020B0603020202020204" pitchFamily="34" charset="0"/>
                <a:cs typeface="Calibri"/>
              </a:rPr>
              <a:t>and </a:t>
            </a:r>
            <a:r>
              <a:rPr sz="1200" b="1" dirty="0">
                <a:latin typeface="Trebuchet MS" panose="020B0603020202020204" pitchFamily="34" charset="0"/>
                <a:cs typeface="Century Gothic"/>
              </a:rPr>
              <a:t>‘Older Millennials’ (2</a:t>
            </a:r>
            <a:r>
              <a:rPr lang="en-US" sz="1200" b="1" dirty="0">
                <a:latin typeface="Trebuchet MS" panose="020B0603020202020204" pitchFamily="34" charset="0"/>
                <a:cs typeface="Century Gothic"/>
              </a:rPr>
              <a:t>7</a:t>
            </a:r>
            <a:r>
              <a:rPr sz="1200" b="1" dirty="0">
                <a:latin typeface="Trebuchet MS" panose="020B0603020202020204" pitchFamily="34" charset="0"/>
                <a:cs typeface="Century Gothic"/>
              </a:rPr>
              <a:t>-3</a:t>
            </a:r>
            <a:r>
              <a:rPr lang="en-US" sz="1200" b="1" dirty="0">
                <a:latin typeface="Trebuchet MS" panose="020B0603020202020204" pitchFamily="34" charset="0"/>
                <a:cs typeface="Century Gothic"/>
              </a:rPr>
              <a:t>6</a:t>
            </a:r>
            <a:r>
              <a:rPr sz="1200" b="1" dirty="0">
                <a:latin typeface="Trebuchet MS" panose="020B0603020202020204" pitchFamily="34" charset="0"/>
                <a:cs typeface="Century Gothic"/>
              </a:rPr>
              <a:t>)</a:t>
            </a:r>
            <a:r>
              <a:rPr sz="1200" dirty="0">
                <a:latin typeface="Trebuchet MS" panose="020B0603020202020204" pitchFamily="34" charset="0"/>
                <a:cs typeface="Calibri"/>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1" y="7331758"/>
            <a:ext cx="6946900" cy="2192908"/>
          </a:xfrm>
          <a:prstGeom prst="rect">
            <a:avLst/>
          </a:prstGeom>
        </p:spPr>
        <p:txBody>
          <a:bodyPr vert="horz" wrap="square" lIns="0" tIns="0" rIns="0" bIns="0" rtlCol="0">
            <a:spAutoFit/>
          </a:bodyPr>
          <a:lstStyle/>
          <a:p>
            <a:pPr marL="12700">
              <a:lnSpc>
                <a:spcPct val="100000"/>
              </a:lnSpc>
            </a:pPr>
            <a:r>
              <a:rPr sz="1200" dirty="0">
                <a:latin typeface="Trebuchet MS" panose="020B0603020202020204" pitchFamily="34" charset="0"/>
                <a:cs typeface="Calibri"/>
              </a:rPr>
              <a:t>Whether pushed into the zone or a willing participant, many ‘Older Millennials’ are aging into the</a:t>
            </a:r>
          </a:p>
          <a:p>
            <a:pPr marL="12700">
              <a:lnSpc>
                <a:spcPct val="100000"/>
              </a:lnSpc>
            </a:pPr>
            <a:r>
              <a:rPr sz="1200" i="1" dirty="0">
                <a:latin typeface="Trebuchet MS" panose="020B0603020202020204" pitchFamily="34" charset="0"/>
                <a:cs typeface="Calibri"/>
              </a:rPr>
              <a:t>‘Responsibility Zone,’ </a:t>
            </a:r>
            <a:r>
              <a:rPr sz="1200" dirty="0">
                <a:latin typeface="Trebuchet MS" panose="020B0603020202020204" pitchFamily="34" charset="0"/>
                <a:cs typeface="Calibri"/>
              </a:rPr>
              <a:t>or the age range when responsibilities start to dictate behaviors, such as:</a:t>
            </a:r>
          </a:p>
          <a:p>
            <a:pPr marL="241300" indent="-228600">
              <a:lnSpc>
                <a:spcPct val="100000"/>
              </a:lnSpc>
              <a:spcBef>
                <a:spcPts val="900"/>
              </a:spcBef>
              <a:buFont typeface="Calibri"/>
              <a:buChar char="•"/>
              <a:tabLst>
                <a:tab pos="241935" algn="l"/>
              </a:tabLst>
            </a:pPr>
            <a:r>
              <a:rPr sz="1200" dirty="0">
                <a:latin typeface="Trebuchet MS" panose="020B0603020202020204" pitchFamily="34" charset="0"/>
                <a:cs typeface="Calibri"/>
              </a:rPr>
              <a:t>Moving out of the house</a:t>
            </a:r>
          </a:p>
          <a:p>
            <a:pPr marL="241300" indent="-228600">
              <a:lnSpc>
                <a:spcPct val="100000"/>
              </a:lnSpc>
              <a:buFont typeface="Calibri"/>
              <a:buChar char="•"/>
              <a:tabLst>
                <a:tab pos="241935" algn="l"/>
              </a:tabLst>
            </a:pPr>
            <a:r>
              <a:rPr sz="1200" dirty="0">
                <a:latin typeface="Trebuchet MS" panose="020B0603020202020204" pitchFamily="34" charset="0"/>
                <a:cs typeface="Calibri"/>
              </a:rPr>
              <a:t>Getting married</a:t>
            </a:r>
          </a:p>
          <a:p>
            <a:pPr marL="241300" indent="-228600">
              <a:lnSpc>
                <a:spcPct val="100000"/>
              </a:lnSpc>
              <a:buFont typeface="Calibri"/>
              <a:buChar char="•"/>
              <a:tabLst>
                <a:tab pos="241935" algn="l"/>
              </a:tabLst>
            </a:pPr>
            <a:r>
              <a:rPr sz="1200" dirty="0">
                <a:latin typeface="Trebuchet MS" panose="020B0603020202020204" pitchFamily="34" charset="0"/>
                <a:cs typeface="Calibri"/>
              </a:rPr>
              <a:t>Buying a home</a:t>
            </a:r>
          </a:p>
          <a:p>
            <a:pPr marL="241300" indent="-228600">
              <a:lnSpc>
                <a:spcPct val="100000"/>
              </a:lnSpc>
              <a:buFont typeface="Calibri"/>
              <a:buChar char="•"/>
              <a:tabLst>
                <a:tab pos="241935" algn="l"/>
              </a:tabLst>
            </a:pPr>
            <a:r>
              <a:rPr sz="1200" dirty="0">
                <a:latin typeface="Trebuchet MS" panose="020B0603020202020204" pitchFamily="34" charset="0"/>
                <a:cs typeface="Calibri"/>
              </a:rPr>
              <a:t>Having children</a:t>
            </a:r>
          </a:p>
          <a:p>
            <a:pPr marL="12700">
              <a:lnSpc>
                <a:spcPct val="100000"/>
              </a:lnSpc>
              <a:spcBef>
                <a:spcPts val="900"/>
              </a:spcBef>
            </a:pPr>
            <a:r>
              <a:rPr sz="1200" b="1" dirty="0">
                <a:latin typeface="Trebuchet MS" panose="020B0603020202020204" pitchFamily="34" charset="0"/>
                <a:cs typeface="Calibri"/>
              </a:rPr>
              <a:t>And not necessarily in that order!</a:t>
            </a:r>
            <a:endParaRPr sz="1200" dirty="0">
              <a:latin typeface="Trebuchet MS" panose="020B0603020202020204" pitchFamily="34" charset="0"/>
              <a:cs typeface="Calibri"/>
            </a:endParaRPr>
          </a:p>
          <a:p>
            <a:pPr marL="12700" marR="5080">
              <a:lnSpc>
                <a:spcPct val="100000"/>
              </a:lnSpc>
              <a:spcBef>
                <a:spcPts val="900"/>
              </a:spcBef>
            </a:pPr>
            <a:r>
              <a:rPr sz="1200" dirty="0">
                <a:latin typeface="Trebuchet MS" panose="020B0603020202020204" pitchFamily="34" charset="0"/>
                <a:cs typeface="Calibri"/>
              </a:rPr>
              <a:t>You may have noticed that many of your friends and family members have started to make pretty big decisions all at once. There are many Millennials who are crossing all four of these major life events off their list in a two-year span. If you blink you might miss it!</a:t>
            </a:r>
          </a:p>
        </p:txBody>
      </p:sp>
      <p:sp>
        <p:nvSpPr>
          <p:cNvPr id="3" name="object 3"/>
          <p:cNvSpPr/>
          <p:nvPr/>
        </p:nvSpPr>
        <p:spPr>
          <a:xfrm>
            <a:off x="0" y="2476500"/>
            <a:ext cx="7772400" cy="4594860"/>
          </a:xfrm>
          <a:custGeom>
            <a:avLst/>
            <a:gdLst/>
            <a:ahLst/>
            <a:cxnLst/>
            <a:rect l="l" t="t" r="r" b="b"/>
            <a:pathLst>
              <a:path w="7772400" h="4594859">
                <a:moveTo>
                  <a:pt x="0" y="4594860"/>
                </a:moveTo>
                <a:lnTo>
                  <a:pt x="7772400" y="4594860"/>
                </a:lnTo>
                <a:lnTo>
                  <a:pt x="7772400" y="0"/>
                </a:lnTo>
                <a:lnTo>
                  <a:pt x="0" y="0"/>
                </a:lnTo>
                <a:lnTo>
                  <a:pt x="0" y="4594860"/>
                </a:lnTo>
                <a:close/>
              </a:path>
            </a:pathLst>
          </a:custGeom>
          <a:solidFill>
            <a:srgbClr val="58595B"/>
          </a:solidFill>
        </p:spPr>
        <p:txBody>
          <a:bodyPr wrap="square" lIns="0" tIns="0" rIns="0" bIns="0" rtlCol="0"/>
          <a:lstStyle/>
          <a:p>
            <a:endParaRPr/>
          </a:p>
        </p:txBody>
      </p:sp>
      <p:sp>
        <p:nvSpPr>
          <p:cNvPr id="4" name="object 4"/>
          <p:cNvSpPr/>
          <p:nvPr/>
        </p:nvSpPr>
        <p:spPr>
          <a:xfrm>
            <a:off x="0" y="2476500"/>
            <a:ext cx="7772400" cy="45948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0311" y="6102096"/>
            <a:ext cx="7352030" cy="718185"/>
          </a:xfrm>
          <a:custGeom>
            <a:avLst/>
            <a:gdLst/>
            <a:ahLst/>
            <a:cxnLst/>
            <a:rect l="l" t="t" r="r" b="b"/>
            <a:pathLst>
              <a:path w="7352030" h="718184">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p>
        </p:txBody>
      </p:sp>
      <p:sp>
        <p:nvSpPr>
          <p:cNvPr id="6" name="object 6"/>
          <p:cNvSpPr txBox="1"/>
          <p:nvPr/>
        </p:nvSpPr>
        <p:spPr>
          <a:xfrm>
            <a:off x="444500" y="6228901"/>
            <a:ext cx="6032500" cy="430887"/>
          </a:xfrm>
          <a:prstGeom prst="rect">
            <a:avLst/>
          </a:prstGeom>
        </p:spPr>
        <p:txBody>
          <a:bodyPr vert="horz" wrap="square" lIns="0" tIns="0" rIns="0" bIns="0" rtlCol="0">
            <a:spAutoFit/>
          </a:bodyPr>
          <a:lstStyle/>
          <a:p>
            <a:pPr marL="12700">
              <a:lnSpc>
                <a:spcPct val="100000"/>
              </a:lnSpc>
            </a:pPr>
            <a:r>
              <a:rPr sz="2800" b="1" dirty="0">
                <a:solidFill>
                  <a:srgbClr val="FFFFFF"/>
                </a:solidFill>
                <a:latin typeface="Trebuchet MS" panose="020B0603020202020204" pitchFamily="34" charset="0"/>
                <a:cs typeface="Century Gothic"/>
              </a:rPr>
              <a:t>The ‘Responsibility Zone’ Is Calling</a:t>
            </a:r>
            <a:endParaRPr sz="2800" dirty="0">
              <a:latin typeface="Trebuchet MS" panose="020B0603020202020204" pitchFamily="34" charset="0"/>
              <a:cs typeface="Century Gothic"/>
            </a:endParaRPr>
          </a:p>
        </p:txBody>
      </p:sp>
      <p:sp>
        <p:nvSpPr>
          <p:cNvPr id="7" name="object 7"/>
          <p:cNvSpPr/>
          <p:nvPr/>
        </p:nvSpPr>
        <p:spPr>
          <a:xfrm>
            <a:off x="457200" y="6637845"/>
            <a:ext cx="6858000" cy="254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44500" y="437563"/>
            <a:ext cx="6871334" cy="1708160"/>
          </a:xfrm>
          <a:prstGeom prst="rect">
            <a:avLst/>
          </a:prstGeom>
        </p:spPr>
        <p:txBody>
          <a:bodyPr vert="horz" wrap="square" lIns="0" tIns="0" rIns="0" bIns="0" rtlCol="0">
            <a:spAutoFit/>
          </a:bodyPr>
          <a:lstStyle/>
          <a:p>
            <a:pPr marL="12700" marR="5080">
              <a:lnSpc>
                <a:spcPct val="100000"/>
              </a:lnSpc>
            </a:pPr>
            <a:r>
              <a:rPr sz="1200" dirty="0">
                <a:latin typeface="Trebuchet MS" panose="020B0603020202020204" pitchFamily="34" charset="0"/>
                <a:cs typeface="Calibri"/>
              </a:rPr>
              <a:t>No matter which group you find yourself in, you no doubt have peers that fit into the other category and may even identify with different characteristics from each group.</a:t>
            </a:r>
          </a:p>
          <a:p>
            <a:pPr marL="12700" marR="50165" algn="just">
              <a:lnSpc>
                <a:spcPct val="100000"/>
              </a:lnSpc>
              <a:spcBef>
                <a:spcPts val="900"/>
              </a:spcBef>
            </a:pPr>
            <a:r>
              <a:rPr sz="1200" dirty="0">
                <a:latin typeface="Trebuchet MS" panose="020B0603020202020204" pitchFamily="34" charset="0"/>
                <a:cs typeface="Calibri"/>
              </a:rPr>
              <a:t>One of the many reasons that it has been easy for experts to lump all Millennials together is the fact that 66% of Millennials are under the age of 30, with 22% falling under the age of 25, according to a study by </a:t>
            </a:r>
            <a:r>
              <a:rPr sz="1200" i="1" dirty="0">
                <a:latin typeface="Trebuchet MS" panose="020B0603020202020204" pitchFamily="34" charset="0"/>
                <a:cs typeface="Calibri"/>
              </a:rPr>
              <a:t>NerdWallet</a:t>
            </a:r>
            <a:r>
              <a:rPr sz="1200" dirty="0">
                <a:latin typeface="Trebuchet MS" panose="020B0603020202020204" pitchFamily="34" charset="0"/>
                <a:cs typeface="Calibri"/>
              </a:rPr>
              <a:t>.</a:t>
            </a:r>
          </a:p>
          <a:p>
            <a:pPr marL="12700" marR="45720">
              <a:lnSpc>
                <a:spcPct val="100000"/>
              </a:lnSpc>
              <a:spcBef>
                <a:spcPts val="900"/>
              </a:spcBef>
            </a:pPr>
            <a:r>
              <a:rPr sz="1200" dirty="0">
                <a:latin typeface="Trebuchet MS" panose="020B0603020202020204" pitchFamily="34" charset="0"/>
                <a:cs typeface="Calibri"/>
              </a:rPr>
              <a:t>With the majority of the generation still in their 20s and either not ready to or not in a position to make huge life-changing decisions (such as buying a home or starting a family), it has been easy for those who follow trends to not notice the progress ‘Older Millennials’ have already made.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6293346"/>
            <a:ext cx="6855459" cy="3231654"/>
          </a:xfrm>
          <a:prstGeom prst="rect">
            <a:avLst/>
          </a:prstGeom>
        </p:spPr>
        <p:txBody>
          <a:bodyPr vert="horz" wrap="square" lIns="0" tIns="0" rIns="0" bIns="0" rtlCol="0">
            <a:spAutoFit/>
          </a:bodyPr>
          <a:lstStyle/>
          <a:p>
            <a:pPr marL="12700" marR="452120">
              <a:lnSpc>
                <a:spcPct val="100000"/>
              </a:lnSpc>
            </a:pPr>
            <a:r>
              <a:rPr sz="1200" dirty="0">
                <a:latin typeface="Trebuchet MS" panose="020B0603020202020204" pitchFamily="34" charset="0"/>
                <a:cs typeface="Calibri"/>
              </a:rPr>
              <a:t>Simply put, the </a:t>
            </a:r>
            <a:r>
              <a:rPr sz="1200" b="1" dirty="0">
                <a:solidFill>
                  <a:srgbClr val="00AEEF"/>
                </a:solidFill>
                <a:latin typeface="Trebuchet MS" panose="020B0603020202020204" pitchFamily="34" charset="0"/>
                <a:cs typeface="Calibri"/>
              </a:rPr>
              <a:t>homeownership rate </a:t>
            </a:r>
            <a:r>
              <a:rPr sz="1200" dirty="0">
                <a:latin typeface="Trebuchet MS" panose="020B0603020202020204" pitchFamily="34" charset="0"/>
                <a:cs typeface="Calibri"/>
              </a:rPr>
              <a:t>is the percentage of homes that are owned by their occupants. The homeownership rate is computed by dividing the number of owner-occupied housing units by the total number of occupied housing units.</a:t>
            </a:r>
          </a:p>
          <a:p>
            <a:pPr marL="12700" marR="18415">
              <a:lnSpc>
                <a:spcPct val="100000"/>
              </a:lnSpc>
              <a:spcBef>
                <a:spcPts val="900"/>
              </a:spcBef>
            </a:pPr>
            <a:r>
              <a:rPr sz="1200" dirty="0">
                <a:latin typeface="Trebuchet MS" panose="020B0603020202020204" pitchFamily="34" charset="0"/>
                <a:cs typeface="Calibri"/>
              </a:rPr>
              <a:t>As the economy has recovered from the housing market crash, more and more young professionals are moving out of their childhood homes and opting for a place of their own. At the same time, many who were impacted by the shake-up in the economy are beginning to rebuild their credit to a point where homeownership may again become an opportunity.</a:t>
            </a:r>
          </a:p>
          <a:p>
            <a:pPr marL="12700" marR="5080">
              <a:lnSpc>
                <a:spcPct val="100000"/>
              </a:lnSpc>
              <a:spcBef>
                <a:spcPts val="900"/>
              </a:spcBef>
            </a:pPr>
            <a:r>
              <a:rPr sz="1200" dirty="0">
                <a:latin typeface="Trebuchet MS" panose="020B0603020202020204" pitchFamily="34" charset="0"/>
                <a:cs typeface="Calibri"/>
              </a:rPr>
              <a:t>The current homeownership rate for all Americans is around 6</a:t>
            </a:r>
            <a:r>
              <a:rPr lang="en-US" sz="1200" dirty="0">
                <a:latin typeface="Trebuchet MS" panose="020B0603020202020204" pitchFamily="34" charset="0"/>
                <a:cs typeface="Calibri"/>
              </a:rPr>
              <a:t>4.2</a:t>
            </a:r>
            <a:r>
              <a:rPr sz="1200" dirty="0">
                <a:latin typeface="Trebuchet MS" panose="020B0603020202020204" pitchFamily="34" charset="0"/>
                <a:cs typeface="Calibri"/>
              </a:rPr>
              <a:t>%. The homeownership rate for Americans under the age of 35 was most recently reported at 3</a:t>
            </a:r>
            <a:r>
              <a:rPr lang="en-US" sz="1200" dirty="0">
                <a:latin typeface="Trebuchet MS" panose="020B0603020202020204" pitchFamily="34" charset="0"/>
                <a:cs typeface="Calibri"/>
              </a:rPr>
              <a:t>5</a:t>
            </a:r>
            <a:r>
              <a:rPr sz="1200" dirty="0">
                <a:latin typeface="Trebuchet MS" panose="020B0603020202020204" pitchFamily="34" charset="0"/>
                <a:cs typeface="Calibri"/>
              </a:rPr>
              <a:t>.</a:t>
            </a:r>
            <a:r>
              <a:rPr lang="en-US" sz="1200" dirty="0">
                <a:latin typeface="Trebuchet MS" panose="020B0603020202020204" pitchFamily="34" charset="0"/>
                <a:cs typeface="Calibri"/>
              </a:rPr>
              <a:t>3</a:t>
            </a:r>
            <a:r>
              <a:rPr sz="1200" dirty="0">
                <a:latin typeface="Trebuchet MS" panose="020B0603020202020204" pitchFamily="34" charset="0"/>
                <a:cs typeface="Calibri"/>
              </a:rPr>
              <a:t>%, compared to those 35-44 years old at </a:t>
            </a:r>
            <a:r>
              <a:rPr lang="en-US" sz="1200" dirty="0">
                <a:latin typeface="Trebuchet MS" panose="020B0603020202020204" pitchFamily="34" charset="0"/>
                <a:cs typeface="Calibri"/>
              </a:rPr>
              <a:t>69.5</a:t>
            </a:r>
            <a:r>
              <a:rPr sz="1200" dirty="0">
                <a:latin typeface="Trebuchet MS" panose="020B0603020202020204" pitchFamily="34" charset="0"/>
                <a:cs typeface="Calibri"/>
              </a:rPr>
              <a:t>%.</a:t>
            </a:r>
          </a:p>
          <a:p>
            <a:pPr marL="12700" marR="285750">
              <a:lnSpc>
                <a:spcPct val="100000"/>
              </a:lnSpc>
              <a:spcBef>
                <a:spcPts val="900"/>
              </a:spcBef>
            </a:pPr>
            <a:r>
              <a:rPr sz="1200" dirty="0">
                <a:latin typeface="Trebuchet MS" panose="020B0603020202020204" pitchFamily="34" charset="0"/>
                <a:cs typeface="Calibri"/>
              </a:rPr>
              <a:t>Some economists have pointed to this as an indicator that young people do not believe in homeownership. What they really should point out is that there are more ‘households’ now than ever before, but the percentage of those households owned by their inhabitants is low.</a:t>
            </a:r>
          </a:p>
          <a:p>
            <a:pPr marL="12700" marR="147320">
              <a:lnSpc>
                <a:spcPct val="100000"/>
              </a:lnSpc>
              <a:spcBef>
                <a:spcPts val="900"/>
              </a:spcBef>
            </a:pPr>
            <a:r>
              <a:rPr sz="1200" i="1" dirty="0">
                <a:solidFill>
                  <a:srgbClr val="00AEEF"/>
                </a:solidFill>
                <a:latin typeface="Trebuchet MS" panose="020B0603020202020204" pitchFamily="34" charset="0"/>
                <a:cs typeface="Calibri"/>
              </a:rPr>
              <a:t>The graphic on the following page, explains how the homeownership rate is calculated &amp; the impact of renting first after moving out of their family’s home instead of buying a home.</a:t>
            </a:r>
            <a:endParaRPr sz="1200" dirty="0">
              <a:latin typeface="Trebuchet MS" panose="020B0603020202020204" pitchFamily="34" charset="0"/>
              <a:cs typeface="Calibri"/>
            </a:endParaRPr>
          </a:p>
        </p:txBody>
      </p:sp>
      <p:sp>
        <p:nvSpPr>
          <p:cNvPr id="3" name="object 3"/>
          <p:cNvSpPr/>
          <p:nvPr/>
        </p:nvSpPr>
        <p:spPr>
          <a:xfrm>
            <a:off x="3235451" y="381000"/>
            <a:ext cx="4083710" cy="2798749"/>
          </a:xfrm>
          <a:prstGeom prst="rect">
            <a:avLst/>
          </a:prstGeom>
          <a:blipFill>
            <a:blip r:embed="rId3" cstate="print"/>
            <a:stretch>
              <a:fillRect/>
            </a:stretch>
          </a:blipFill>
        </p:spPr>
        <p:txBody>
          <a:bodyPr wrap="square" lIns="0" tIns="0" rIns="0" bIns="0" rtlCol="0"/>
          <a:lstStyle/>
          <a:p>
            <a:endParaRPr dirty="0">
              <a:latin typeface="Trebuchet MS" panose="020B0603020202020204" pitchFamily="34" charset="0"/>
            </a:endParaRPr>
          </a:p>
        </p:txBody>
      </p:sp>
      <p:sp>
        <p:nvSpPr>
          <p:cNvPr id="4" name="object 4"/>
          <p:cNvSpPr txBox="1"/>
          <p:nvPr/>
        </p:nvSpPr>
        <p:spPr>
          <a:xfrm>
            <a:off x="3417976" y="457941"/>
            <a:ext cx="2434590" cy="507831"/>
          </a:xfrm>
          <a:prstGeom prst="rect">
            <a:avLst/>
          </a:prstGeom>
        </p:spPr>
        <p:txBody>
          <a:bodyPr vert="horz" wrap="square" lIns="0" tIns="0" rIns="0" bIns="0" rtlCol="0">
            <a:spAutoFit/>
          </a:bodyPr>
          <a:lstStyle/>
          <a:p>
            <a:pPr marL="12700">
              <a:lnSpc>
                <a:spcPct val="100000"/>
              </a:lnSpc>
            </a:pPr>
            <a:r>
              <a:rPr sz="1700" dirty="0">
                <a:solidFill>
                  <a:srgbClr val="FF8316"/>
                </a:solidFill>
                <a:latin typeface="Arial" charset="0"/>
                <a:ea typeface="Arial" charset="0"/>
                <a:cs typeface="Arial" charset="0"/>
              </a:rPr>
              <a:t>% Married at ages 18-33</a:t>
            </a:r>
            <a:endParaRPr sz="1700" dirty="0">
              <a:latin typeface="Arial" charset="0"/>
              <a:ea typeface="Arial" charset="0"/>
              <a:cs typeface="Arial" charset="0"/>
            </a:endParaRPr>
          </a:p>
          <a:p>
            <a:pPr marL="12700">
              <a:lnSpc>
                <a:spcPct val="100000"/>
              </a:lnSpc>
            </a:pPr>
            <a:r>
              <a:rPr sz="1600" i="1" dirty="0">
                <a:solidFill>
                  <a:srgbClr val="FF8316"/>
                </a:solidFill>
                <a:latin typeface="Arial" charset="0"/>
                <a:ea typeface="Arial" charset="0"/>
                <a:cs typeface="Arial" charset="0"/>
              </a:rPr>
              <a:t>by generation</a:t>
            </a:r>
            <a:endParaRPr sz="1600" dirty="0">
              <a:latin typeface="Arial" charset="0"/>
              <a:ea typeface="Arial" charset="0"/>
              <a:cs typeface="Arial" charset="0"/>
            </a:endParaRPr>
          </a:p>
        </p:txBody>
      </p:sp>
      <p:sp>
        <p:nvSpPr>
          <p:cNvPr id="5" name="object 5"/>
          <p:cNvSpPr txBox="1"/>
          <p:nvPr/>
        </p:nvSpPr>
        <p:spPr>
          <a:xfrm>
            <a:off x="444501" y="437563"/>
            <a:ext cx="2451100" cy="5586145"/>
          </a:xfrm>
          <a:prstGeom prst="rect">
            <a:avLst/>
          </a:prstGeom>
        </p:spPr>
        <p:txBody>
          <a:bodyPr vert="horz" wrap="square" lIns="0" tIns="0" rIns="0" bIns="0" rtlCol="0">
            <a:spAutoFit/>
          </a:bodyPr>
          <a:lstStyle/>
          <a:p>
            <a:pPr marL="12700" marR="70485">
              <a:lnSpc>
                <a:spcPct val="100000"/>
              </a:lnSpc>
            </a:pPr>
            <a:r>
              <a:rPr sz="1200" dirty="0">
                <a:latin typeface="Trebuchet MS" panose="020B0603020202020204" pitchFamily="34" charset="0"/>
                <a:cs typeface="Calibri"/>
              </a:rPr>
              <a:t>Over the last 60 years, the median age of first marriage for Americans has increased substantially. </a:t>
            </a:r>
            <a:r>
              <a:rPr sz="1200" dirty="0">
                <a:solidFill>
                  <a:srgbClr val="00AEEF"/>
                </a:solidFill>
                <a:latin typeface="Trebuchet MS" panose="020B0603020202020204" pitchFamily="34" charset="0"/>
                <a:cs typeface="Calibri"/>
              </a:rPr>
              <a:t>The graph on the top right </a:t>
            </a:r>
            <a:r>
              <a:rPr sz="1200" dirty="0">
                <a:latin typeface="Trebuchet MS" panose="020B0603020202020204" pitchFamily="34" charset="0"/>
                <a:cs typeface="Calibri"/>
              </a:rPr>
              <a:t>shows the percentage of each generation that was married between the ages of 18-33. This age range</a:t>
            </a:r>
            <a:r>
              <a:rPr lang="en-US" sz="1200" dirty="0">
                <a:latin typeface="Trebuchet MS" panose="020B0603020202020204" pitchFamily="34" charset="0"/>
                <a:cs typeface="Calibri"/>
              </a:rPr>
              <a:t> </a:t>
            </a:r>
            <a:r>
              <a:rPr sz="1200" dirty="0">
                <a:latin typeface="Trebuchet MS" panose="020B0603020202020204" pitchFamily="34" charset="0"/>
                <a:cs typeface="Calibri"/>
              </a:rPr>
              <a:t>fully encompasses the Millennial generation and you can see the drastic difference in the percentage that has married by age 33. The Silent Generation led the way with 65% married by this time.</a:t>
            </a:r>
          </a:p>
          <a:p>
            <a:pPr marL="12700" marR="35560">
              <a:lnSpc>
                <a:spcPct val="100000"/>
              </a:lnSpc>
              <a:spcBef>
                <a:spcPts val="900"/>
              </a:spcBef>
            </a:pPr>
            <a:r>
              <a:rPr sz="1200" dirty="0">
                <a:solidFill>
                  <a:srgbClr val="00AEEF"/>
                </a:solidFill>
                <a:latin typeface="Trebuchet MS" panose="020B0603020202020204" pitchFamily="34" charset="0"/>
                <a:cs typeface="Calibri"/>
              </a:rPr>
              <a:t>The graph on the lower right </a:t>
            </a:r>
            <a:r>
              <a:rPr sz="1200" dirty="0">
                <a:latin typeface="Trebuchet MS" panose="020B0603020202020204" pitchFamily="34" charset="0"/>
                <a:cs typeface="Calibri"/>
              </a:rPr>
              <a:t>was created using data from the </a:t>
            </a:r>
            <a:r>
              <a:rPr sz="1200" i="1" dirty="0">
                <a:latin typeface="Trebuchet MS" panose="020B0603020202020204" pitchFamily="34" charset="0"/>
                <a:cs typeface="Calibri"/>
              </a:rPr>
              <a:t>Census Bureau</a:t>
            </a:r>
            <a:r>
              <a:rPr sz="1200" dirty="0">
                <a:latin typeface="Trebuchet MS" panose="020B0603020202020204" pitchFamily="34" charset="0"/>
                <a:cs typeface="Calibri"/>
              </a:rPr>
              <a:t>. It shows that in 1955, the median age for men to be married was 23 and for women, 20.</a:t>
            </a:r>
          </a:p>
          <a:p>
            <a:pPr marL="12700" marR="113030">
              <a:lnSpc>
                <a:spcPct val="100000"/>
              </a:lnSpc>
              <a:spcBef>
                <a:spcPts val="900"/>
              </a:spcBef>
            </a:pPr>
            <a:r>
              <a:rPr sz="1200" dirty="0">
                <a:latin typeface="Trebuchet MS" panose="020B0603020202020204" pitchFamily="34" charset="0"/>
                <a:cs typeface="Calibri"/>
              </a:rPr>
              <a:t>In 201</a:t>
            </a:r>
            <a:r>
              <a:rPr lang="en-US" sz="1200" dirty="0">
                <a:latin typeface="Trebuchet MS" panose="020B0603020202020204" pitchFamily="34" charset="0"/>
                <a:cs typeface="Calibri"/>
              </a:rPr>
              <a:t>7</a:t>
            </a:r>
            <a:r>
              <a:rPr sz="1200" dirty="0">
                <a:latin typeface="Trebuchet MS" panose="020B0603020202020204" pitchFamily="34" charset="0"/>
                <a:cs typeface="Calibri"/>
              </a:rPr>
              <a:t>, men were </a:t>
            </a:r>
            <a:r>
              <a:rPr lang="en-US" sz="1200" dirty="0">
                <a:latin typeface="Trebuchet MS" panose="020B0603020202020204" pitchFamily="34" charset="0"/>
                <a:cs typeface="Calibri"/>
              </a:rPr>
              <a:t>30</a:t>
            </a:r>
            <a:r>
              <a:rPr sz="1200" dirty="0">
                <a:latin typeface="Trebuchet MS" panose="020B0603020202020204" pitchFamily="34" charset="0"/>
                <a:cs typeface="Calibri"/>
              </a:rPr>
              <a:t> and women were 27 at first marriage. Even though this difference doesn’t seem very large, (only </a:t>
            </a:r>
            <a:r>
              <a:rPr lang="en-US" sz="1200" dirty="0">
                <a:latin typeface="Trebuchet MS" panose="020B0603020202020204" pitchFamily="34" charset="0"/>
                <a:cs typeface="Calibri"/>
              </a:rPr>
              <a:t>7</a:t>
            </a:r>
            <a:r>
              <a:rPr sz="1200" dirty="0">
                <a:latin typeface="Trebuchet MS" panose="020B0603020202020204" pitchFamily="34" charset="0"/>
                <a:cs typeface="Calibri"/>
              </a:rPr>
              <a:t> years), the resulting delay, or </a:t>
            </a:r>
            <a:r>
              <a:rPr sz="1200" i="1" dirty="0">
                <a:latin typeface="Trebuchet MS" panose="020B0603020202020204" pitchFamily="34" charset="0"/>
                <a:cs typeface="Calibri"/>
              </a:rPr>
              <a:t>‘failure to launch’ </a:t>
            </a:r>
            <a:r>
              <a:rPr sz="1200" dirty="0">
                <a:latin typeface="Trebuchet MS" panose="020B0603020202020204" pitchFamily="34" charset="0"/>
                <a:cs typeface="Calibri"/>
              </a:rPr>
              <a:t>into adulthood, can be felt in the homeownership rate as well as other areas of the housing market.</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368"/>
          <a:stretch/>
        </p:blipFill>
        <p:spPr>
          <a:xfrm>
            <a:off x="3235451" y="3256688"/>
            <a:ext cx="4064508" cy="2884759"/>
          </a:xfrm>
          <a:prstGeom prst="rect">
            <a:avLst/>
          </a:prstGeom>
          <a:ln>
            <a:noFill/>
          </a:ln>
        </p:spPr>
      </p:pic>
      <p:sp>
        <p:nvSpPr>
          <p:cNvPr id="7" name="object 7"/>
          <p:cNvSpPr txBox="1"/>
          <p:nvPr/>
        </p:nvSpPr>
        <p:spPr>
          <a:xfrm>
            <a:off x="3417976" y="3366530"/>
            <a:ext cx="1627505" cy="602729"/>
          </a:xfrm>
          <a:prstGeom prst="rect">
            <a:avLst/>
          </a:prstGeom>
        </p:spPr>
        <p:txBody>
          <a:bodyPr vert="horz" wrap="square" lIns="0" tIns="0" rIns="0" bIns="0" rtlCol="0">
            <a:spAutoFit/>
          </a:bodyPr>
          <a:lstStyle/>
          <a:p>
            <a:pPr marL="12700">
              <a:lnSpc>
                <a:spcPts val="2720"/>
              </a:lnSpc>
            </a:pPr>
            <a:r>
              <a:rPr sz="2300" dirty="0">
                <a:solidFill>
                  <a:srgbClr val="FF8316"/>
                </a:solidFill>
                <a:latin typeface="Arial" charset="0"/>
                <a:ea typeface="Arial" charset="0"/>
                <a:cs typeface="Arial" charset="0"/>
              </a:rPr>
              <a:t>Median Age</a:t>
            </a:r>
            <a:endParaRPr sz="2300" dirty="0">
              <a:latin typeface="Arial" charset="0"/>
              <a:ea typeface="Arial" charset="0"/>
              <a:cs typeface="Arial" charset="0"/>
            </a:endParaRPr>
          </a:p>
          <a:p>
            <a:pPr marL="12700">
              <a:lnSpc>
                <a:spcPts val="2000"/>
              </a:lnSpc>
            </a:pPr>
            <a:r>
              <a:rPr sz="1700" dirty="0">
                <a:solidFill>
                  <a:srgbClr val="FF8316"/>
                </a:solidFill>
                <a:latin typeface="Arial" charset="0"/>
                <a:ea typeface="Arial" charset="0"/>
                <a:cs typeface="Arial" charset="0"/>
              </a:rPr>
              <a:t>at First Marriage</a:t>
            </a:r>
            <a:endParaRPr sz="1700" dirty="0">
              <a:latin typeface="Arial" charset="0"/>
              <a:ea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5271" y="6515100"/>
            <a:ext cx="2167128" cy="35433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36220" y="469900"/>
            <a:ext cx="7299959" cy="5211445"/>
          </a:xfrm>
          <a:custGeom>
            <a:avLst/>
            <a:gdLst/>
            <a:ahLst/>
            <a:cxnLst/>
            <a:rect l="l" t="t" r="r" b="b"/>
            <a:pathLst>
              <a:path w="7299959" h="5211445">
                <a:moveTo>
                  <a:pt x="91439" y="0"/>
                </a:moveTo>
                <a:lnTo>
                  <a:pt x="47448" y="692"/>
                </a:lnTo>
                <a:lnTo>
                  <a:pt x="6336" y="18708"/>
                </a:lnTo>
                <a:lnTo>
                  <a:pt x="143" y="63142"/>
                </a:lnTo>
                <a:lnTo>
                  <a:pt x="0" y="5119624"/>
                </a:lnTo>
                <a:lnTo>
                  <a:pt x="86" y="5144005"/>
                </a:lnTo>
                <a:lnTo>
                  <a:pt x="5543" y="5190597"/>
                </a:lnTo>
                <a:lnTo>
                  <a:pt x="44346" y="5210163"/>
                </a:lnTo>
                <a:lnTo>
                  <a:pt x="86615" y="5211063"/>
                </a:lnTo>
                <a:lnTo>
                  <a:pt x="7208520" y="5211064"/>
                </a:lnTo>
                <a:lnTo>
                  <a:pt x="7232901" y="5210977"/>
                </a:lnTo>
                <a:lnTo>
                  <a:pt x="7279493" y="5205520"/>
                </a:lnTo>
                <a:lnTo>
                  <a:pt x="7299059" y="5166717"/>
                </a:lnTo>
                <a:lnTo>
                  <a:pt x="7299959" y="5124448"/>
                </a:lnTo>
                <a:lnTo>
                  <a:pt x="7299960" y="91440"/>
                </a:lnTo>
                <a:lnTo>
                  <a:pt x="7299873" y="67058"/>
                </a:lnTo>
                <a:lnTo>
                  <a:pt x="7294416" y="20466"/>
                </a:lnTo>
                <a:lnTo>
                  <a:pt x="7255613" y="900"/>
                </a:lnTo>
                <a:lnTo>
                  <a:pt x="7213344" y="0"/>
                </a:lnTo>
                <a:lnTo>
                  <a:pt x="91439" y="0"/>
                </a:lnTo>
                <a:close/>
              </a:path>
            </a:pathLst>
          </a:custGeom>
          <a:ln w="25400">
            <a:solidFill>
              <a:srgbClr val="58595B"/>
            </a:solidFill>
          </a:ln>
        </p:spPr>
        <p:txBody>
          <a:bodyPr wrap="square" lIns="0" tIns="0" rIns="0" bIns="0" rtlCol="0"/>
          <a:lstStyle/>
          <a:p>
            <a:endParaRPr/>
          </a:p>
        </p:txBody>
      </p:sp>
      <p:sp>
        <p:nvSpPr>
          <p:cNvPr id="4" name="object 4"/>
          <p:cNvSpPr/>
          <p:nvPr/>
        </p:nvSpPr>
        <p:spPr>
          <a:xfrm>
            <a:off x="543625" y="1686283"/>
            <a:ext cx="2035209" cy="47935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259290" y="1661399"/>
            <a:ext cx="1252499" cy="50743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01993" y="1703896"/>
            <a:ext cx="1256656" cy="46599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44280" y="4319941"/>
            <a:ext cx="6947119" cy="582211"/>
          </a:xfrm>
          <a:prstGeom prst="rect">
            <a:avLst/>
          </a:prstGeom>
        </p:spPr>
        <p:txBody>
          <a:bodyPr vert="horz" wrap="square" lIns="0" tIns="0" rIns="0" bIns="0" rtlCol="0">
            <a:spAutoFit/>
          </a:bodyPr>
          <a:lstStyle/>
          <a:p>
            <a:pPr marL="434975">
              <a:lnSpc>
                <a:spcPct val="100000"/>
              </a:lnSpc>
            </a:pPr>
            <a:r>
              <a:rPr sz="1300" i="1" dirty="0">
                <a:solidFill>
                  <a:srgbClr val="58595B"/>
                </a:solidFill>
                <a:latin typeface="Trebuchet MS" panose="020B0603020202020204" pitchFamily="34" charset="0"/>
                <a:cs typeface="Calibri"/>
              </a:rPr>
              <a:t># of friends who own </a:t>
            </a:r>
            <a:r>
              <a:rPr sz="1300" dirty="0">
                <a:solidFill>
                  <a:srgbClr val="58595B"/>
                </a:solidFill>
                <a:latin typeface="Trebuchet MS" panose="020B0603020202020204" pitchFamily="34" charset="0"/>
                <a:cs typeface="Calibri"/>
              </a:rPr>
              <a:t>÷ </a:t>
            </a:r>
            <a:r>
              <a:rPr sz="1300" i="1" dirty="0">
                <a:solidFill>
                  <a:srgbClr val="58595B"/>
                </a:solidFill>
                <a:latin typeface="Trebuchet MS" panose="020B0603020202020204" pitchFamily="34" charset="0"/>
                <a:cs typeface="Calibri"/>
              </a:rPr>
              <a:t>total # of friends not living at home = the homeownership rate</a:t>
            </a:r>
            <a:endParaRPr sz="1300" dirty="0">
              <a:latin typeface="Trebuchet MS" panose="020B0603020202020204" pitchFamily="34" charset="0"/>
              <a:cs typeface="Calibri"/>
            </a:endParaRPr>
          </a:p>
          <a:p>
            <a:pPr marL="1030605">
              <a:lnSpc>
                <a:spcPct val="100000"/>
              </a:lnSpc>
              <a:spcBef>
                <a:spcPts val="130"/>
              </a:spcBef>
              <a:tabLst>
                <a:tab pos="2187575" algn="l"/>
                <a:tab pos="3272154" algn="l"/>
                <a:tab pos="4473575" algn="l"/>
                <a:tab pos="5384800" algn="l"/>
              </a:tabLst>
            </a:pPr>
            <a:r>
              <a:rPr sz="2400" b="1" dirty="0">
                <a:solidFill>
                  <a:srgbClr val="00AEEF"/>
                </a:solidFill>
                <a:latin typeface="Trebuchet MS" panose="020B0603020202020204" pitchFamily="34" charset="0"/>
                <a:cs typeface="Century Gothic"/>
              </a:rPr>
              <a:t>7	÷	12	=	58%</a:t>
            </a:r>
            <a:endParaRPr sz="2400" dirty="0">
              <a:latin typeface="Trebuchet MS" panose="020B0603020202020204" pitchFamily="34" charset="0"/>
              <a:cs typeface="Century Gothic"/>
            </a:endParaRPr>
          </a:p>
        </p:txBody>
      </p:sp>
      <p:sp>
        <p:nvSpPr>
          <p:cNvPr id="8" name="object 8"/>
          <p:cNvSpPr txBox="1"/>
          <p:nvPr/>
        </p:nvSpPr>
        <p:spPr>
          <a:xfrm>
            <a:off x="444500" y="587100"/>
            <a:ext cx="6601459" cy="654025"/>
          </a:xfrm>
          <a:prstGeom prst="rect">
            <a:avLst/>
          </a:prstGeom>
        </p:spPr>
        <p:txBody>
          <a:bodyPr vert="horz" wrap="square" lIns="0" tIns="0" rIns="0" bIns="0" rtlCol="0">
            <a:spAutoFit/>
          </a:bodyPr>
          <a:lstStyle/>
          <a:p>
            <a:pPr marL="12700">
              <a:lnSpc>
                <a:spcPct val="100000"/>
              </a:lnSpc>
            </a:pPr>
            <a:r>
              <a:rPr sz="1600" b="1" dirty="0">
                <a:solidFill>
                  <a:srgbClr val="00AEEF"/>
                </a:solidFill>
                <a:latin typeface="Trebuchet MS" panose="020B0603020202020204" pitchFamily="34" charset="0"/>
                <a:cs typeface="Century Gothic"/>
              </a:rPr>
              <a:t>How the Homeownership Rate is Calculated</a:t>
            </a:r>
            <a:endParaRPr sz="1600" dirty="0">
              <a:latin typeface="Trebuchet MS" panose="020B0603020202020204" pitchFamily="34" charset="0"/>
              <a:cs typeface="Century Gothic"/>
            </a:endParaRPr>
          </a:p>
          <a:p>
            <a:pPr marL="12700" marR="5080">
              <a:lnSpc>
                <a:spcPct val="100000"/>
              </a:lnSpc>
              <a:spcBef>
                <a:spcPts val="315"/>
              </a:spcBef>
            </a:pPr>
            <a:r>
              <a:rPr sz="1200" dirty="0">
                <a:latin typeface="Trebuchet MS" panose="020B0603020202020204" pitchFamily="34" charset="0"/>
                <a:cs typeface="Calibri"/>
              </a:rPr>
              <a:t>If you had </a:t>
            </a:r>
            <a:r>
              <a:rPr sz="1200" b="1" dirty="0">
                <a:latin typeface="Trebuchet MS" panose="020B0603020202020204" pitchFamily="34" charset="0"/>
                <a:cs typeface="Calibri"/>
              </a:rPr>
              <a:t>12 friends </a:t>
            </a:r>
            <a:r>
              <a:rPr sz="1200" dirty="0">
                <a:latin typeface="Trebuchet MS" panose="020B0603020202020204" pitchFamily="34" charset="0"/>
                <a:cs typeface="Calibri"/>
              </a:rPr>
              <a:t>and </a:t>
            </a:r>
            <a:r>
              <a:rPr sz="1200" b="1" dirty="0">
                <a:latin typeface="Trebuchet MS" panose="020B0603020202020204" pitchFamily="34" charset="0"/>
                <a:cs typeface="Calibri"/>
              </a:rPr>
              <a:t>6 of them owned their home, 3 rented </a:t>
            </a:r>
            <a:r>
              <a:rPr sz="1200" dirty="0">
                <a:latin typeface="Trebuchet MS" panose="020B0603020202020204" pitchFamily="34" charset="0"/>
                <a:cs typeface="Calibri"/>
              </a:rPr>
              <a:t>and </a:t>
            </a:r>
            <a:r>
              <a:rPr sz="1200" b="1" dirty="0">
                <a:latin typeface="Trebuchet MS" panose="020B0603020202020204" pitchFamily="34" charset="0"/>
                <a:cs typeface="Calibri"/>
              </a:rPr>
              <a:t>3 lived at home </a:t>
            </a:r>
            <a:r>
              <a:rPr sz="1200" dirty="0">
                <a:latin typeface="Trebuchet MS" panose="020B0603020202020204" pitchFamily="34" charset="0"/>
                <a:cs typeface="Calibri"/>
              </a:rPr>
              <a:t>with their parents, the homeownership rate amongst your friends would be: </a:t>
            </a:r>
            <a:r>
              <a:rPr sz="1200" b="1" dirty="0">
                <a:latin typeface="Trebuchet MS" panose="020B0603020202020204" pitchFamily="34" charset="0"/>
                <a:cs typeface="Century Gothic"/>
              </a:rPr>
              <a:t>67%</a:t>
            </a:r>
            <a:endParaRPr sz="1200" dirty="0">
              <a:latin typeface="Trebuchet MS" panose="020B0603020202020204" pitchFamily="34" charset="0"/>
              <a:cs typeface="Century Gothic"/>
            </a:endParaRPr>
          </a:p>
        </p:txBody>
      </p:sp>
      <p:sp>
        <p:nvSpPr>
          <p:cNvPr id="9" name="object 9"/>
          <p:cNvSpPr/>
          <p:nvPr/>
        </p:nvSpPr>
        <p:spPr>
          <a:xfrm>
            <a:off x="395049" y="3734286"/>
            <a:ext cx="2332463" cy="47935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014472" y="3709400"/>
            <a:ext cx="1743455" cy="508491"/>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444499" y="2271662"/>
            <a:ext cx="6946901" cy="582211"/>
          </a:xfrm>
          <a:prstGeom prst="rect">
            <a:avLst/>
          </a:prstGeom>
        </p:spPr>
        <p:txBody>
          <a:bodyPr vert="horz" wrap="square" lIns="0" tIns="0" rIns="0" bIns="0" rtlCol="0">
            <a:spAutoFit/>
          </a:bodyPr>
          <a:lstStyle/>
          <a:p>
            <a:pPr marL="434975">
              <a:lnSpc>
                <a:spcPct val="100000"/>
              </a:lnSpc>
            </a:pPr>
            <a:r>
              <a:rPr sz="1300" i="1" dirty="0">
                <a:solidFill>
                  <a:srgbClr val="58595B"/>
                </a:solidFill>
                <a:latin typeface="Trebuchet MS" panose="020B0603020202020204" pitchFamily="34" charset="0"/>
                <a:cs typeface="Calibri"/>
              </a:rPr>
              <a:t># of friends who own </a:t>
            </a:r>
            <a:r>
              <a:rPr sz="1300" dirty="0">
                <a:solidFill>
                  <a:srgbClr val="58595B"/>
                </a:solidFill>
                <a:latin typeface="Trebuchet MS" panose="020B0603020202020204" pitchFamily="34" charset="0"/>
                <a:cs typeface="Calibri"/>
              </a:rPr>
              <a:t>÷ </a:t>
            </a:r>
            <a:r>
              <a:rPr sz="1300" i="1" dirty="0">
                <a:solidFill>
                  <a:srgbClr val="58595B"/>
                </a:solidFill>
                <a:latin typeface="Trebuchet MS" panose="020B0603020202020204" pitchFamily="34" charset="0"/>
                <a:cs typeface="Calibri"/>
              </a:rPr>
              <a:t>total # of friends not living at home = the homeownership rate</a:t>
            </a:r>
            <a:endParaRPr sz="1300" dirty="0">
              <a:latin typeface="Trebuchet MS" panose="020B0603020202020204" pitchFamily="34" charset="0"/>
              <a:cs typeface="Calibri"/>
            </a:endParaRPr>
          </a:p>
          <a:p>
            <a:pPr marL="1030605">
              <a:lnSpc>
                <a:spcPct val="100000"/>
              </a:lnSpc>
              <a:spcBef>
                <a:spcPts val="100"/>
              </a:spcBef>
              <a:tabLst>
                <a:tab pos="2187575" algn="l"/>
                <a:tab pos="3356610" algn="l"/>
                <a:tab pos="4474210" algn="l"/>
                <a:tab pos="5384800" algn="l"/>
              </a:tabLst>
            </a:pPr>
            <a:r>
              <a:rPr sz="2400" b="1" dirty="0">
                <a:solidFill>
                  <a:srgbClr val="00AEEF"/>
                </a:solidFill>
                <a:latin typeface="Trebuchet MS" panose="020B0603020202020204" pitchFamily="34" charset="0"/>
                <a:cs typeface="Century Gothic"/>
              </a:rPr>
              <a:t>6	÷	9	=	67%</a:t>
            </a:r>
            <a:endParaRPr sz="2400" dirty="0">
              <a:latin typeface="Trebuchet MS" panose="020B0603020202020204" pitchFamily="34" charset="0"/>
              <a:cs typeface="Century Gothic"/>
            </a:endParaRPr>
          </a:p>
        </p:txBody>
      </p:sp>
      <p:sp>
        <p:nvSpPr>
          <p:cNvPr id="12" name="TextBox 11"/>
          <p:cNvSpPr txBox="1"/>
          <p:nvPr/>
        </p:nvSpPr>
        <p:spPr>
          <a:xfrm>
            <a:off x="358473" y="5761268"/>
            <a:ext cx="7177706" cy="3554819"/>
          </a:xfrm>
          <a:prstGeom prst="rect">
            <a:avLst/>
          </a:prstGeom>
          <a:noFill/>
        </p:spPr>
        <p:txBody>
          <a:bodyPr wrap="square" rtlCol="0">
            <a:spAutoFit/>
          </a:bodyPr>
          <a:lstStyle/>
          <a:p>
            <a:pPr marL="12700" marR="16510">
              <a:lnSpc>
                <a:spcPct val="100000"/>
              </a:lnSpc>
              <a:spcBef>
                <a:spcPts val="925"/>
              </a:spcBef>
            </a:pPr>
            <a:r>
              <a:rPr lang="en-US" sz="1200" dirty="0">
                <a:latin typeface="Trebuchet MS" panose="020B0603020202020204" pitchFamily="34" charset="0"/>
                <a:cs typeface="Calibri"/>
              </a:rPr>
              <a:t>Traditionally, getting married and having kids was a big reason many Americans began looking for a home to buy. According to </a:t>
            </a:r>
            <a:r>
              <a:rPr lang="en-US" sz="1200" i="1" dirty="0">
                <a:latin typeface="Trebuchet MS" panose="020B0603020202020204" pitchFamily="34" charset="0"/>
                <a:cs typeface="Calibri"/>
              </a:rPr>
              <a:t>NAR</a:t>
            </a:r>
            <a:r>
              <a:rPr lang="en-US" sz="1200" dirty="0">
                <a:latin typeface="Trebuchet MS" panose="020B0603020202020204" pitchFamily="34" charset="0"/>
                <a:cs typeface="Calibri"/>
              </a:rPr>
              <a:t>, 57% of first-time buyers and 69% of repeat buyers were married couples. A study by </a:t>
            </a:r>
            <a:r>
              <a:rPr lang="en-US" sz="1200" i="1" dirty="0">
                <a:latin typeface="Trebuchet MS" panose="020B0603020202020204" pitchFamily="34" charset="0"/>
                <a:cs typeface="Calibri"/>
              </a:rPr>
              <a:t>Fannie Mae </a:t>
            </a:r>
            <a:r>
              <a:rPr lang="en-US" sz="1200" dirty="0">
                <a:latin typeface="Trebuchet MS" panose="020B0603020202020204" pitchFamily="34" charset="0"/>
                <a:cs typeface="Calibri"/>
              </a:rPr>
              <a:t>stated that married renters are 27% more likely to buy on their next move than single renters.</a:t>
            </a:r>
          </a:p>
          <a:p>
            <a:pPr marL="12700" marR="1684655">
              <a:lnSpc>
                <a:spcPct val="100000"/>
              </a:lnSpc>
              <a:spcBef>
                <a:spcPts val="1115"/>
              </a:spcBef>
            </a:pPr>
            <a:r>
              <a:rPr lang="en-US" sz="1200" dirty="0">
                <a:latin typeface="Trebuchet MS" panose="020B0603020202020204" pitchFamily="34" charset="0"/>
                <a:cs typeface="Calibri"/>
              </a:rPr>
              <a:t>Many experts believe that as Millennials age into the </a:t>
            </a:r>
            <a:r>
              <a:rPr lang="en-US" sz="1200" i="1" dirty="0">
                <a:latin typeface="Trebuchet MS" panose="020B0603020202020204" pitchFamily="34" charset="0"/>
                <a:cs typeface="Calibri"/>
              </a:rPr>
              <a:t>‘Responsibility Zone,’ </a:t>
            </a:r>
            <a:r>
              <a:rPr lang="en-US" sz="1200" dirty="0">
                <a:latin typeface="Trebuchet MS" panose="020B0603020202020204" pitchFamily="34" charset="0"/>
                <a:cs typeface="Calibri"/>
              </a:rPr>
              <a:t>a Millennial Baby Boom is right around the corner.</a:t>
            </a:r>
          </a:p>
          <a:p>
            <a:pPr marL="12700" marR="1464945">
              <a:lnSpc>
                <a:spcPct val="100000"/>
              </a:lnSpc>
              <a:spcBef>
                <a:spcPts val="900"/>
              </a:spcBef>
            </a:pPr>
            <a:r>
              <a:rPr lang="en-US" sz="1200" dirty="0">
                <a:latin typeface="Trebuchet MS" panose="020B0603020202020204" pitchFamily="34" charset="0"/>
                <a:cs typeface="Calibri"/>
              </a:rPr>
              <a:t>The data shows that this generation has waited until later in life to become parents, as only 48% of Millennial women were mothers in 2016, compared to 57% of Generation X at the same age. A </a:t>
            </a:r>
            <a:r>
              <a:rPr lang="en-US" sz="1200" i="1" dirty="0">
                <a:latin typeface="Trebuchet MS" panose="020B0603020202020204" pitchFamily="34" charset="0"/>
                <a:cs typeface="Calibri"/>
              </a:rPr>
              <a:t>Pew Research Center </a:t>
            </a:r>
            <a:r>
              <a:rPr lang="en-US" sz="1200" dirty="0">
                <a:latin typeface="Trebuchet MS" panose="020B0603020202020204" pitchFamily="34" charset="0"/>
                <a:cs typeface="Calibri"/>
              </a:rPr>
              <a:t>article discussing the data points to social influences that may have contributed to the delay:</a:t>
            </a:r>
          </a:p>
          <a:p>
            <a:pPr marL="12700" marR="1673225" indent="-635" algn="ctr">
              <a:lnSpc>
                <a:spcPct val="100000"/>
              </a:lnSpc>
              <a:spcBef>
                <a:spcPts val="990"/>
              </a:spcBef>
            </a:pPr>
            <a:r>
              <a:rPr lang="en-US" sz="1600" i="1" dirty="0">
                <a:solidFill>
                  <a:srgbClr val="00AEEF"/>
                </a:solidFill>
                <a:latin typeface="Trebuchet MS" panose="020B0603020202020204" pitchFamily="34" charset="0"/>
                <a:cs typeface="Calibri"/>
              </a:rPr>
              <a:t>“The rising age at first birth is hardly limited to the Millennial generation. It has been a trend since at least 1970. Many factors may contribute, including a shift away from marriage, increasing educational attainment and the movement of women into the labor force.”</a:t>
            </a:r>
            <a:endParaRPr lang="en-US" sz="1600" dirty="0">
              <a:latin typeface="Trebuchet MS" panose="020B0603020202020204" pitchFamily="34" charset="0"/>
              <a:cs typeface="Calibri"/>
            </a:endParaRPr>
          </a:p>
        </p:txBody>
      </p:sp>
      <p:sp>
        <p:nvSpPr>
          <p:cNvPr id="13" name="object 7"/>
          <p:cNvSpPr txBox="1"/>
          <p:nvPr/>
        </p:nvSpPr>
        <p:spPr>
          <a:xfrm>
            <a:off x="444280" y="4982075"/>
            <a:ext cx="6947119" cy="553998"/>
          </a:xfrm>
          <a:prstGeom prst="rect">
            <a:avLst/>
          </a:prstGeom>
        </p:spPr>
        <p:txBody>
          <a:bodyPr vert="horz" wrap="square" lIns="0" tIns="0" rIns="0" bIns="0" rtlCol="0">
            <a:spAutoFit/>
          </a:bodyPr>
          <a:lstStyle/>
          <a:p>
            <a:pPr marL="12700" marR="5080" algn="just">
              <a:lnSpc>
                <a:spcPct val="100000"/>
              </a:lnSpc>
              <a:spcBef>
                <a:spcPts val="415"/>
              </a:spcBef>
            </a:pPr>
            <a:r>
              <a:rPr sz="1200" dirty="0">
                <a:latin typeface="Trebuchet MS" panose="020B0603020202020204" pitchFamily="34" charset="0"/>
                <a:cs typeface="Calibri"/>
              </a:rPr>
              <a:t>So even though all of your friends no longer live at home, and have taken big steps into adulthood, the homeownership rate went down because the ratio of your friends who own their own homes is too close to the number of those who rent.</a:t>
            </a:r>
          </a:p>
        </p:txBody>
      </p:sp>
      <p:sp>
        <p:nvSpPr>
          <p:cNvPr id="14" name="object 11"/>
          <p:cNvSpPr txBox="1"/>
          <p:nvPr/>
        </p:nvSpPr>
        <p:spPr>
          <a:xfrm>
            <a:off x="444280" y="2955646"/>
            <a:ext cx="6946901" cy="369332"/>
          </a:xfrm>
          <a:prstGeom prst="rect">
            <a:avLst/>
          </a:prstGeom>
        </p:spPr>
        <p:txBody>
          <a:bodyPr vert="horz" wrap="square" lIns="0" tIns="0" rIns="0" bIns="0" rtlCol="0">
            <a:spAutoFit/>
          </a:bodyPr>
          <a:lstStyle/>
          <a:p>
            <a:pPr marL="12700" marR="5080">
              <a:lnSpc>
                <a:spcPct val="100000"/>
              </a:lnSpc>
              <a:spcBef>
                <a:spcPts val="520"/>
              </a:spcBef>
            </a:pPr>
            <a:r>
              <a:rPr sz="1200" dirty="0">
                <a:latin typeface="Trebuchet MS" panose="020B0603020202020204" pitchFamily="34" charset="0"/>
                <a:cs typeface="Calibri"/>
              </a:rPr>
              <a:t>If your friends who lived at home with their parents decided to move out and </a:t>
            </a:r>
            <a:r>
              <a:rPr sz="1200" b="1" dirty="0">
                <a:latin typeface="Trebuchet MS" panose="020B0603020202020204" pitchFamily="34" charset="0"/>
                <a:cs typeface="Calibri"/>
              </a:rPr>
              <a:t>one bought a home</a:t>
            </a:r>
            <a:r>
              <a:rPr sz="1200" dirty="0">
                <a:latin typeface="Trebuchet MS" panose="020B0603020202020204" pitchFamily="34" charset="0"/>
                <a:cs typeface="Calibri"/>
              </a:rPr>
              <a:t>, and </a:t>
            </a:r>
            <a:r>
              <a:rPr sz="1200" b="1" dirty="0">
                <a:latin typeface="Trebuchet MS" panose="020B0603020202020204" pitchFamily="34" charset="0"/>
                <a:cs typeface="Calibri"/>
              </a:rPr>
              <a:t>the other two decided to rent </a:t>
            </a:r>
            <a:r>
              <a:rPr sz="1200" dirty="0">
                <a:latin typeface="Trebuchet MS" panose="020B0603020202020204" pitchFamily="34" charset="0"/>
                <a:cs typeface="Calibri"/>
              </a:rPr>
              <a:t>the homeownership rate among your friends would be: </a:t>
            </a:r>
            <a:r>
              <a:rPr sz="1200" b="1">
                <a:latin typeface="Trebuchet MS" panose="020B0603020202020204" pitchFamily="34" charset="0"/>
                <a:cs typeface="Century Gothic"/>
              </a:rPr>
              <a:t>58%</a:t>
            </a:r>
            <a:endParaRPr sz="1200" dirty="0">
              <a:latin typeface="Trebuchet MS" panose="020B0603020202020204" pitchFamily="34" charset="0"/>
              <a:cs typeface="Century Gothic"/>
            </a:endParaRPr>
          </a:p>
        </p:txBody>
      </p:sp>
      <p:sp>
        <p:nvSpPr>
          <p:cNvPr id="16" name="object 8"/>
          <p:cNvSpPr txBox="1"/>
          <p:nvPr/>
        </p:nvSpPr>
        <p:spPr>
          <a:xfrm>
            <a:off x="420449" y="1338616"/>
            <a:ext cx="6601459" cy="246221"/>
          </a:xfrm>
          <a:prstGeom prst="rect">
            <a:avLst/>
          </a:prstGeom>
        </p:spPr>
        <p:txBody>
          <a:bodyPr vert="horz" wrap="square" lIns="0" tIns="0" rIns="0" bIns="0" rtlCol="0">
            <a:spAutoFit/>
          </a:bodyPr>
          <a:lstStyle/>
          <a:p>
            <a:pPr marL="364490">
              <a:lnSpc>
                <a:spcPct val="100000"/>
              </a:lnSpc>
              <a:spcBef>
                <a:spcPts val="844"/>
              </a:spcBef>
              <a:tabLst>
                <a:tab pos="3244215" algn="l"/>
                <a:tab pos="5122545" algn="l"/>
              </a:tabLst>
            </a:pPr>
            <a:r>
              <a:rPr sz="1600" b="1" dirty="0">
                <a:solidFill>
                  <a:srgbClr val="00AEEF"/>
                </a:solidFill>
                <a:latin typeface="Trebuchet MS" panose="020B0603020202020204" pitchFamily="34" charset="0"/>
                <a:cs typeface="Century Gothic"/>
              </a:rPr>
              <a:t>Own Their Home	Rent	Live At Home</a:t>
            </a:r>
            <a:endParaRPr sz="1600" dirty="0">
              <a:latin typeface="Trebuchet MS" panose="020B0603020202020204" pitchFamily="34" charset="0"/>
              <a:cs typeface="Century Gothic"/>
            </a:endParaRPr>
          </a:p>
        </p:txBody>
      </p:sp>
      <p:sp>
        <p:nvSpPr>
          <p:cNvPr id="17" name="object 8"/>
          <p:cNvSpPr txBox="1"/>
          <p:nvPr/>
        </p:nvSpPr>
        <p:spPr>
          <a:xfrm>
            <a:off x="444500" y="3395048"/>
            <a:ext cx="6601459" cy="246221"/>
          </a:xfrm>
          <a:prstGeom prst="rect">
            <a:avLst/>
          </a:prstGeom>
        </p:spPr>
        <p:txBody>
          <a:bodyPr vert="horz" wrap="square" lIns="0" tIns="0" rIns="0" bIns="0" rtlCol="0">
            <a:spAutoFit/>
          </a:bodyPr>
          <a:lstStyle/>
          <a:p>
            <a:pPr marL="364490">
              <a:lnSpc>
                <a:spcPct val="100000"/>
              </a:lnSpc>
              <a:spcBef>
                <a:spcPts val="844"/>
              </a:spcBef>
              <a:tabLst>
                <a:tab pos="3244215" algn="l"/>
                <a:tab pos="5122545" algn="l"/>
              </a:tabLst>
            </a:pPr>
            <a:r>
              <a:rPr sz="1600" b="1" dirty="0">
                <a:solidFill>
                  <a:srgbClr val="00AEEF"/>
                </a:solidFill>
                <a:latin typeface="Trebuchet MS" panose="020B0603020202020204" pitchFamily="34" charset="0"/>
                <a:cs typeface="Century Gothic"/>
              </a:rPr>
              <a:t>Own Their Home	Rent	Live At Home</a:t>
            </a:r>
            <a:endParaRPr sz="1600" dirty="0">
              <a:latin typeface="Trebuchet MS" panose="020B0603020202020204" pitchFamily="34" charset="0"/>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86365" y="3467671"/>
            <a:ext cx="1875722" cy="284494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44500" y="3740131"/>
            <a:ext cx="6870700" cy="2262158"/>
          </a:xfrm>
          <a:prstGeom prst="rect">
            <a:avLst/>
          </a:prstGeom>
        </p:spPr>
        <p:txBody>
          <a:bodyPr vert="horz" wrap="square" lIns="0" tIns="0" rIns="0" bIns="0" rtlCol="0">
            <a:spAutoFit/>
          </a:bodyPr>
          <a:lstStyle/>
          <a:p>
            <a:pPr marL="12700" marR="1552575">
              <a:lnSpc>
                <a:spcPct val="100000"/>
              </a:lnSpc>
            </a:pPr>
            <a:r>
              <a:rPr sz="1200" i="1" dirty="0">
                <a:latin typeface="Trebuchet MS" panose="020B0603020202020204" pitchFamily="34" charset="0"/>
                <a:cs typeface="Calibri"/>
              </a:rPr>
              <a:t>“While Millennials may be delaying parenthood, it’s not for a lack of interest in eventually becoming moms and dads. Members of this generation rated being a good parent as a top priority in a 2010 </a:t>
            </a:r>
            <a:r>
              <a:rPr sz="1200" dirty="0">
                <a:latin typeface="Trebuchet MS" panose="020B0603020202020204" pitchFamily="34" charset="0"/>
                <a:cs typeface="Calibri"/>
              </a:rPr>
              <a:t>Pew Research Center </a:t>
            </a:r>
            <a:r>
              <a:rPr sz="1200" i="1" dirty="0">
                <a:latin typeface="Trebuchet MS" panose="020B0603020202020204" pitchFamily="34" charset="0"/>
                <a:cs typeface="Calibri"/>
              </a:rPr>
              <a:t>survey.</a:t>
            </a:r>
            <a:endParaRPr sz="1200" dirty="0">
              <a:latin typeface="Trebuchet MS" panose="020B0603020202020204" pitchFamily="34" charset="0"/>
              <a:cs typeface="Calibri"/>
            </a:endParaRPr>
          </a:p>
          <a:p>
            <a:pPr marL="12700" marR="1485900">
              <a:lnSpc>
                <a:spcPct val="100000"/>
              </a:lnSpc>
              <a:spcBef>
                <a:spcPts val="900"/>
              </a:spcBef>
            </a:pPr>
            <a:r>
              <a:rPr sz="1200" i="1" dirty="0">
                <a:latin typeface="Trebuchet MS" panose="020B0603020202020204" pitchFamily="34" charset="0"/>
                <a:cs typeface="Calibri"/>
              </a:rPr>
              <a:t>Some 52% said it was one of the most important goals in their lives, well ahead</a:t>
            </a:r>
            <a:r>
              <a:rPr lang="en-US" sz="1200" i="1" dirty="0">
                <a:latin typeface="Trebuchet MS" panose="020B0603020202020204" pitchFamily="34" charset="0"/>
                <a:cs typeface="Calibri"/>
              </a:rPr>
              <a:t> </a:t>
            </a:r>
            <a:r>
              <a:rPr sz="1200" i="1" dirty="0">
                <a:latin typeface="Trebuchet MS" panose="020B0603020202020204" pitchFamily="34" charset="0"/>
                <a:cs typeface="Calibri"/>
              </a:rPr>
              <a:t>of having a successful marriage, which 30% said was one of their most important lifetime goals.”</a:t>
            </a:r>
            <a:endParaRPr sz="1200" dirty="0">
              <a:latin typeface="Trebuchet MS" panose="020B0603020202020204" pitchFamily="34" charset="0"/>
              <a:cs typeface="Calibri"/>
            </a:endParaRPr>
          </a:p>
          <a:p>
            <a:pPr marL="12700" marR="1327785">
              <a:lnSpc>
                <a:spcPct val="100000"/>
              </a:lnSpc>
              <a:spcBef>
                <a:spcPts val="900"/>
              </a:spcBef>
            </a:pPr>
            <a:r>
              <a:rPr sz="1200" dirty="0">
                <a:latin typeface="Trebuchet MS" panose="020B0603020202020204" pitchFamily="34" charset="0"/>
                <a:cs typeface="Calibri"/>
              </a:rPr>
              <a:t>Just because the decision to start their families has been delayed, the desire to become parents has never waned. A parallel can be made about the desire of Millennials to become homeowners as well. Delaying decisions does not mean that they’ve decided not to get married, have children or become homeowners.</a:t>
            </a:r>
          </a:p>
        </p:txBody>
      </p:sp>
      <p:sp>
        <p:nvSpPr>
          <p:cNvPr id="5" name="object 5"/>
          <p:cNvSpPr/>
          <p:nvPr/>
        </p:nvSpPr>
        <p:spPr>
          <a:xfrm>
            <a:off x="0" y="0"/>
            <a:ext cx="7772400" cy="3474720"/>
          </a:xfrm>
          <a:custGeom>
            <a:avLst/>
            <a:gdLst/>
            <a:ahLst/>
            <a:cxnLst/>
            <a:rect l="l" t="t" r="r" b="b"/>
            <a:pathLst>
              <a:path w="7772400" h="3474720">
                <a:moveTo>
                  <a:pt x="0" y="3474720"/>
                </a:moveTo>
                <a:lnTo>
                  <a:pt x="7772400" y="3474720"/>
                </a:lnTo>
                <a:lnTo>
                  <a:pt x="7772400" y="0"/>
                </a:lnTo>
                <a:lnTo>
                  <a:pt x="0" y="0"/>
                </a:lnTo>
                <a:lnTo>
                  <a:pt x="0" y="3474720"/>
                </a:lnTo>
                <a:close/>
              </a:path>
            </a:pathLst>
          </a:custGeom>
          <a:solidFill>
            <a:srgbClr val="58595B"/>
          </a:solidFill>
        </p:spPr>
        <p:txBody>
          <a:bodyPr wrap="square" lIns="0" tIns="0" rIns="0" bIns="0" rtlCol="0"/>
          <a:lstStyle/>
          <a:p>
            <a:endParaRPr/>
          </a:p>
        </p:txBody>
      </p:sp>
      <p:sp>
        <p:nvSpPr>
          <p:cNvPr id="6" name="object 6"/>
          <p:cNvSpPr/>
          <p:nvPr/>
        </p:nvSpPr>
        <p:spPr>
          <a:xfrm>
            <a:off x="0" y="0"/>
            <a:ext cx="7772400" cy="34747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10311" y="2542857"/>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p>
        </p:txBody>
      </p:sp>
      <p:sp>
        <p:nvSpPr>
          <p:cNvPr id="8" name="object 8"/>
          <p:cNvSpPr txBox="1"/>
          <p:nvPr/>
        </p:nvSpPr>
        <p:spPr>
          <a:xfrm>
            <a:off x="444500" y="2669663"/>
            <a:ext cx="6413500" cy="430887"/>
          </a:xfrm>
          <a:prstGeom prst="rect">
            <a:avLst/>
          </a:prstGeom>
        </p:spPr>
        <p:txBody>
          <a:bodyPr vert="horz" wrap="square" lIns="0" tIns="0" rIns="0" bIns="0" rtlCol="0">
            <a:spAutoFit/>
          </a:bodyPr>
          <a:lstStyle/>
          <a:p>
            <a:pPr marL="12700">
              <a:lnSpc>
                <a:spcPct val="100000"/>
              </a:lnSpc>
            </a:pPr>
            <a:r>
              <a:rPr sz="2800" b="1" dirty="0">
                <a:solidFill>
                  <a:srgbClr val="FFFFFF"/>
                </a:solidFill>
                <a:latin typeface="Trebuchet MS" panose="020B0603020202020204" pitchFamily="34" charset="0"/>
                <a:cs typeface="Century Gothic"/>
              </a:rPr>
              <a:t>Do Millennials Want to be Parents?</a:t>
            </a:r>
            <a:endParaRPr sz="2800" dirty="0">
              <a:latin typeface="Trebuchet MS" panose="020B0603020202020204" pitchFamily="34" charset="0"/>
              <a:cs typeface="Century Gothic"/>
            </a:endParaRPr>
          </a:p>
        </p:txBody>
      </p:sp>
      <p:sp>
        <p:nvSpPr>
          <p:cNvPr id="9" name="object 9"/>
          <p:cNvSpPr/>
          <p:nvPr/>
        </p:nvSpPr>
        <p:spPr>
          <a:xfrm>
            <a:off x="457200" y="3078607"/>
            <a:ext cx="6858000" cy="25400"/>
          </a:xfrm>
          <a:prstGeom prst="rect">
            <a:avLst/>
          </a:prstGeom>
          <a:blipFill>
            <a:blip r:embed="rId5" cstate="print"/>
            <a:stretch>
              <a:fillRect/>
            </a:stretch>
          </a:blipFill>
        </p:spPr>
        <p:txBody>
          <a:bodyPr wrap="square" lIns="0" tIns="0" rIns="0" bIns="0" rtlCol="0"/>
          <a:lstStyle/>
          <a:p>
            <a:endParaRPr/>
          </a:p>
        </p:txBody>
      </p:sp>
      <p:grpSp>
        <p:nvGrpSpPr>
          <p:cNvPr id="12" name="Group 11"/>
          <p:cNvGrpSpPr/>
          <p:nvPr/>
        </p:nvGrpSpPr>
        <p:grpSpPr>
          <a:xfrm>
            <a:off x="457200" y="6266297"/>
            <a:ext cx="6870700" cy="407425"/>
            <a:chOff x="457200" y="6266297"/>
            <a:chExt cx="6870700" cy="407425"/>
          </a:xfrm>
        </p:grpSpPr>
        <p:sp>
          <p:nvSpPr>
            <p:cNvPr id="3" name="object 3"/>
            <p:cNvSpPr/>
            <p:nvPr/>
          </p:nvSpPr>
          <p:spPr>
            <a:xfrm>
              <a:off x="457200" y="6648322"/>
              <a:ext cx="6858000" cy="25400"/>
            </a:xfrm>
            <a:prstGeom prst="rect">
              <a:avLst/>
            </a:prstGeom>
            <a:blipFill>
              <a:blip r:embed="rId6" cstate="print"/>
              <a:stretch>
                <a:fillRect/>
              </a:stretch>
            </a:blipFill>
          </p:spPr>
          <p:txBody>
            <a:bodyPr wrap="square" lIns="0" tIns="0" rIns="0" bIns="0" rtlCol="0"/>
            <a:lstStyle/>
            <a:p>
              <a:endParaRPr/>
            </a:p>
          </p:txBody>
        </p:sp>
        <p:sp>
          <p:nvSpPr>
            <p:cNvPr id="10" name="object 4"/>
            <p:cNvSpPr txBox="1"/>
            <p:nvPr/>
          </p:nvSpPr>
          <p:spPr>
            <a:xfrm>
              <a:off x="457200" y="6266297"/>
              <a:ext cx="6870700" cy="369332"/>
            </a:xfrm>
            <a:prstGeom prst="rect">
              <a:avLst/>
            </a:prstGeom>
          </p:spPr>
          <p:txBody>
            <a:bodyPr vert="horz" wrap="square" lIns="0" tIns="0" rIns="0" bIns="0" rtlCol="0">
              <a:spAutoFit/>
            </a:bodyPr>
            <a:lstStyle/>
            <a:p>
              <a:pPr marL="12700">
                <a:lnSpc>
                  <a:spcPct val="100000"/>
                </a:lnSpc>
              </a:pPr>
              <a:r>
                <a:rPr sz="2400" b="1" dirty="0">
                  <a:solidFill>
                    <a:srgbClr val="00AEEF"/>
                  </a:solidFill>
                  <a:latin typeface="Trebuchet MS" panose="020B0603020202020204" pitchFamily="34" charset="0"/>
                  <a:cs typeface="Century Gothic"/>
                </a:rPr>
                <a:t>What Does This Mean for the Housing </a:t>
              </a:r>
              <a:r>
                <a:rPr sz="2400" b="1">
                  <a:solidFill>
                    <a:srgbClr val="00AEEF"/>
                  </a:solidFill>
                  <a:latin typeface="Trebuchet MS" panose="020B0603020202020204" pitchFamily="34" charset="0"/>
                  <a:cs typeface="Century Gothic"/>
                </a:rPr>
                <a:t>Market?</a:t>
              </a:r>
              <a:endParaRPr sz="2400" dirty="0">
                <a:latin typeface="Trebuchet MS" panose="020B0603020202020204" pitchFamily="34" charset="0"/>
                <a:cs typeface="Century Gothic"/>
              </a:endParaRPr>
            </a:p>
          </p:txBody>
        </p:sp>
      </p:grpSp>
      <p:sp>
        <p:nvSpPr>
          <p:cNvPr id="11" name="object 4"/>
          <p:cNvSpPr txBox="1"/>
          <p:nvPr/>
        </p:nvSpPr>
        <p:spPr>
          <a:xfrm>
            <a:off x="457200" y="6899637"/>
            <a:ext cx="6870700" cy="2754600"/>
          </a:xfrm>
          <a:prstGeom prst="rect">
            <a:avLst/>
          </a:prstGeom>
        </p:spPr>
        <p:txBody>
          <a:bodyPr vert="horz" wrap="square" lIns="0" tIns="0" rIns="0" bIns="0" rtlCol="0">
            <a:spAutoFit/>
          </a:bodyPr>
          <a:lstStyle/>
          <a:p>
            <a:pPr marL="12700">
              <a:lnSpc>
                <a:spcPct val="100000"/>
              </a:lnSpc>
              <a:spcBef>
                <a:spcPts val="800"/>
              </a:spcBef>
            </a:pPr>
            <a:r>
              <a:rPr lang="en-US" sz="1200" dirty="0">
                <a:latin typeface="Trebuchet MS" panose="020B0603020202020204" pitchFamily="34" charset="0"/>
                <a:cs typeface="Calibri"/>
              </a:rPr>
              <a:t>Mark Fleming Chief Economist at First American explained:</a:t>
            </a:r>
          </a:p>
          <a:p>
            <a:pPr marL="158750" marR="66675" algn="ctr">
              <a:lnSpc>
                <a:spcPct val="100000"/>
              </a:lnSpc>
              <a:spcBef>
                <a:spcPts val="800"/>
              </a:spcBef>
            </a:pPr>
            <a:r>
              <a:rPr lang="en-US" sz="1600" i="1" dirty="0">
                <a:solidFill>
                  <a:srgbClr val="00AEEF"/>
                </a:solidFill>
                <a:latin typeface="Trebuchet MS" panose="020B0603020202020204" pitchFamily="34" charset="0"/>
                <a:cs typeface="Calibri"/>
              </a:rPr>
              <a:t>“As more and more millennials marry and have children – among the strongest determinants for the desire to be a homeowner - demand for housing will remain robust.”</a:t>
            </a:r>
          </a:p>
          <a:p>
            <a:pPr marL="12700" marR="5080">
              <a:spcBef>
                <a:spcPts val="800"/>
              </a:spcBef>
            </a:pPr>
            <a:r>
              <a:rPr lang="en-US" sz="1200" dirty="0">
                <a:latin typeface="Trebuchet MS" panose="020B0603020202020204" pitchFamily="34" charset="0"/>
                <a:cs typeface="Calibri"/>
              </a:rPr>
              <a:t>This generation has already begun to shift </a:t>
            </a:r>
            <a:r>
              <a:rPr sz="1200" dirty="0">
                <a:latin typeface="Trebuchet MS" panose="020B0603020202020204" pitchFamily="34" charset="0"/>
                <a:cs typeface="Calibri"/>
              </a:rPr>
              <a:t>its focus to providing</a:t>
            </a:r>
            <a:r>
              <a:rPr lang="en-US" sz="1200" dirty="0">
                <a:latin typeface="Trebuchet MS" panose="020B0603020202020204" pitchFamily="34" charset="0"/>
                <a:cs typeface="Calibri"/>
              </a:rPr>
              <a:t> </a:t>
            </a:r>
            <a:r>
              <a:rPr sz="1200" dirty="0">
                <a:latin typeface="Trebuchet MS" panose="020B0603020202020204" pitchFamily="34" charset="0"/>
                <a:cs typeface="Calibri"/>
              </a:rPr>
              <a:t>the best homes for their children to grow up in, the best school districts, and often to providing the stability that owning a home of their own allows.</a:t>
            </a:r>
          </a:p>
          <a:p>
            <a:pPr marL="12700" marR="273685">
              <a:lnSpc>
                <a:spcPct val="100000"/>
              </a:lnSpc>
              <a:spcBef>
                <a:spcPts val="900"/>
              </a:spcBef>
            </a:pPr>
            <a:r>
              <a:rPr sz="1200" dirty="0">
                <a:latin typeface="Trebuchet MS" panose="020B0603020202020204" pitchFamily="34" charset="0"/>
                <a:cs typeface="Calibri"/>
              </a:rPr>
              <a:t>Two-thirds of Millennials have not yet reached the average first-time home buying age of 32, as reported by the </a:t>
            </a:r>
            <a:r>
              <a:rPr sz="1200" i="1" dirty="0">
                <a:latin typeface="Trebuchet MS" panose="020B0603020202020204" pitchFamily="34" charset="0"/>
                <a:cs typeface="Calibri"/>
              </a:rPr>
              <a:t>National Association of Realtors</a:t>
            </a:r>
            <a:r>
              <a:rPr sz="1200" dirty="0">
                <a:latin typeface="Trebuchet MS" panose="020B0603020202020204" pitchFamily="34" charset="0"/>
                <a:cs typeface="Calibri"/>
              </a:rPr>
              <a:t>.</a:t>
            </a:r>
          </a:p>
          <a:p>
            <a:pPr marL="12700" marR="229870">
              <a:lnSpc>
                <a:spcPct val="100000"/>
              </a:lnSpc>
              <a:spcBef>
                <a:spcPts val="900"/>
              </a:spcBef>
            </a:pPr>
            <a:r>
              <a:rPr sz="1200" dirty="0">
                <a:latin typeface="Trebuchet MS" panose="020B0603020202020204" pitchFamily="34" charset="0"/>
                <a:cs typeface="Calibri"/>
              </a:rPr>
              <a:t>With the majority of the generation still outside the </a:t>
            </a:r>
            <a:r>
              <a:rPr sz="1200" i="1" dirty="0">
                <a:latin typeface="Trebuchet MS" panose="020B0603020202020204" pitchFamily="34" charset="0"/>
                <a:cs typeface="Calibri"/>
              </a:rPr>
              <a:t>‘Responsibility Zone,’ </a:t>
            </a:r>
            <a:r>
              <a:rPr sz="1200" dirty="0">
                <a:latin typeface="Trebuchet MS" panose="020B0603020202020204" pitchFamily="34" charset="0"/>
                <a:cs typeface="Calibri"/>
              </a:rPr>
              <a:t>Millennials have a lot of catching up to do and the homeownership rate amongst Millennials has nowhere to go but 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3694429"/>
          </a:xfrm>
          <a:custGeom>
            <a:avLst/>
            <a:gdLst/>
            <a:ahLst/>
            <a:cxnLst/>
            <a:rect l="l" t="t" r="r" b="b"/>
            <a:pathLst>
              <a:path w="7772400" h="3694429">
                <a:moveTo>
                  <a:pt x="0" y="3694176"/>
                </a:moveTo>
                <a:lnTo>
                  <a:pt x="7772400" y="3694176"/>
                </a:lnTo>
                <a:lnTo>
                  <a:pt x="7772400" y="0"/>
                </a:lnTo>
                <a:lnTo>
                  <a:pt x="0" y="0"/>
                </a:lnTo>
                <a:lnTo>
                  <a:pt x="0" y="3694176"/>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3" name="object 3"/>
          <p:cNvSpPr/>
          <p:nvPr/>
        </p:nvSpPr>
        <p:spPr>
          <a:xfrm>
            <a:off x="0" y="0"/>
            <a:ext cx="7772400" cy="3694176"/>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4" name="object 4"/>
          <p:cNvSpPr txBox="1"/>
          <p:nvPr/>
        </p:nvSpPr>
        <p:spPr>
          <a:xfrm>
            <a:off x="444500" y="3857038"/>
            <a:ext cx="7117840" cy="577081"/>
          </a:xfrm>
          <a:prstGeom prst="rect">
            <a:avLst/>
          </a:prstGeom>
        </p:spPr>
        <p:txBody>
          <a:bodyPr vert="horz" wrap="square" lIns="0" tIns="0" rIns="0" bIns="0" rtlCol="0">
            <a:spAutoFit/>
          </a:bodyPr>
          <a:lstStyle/>
          <a:p>
            <a:pPr marL="12700" marR="5080">
              <a:lnSpc>
                <a:spcPct val="100000"/>
              </a:lnSpc>
            </a:pPr>
            <a:r>
              <a:rPr sz="1250" dirty="0">
                <a:latin typeface="Trebuchet MS" charset="0"/>
                <a:ea typeface="Trebuchet MS" charset="0"/>
                <a:cs typeface="Trebuchet MS" charset="0"/>
              </a:rPr>
              <a:t>The answer must be student loans, right? Wrong! While paying back an education is part of the equation for some, it is not the only factor that holds Millennials back from buying their first homes.</a:t>
            </a:r>
          </a:p>
        </p:txBody>
      </p:sp>
      <p:sp>
        <p:nvSpPr>
          <p:cNvPr id="5" name="object 5"/>
          <p:cNvSpPr/>
          <p:nvPr/>
        </p:nvSpPr>
        <p:spPr>
          <a:xfrm>
            <a:off x="2348179" y="4333341"/>
            <a:ext cx="4967020" cy="3326815"/>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6" name="object 6"/>
          <p:cNvSpPr/>
          <p:nvPr/>
        </p:nvSpPr>
        <p:spPr>
          <a:xfrm>
            <a:off x="210311" y="2796857"/>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444499" y="2943938"/>
            <a:ext cx="7117841" cy="400110"/>
          </a:xfrm>
          <a:prstGeom prst="rect">
            <a:avLst/>
          </a:prstGeom>
        </p:spPr>
        <p:txBody>
          <a:bodyPr vert="horz" wrap="square" lIns="0" tIns="0" rIns="0" bIns="0" rtlCol="0">
            <a:spAutoFit/>
          </a:bodyPr>
          <a:lstStyle/>
          <a:p>
            <a:pPr marL="12700">
              <a:lnSpc>
                <a:spcPct val="100000"/>
              </a:lnSpc>
            </a:pPr>
            <a:r>
              <a:rPr sz="2600" b="1" dirty="0">
                <a:solidFill>
                  <a:srgbClr val="FFFFFF"/>
                </a:solidFill>
                <a:latin typeface="Trebuchet MS" panose="020B0603020202020204" pitchFamily="34" charset="0"/>
                <a:cs typeface="Century Gothic"/>
              </a:rPr>
              <a:t>What's Holding Millennials Back from Buying?</a:t>
            </a:r>
            <a:endParaRPr sz="2600" dirty="0">
              <a:latin typeface="Trebuchet MS" panose="020B0603020202020204" pitchFamily="34" charset="0"/>
              <a:cs typeface="Century Gothic"/>
            </a:endParaRPr>
          </a:p>
        </p:txBody>
      </p:sp>
      <p:sp>
        <p:nvSpPr>
          <p:cNvPr id="8" name="object 8"/>
          <p:cNvSpPr/>
          <p:nvPr/>
        </p:nvSpPr>
        <p:spPr>
          <a:xfrm>
            <a:off x="457200" y="3332607"/>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9" name="object 9"/>
          <p:cNvSpPr txBox="1"/>
          <p:nvPr/>
        </p:nvSpPr>
        <p:spPr>
          <a:xfrm>
            <a:off x="457200" y="4554045"/>
            <a:ext cx="1689100" cy="3193182"/>
          </a:xfrm>
          <a:prstGeom prst="rect">
            <a:avLst/>
          </a:prstGeom>
        </p:spPr>
        <p:txBody>
          <a:bodyPr vert="horz" wrap="square" lIns="0" tIns="0" rIns="0" bIns="0" rtlCol="0">
            <a:spAutoFit/>
          </a:bodyPr>
          <a:lstStyle/>
          <a:p>
            <a:pPr marL="12700" marR="5080">
              <a:lnSpc>
                <a:spcPct val="100000"/>
              </a:lnSpc>
            </a:pPr>
            <a:r>
              <a:rPr sz="1250" dirty="0">
                <a:latin typeface="Trebuchet MS" panose="020B0603020202020204" pitchFamily="34" charset="0"/>
                <a:cs typeface="Calibri"/>
              </a:rPr>
              <a:t>A survey of young renters by </a:t>
            </a:r>
            <a:r>
              <a:rPr sz="1250" i="1" dirty="0">
                <a:latin typeface="Trebuchet MS" panose="020B0603020202020204" pitchFamily="34" charset="0"/>
                <a:cs typeface="Calibri"/>
              </a:rPr>
              <a:t>Fannie Mae </a:t>
            </a:r>
            <a:r>
              <a:rPr sz="1250" dirty="0">
                <a:latin typeface="Trebuchet MS" panose="020B0603020202020204" pitchFamily="34" charset="0"/>
                <a:cs typeface="Calibri"/>
              </a:rPr>
              <a:t>found that the factor that delays the most potential buyers is</a:t>
            </a:r>
          </a:p>
          <a:p>
            <a:pPr marL="12700" marR="88265">
              <a:lnSpc>
                <a:spcPct val="100000"/>
              </a:lnSpc>
            </a:pPr>
            <a:r>
              <a:rPr sz="1250" dirty="0">
                <a:latin typeface="Trebuchet MS" panose="020B0603020202020204" pitchFamily="34" charset="0"/>
                <a:cs typeface="Calibri"/>
              </a:rPr>
              <a:t>an insufficient credit score or history (53%), followed closely behind by </a:t>
            </a:r>
            <a:r>
              <a:rPr sz="1250" i="1" dirty="0">
                <a:latin typeface="Trebuchet MS" panose="020B0603020202020204" pitchFamily="34" charset="0"/>
                <a:cs typeface="Calibri"/>
              </a:rPr>
              <a:t>“affording the down payment and closing costs </a:t>
            </a:r>
            <a:r>
              <a:rPr sz="1250" dirty="0">
                <a:latin typeface="Trebuchet MS" panose="020B0603020202020204" pitchFamily="34" charset="0"/>
                <a:cs typeface="Calibri"/>
              </a:rPr>
              <a:t>(50%).”</a:t>
            </a:r>
          </a:p>
          <a:p>
            <a:pPr marL="12700" marR="67945">
              <a:lnSpc>
                <a:spcPct val="100000"/>
              </a:lnSpc>
              <a:spcBef>
                <a:spcPts val="900"/>
              </a:spcBef>
            </a:pPr>
            <a:r>
              <a:rPr sz="1250" i="1" dirty="0">
                <a:solidFill>
                  <a:srgbClr val="58595B"/>
                </a:solidFill>
                <a:latin typeface="Trebuchet MS" panose="020B0603020202020204" pitchFamily="34" charset="0"/>
                <a:cs typeface="Calibri"/>
              </a:rPr>
              <a:t>The chart on the right showcases the top 6 reasons identified by the study.</a:t>
            </a:r>
            <a:endParaRPr sz="1250" dirty="0">
              <a:latin typeface="Trebuchet MS" panose="020B0603020202020204" pitchFamily="34" charset="0"/>
              <a:cs typeface="Calibri"/>
            </a:endParaRPr>
          </a:p>
        </p:txBody>
      </p:sp>
      <p:sp>
        <p:nvSpPr>
          <p:cNvPr id="10" name="object 10"/>
          <p:cNvSpPr txBox="1"/>
          <p:nvPr/>
        </p:nvSpPr>
        <p:spPr>
          <a:xfrm>
            <a:off x="444500" y="7826013"/>
            <a:ext cx="6883399" cy="1868204"/>
          </a:xfrm>
          <a:prstGeom prst="rect">
            <a:avLst/>
          </a:prstGeom>
        </p:spPr>
        <p:txBody>
          <a:bodyPr vert="horz" wrap="square" lIns="0" tIns="0" rIns="0" bIns="0" rtlCol="0">
            <a:spAutoFit/>
          </a:bodyPr>
          <a:lstStyle/>
          <a:p>
            <a:pPr marL="12700" marR="12700">
              <a:lnSpc>
                <a:spcPct val="100000"/>
              </a:lnSpc>
            </a:pPr>
            <a:r>
              <a:rPr sz="1250" dirty="0">
                <a:latin typeface="Trebuchet MS" panose="020B0603020202020204" pitchFamily="34" charset="0"/>
                <a:cs typeface="Calibri"/>
              </a:rPr>
              <a:t>There are many potential homebuyers who have delayed their purchase because they </a:t>
            </a:r>
            <a:r>
              <a:rPr sz="1250" i="1" dirty="0">
                <a:latin typeface="Trebuchet MS" panose="020B0603020202020204" pitchFamily="34" charset="0"/>
                <a:cs typeface="Calibri"/>
              </a:rPr>
              <a:t>‘believe’ </a:t>
            </a:r>
            <a:r>
              <a:rPr sz="1250" dirty="0">
                <a:latin typeface="Trebuchet MS" panose="020B0603020202020204" pitchFamily="34" charset="0"/>
                <a:cs typeface="Calibri"/>
              </a:rPr>
              <a:t>that they do not qualify with the debt they have (debt-to-income ratio), their credit score or even the amount of savings they have.</a:t>
            </a:r>
          </a:p>
          <a:p>
            <a:pPr marL="12700" marR="5080">
              <a:lnSpc>
                <a:spcPct val="102600"/>
              </a:lnSpc>
              <a:spcBef>
                <a:spcPts val="860"/>
              </a:spcBef>
            </a:pPr>
            <a:r>
              <a:rPr sz="1250" dirty="0">
                <a:latin typeface="Trebuchet MS" panose="020B0603020202020204" pitchFamily="34" charset="0"/>
                <a:cs typeface="Calibri"/>
              </a:rPr>
              <a:t>The challenge is that many of those who delay their purchases are not aware of the opportunities available, and are not aware that they would qualify now. Instead of wasting time paying rent, they could be building their own wealth by putting their housing costs to work for them through the equity in their home.</a:t>
            </a:r>
          </a:p>
          <a:p>
            <a:pPr marL="12700">
              <a:lnSpc>
                <a:spcPct val="100000"/>
              </a:lnSpc>
              <a:spcBef>
                <a:spcPts val="400"/>
              </a:spcBef>
            </a:pPr>
            <a:r>
              <a:rPr sz="1800" b="1" dirty="0">
                <a:solidFill>
                  <a:srgbClr val="00AEEF"/>
                </a:solidFill>
                <a:latin typeface="Trebuchet MS" panose="020B0603020202020204" pitchFamily="34" charset="0"/>
                <a:cs typeface="Calibri"/>
              </a:rPr>
              <a:t>Let’s Break Down the Top 3 Myths Holding Back Buyers:</a:t>
            </a:r>
            <a:endParaRPr sz="1800" dirty="0">
              <a:latin typeface="Trebuchet MS" panose="020B0603020202020204" pitchFamily="34" charset="0"/>
              <a:cs typeface="Calibri"/>
            </a:endParaRPr>
          </a:p>
        </p:txBody>
      </p:sp>
      <p:sp>
        <p:nvSpPr>
          <p:cNvPr id="11" name="object 11"/>
          <p:cNvSpPr txBox="1"/>
          <p:nvPr/>
        </p:nvSpPr>
        <p:spPr>
          <a:xfrm>
            <a:off x="4486618" y="4477020"/>
            <a:ext cx="2841281" cy="666849"/>
          </a:xfrm>
          <a:prstGeom prst="rect">
            <a:avLst/>
          </a:prstGeom>
        </p:spPr>
        <p:txBody>
          <a:bodyPr vert="horz" wrap="square" lIns="0" tIns="0" rIns="0" bIns="0" rtlCol="0">
            <a:spAutoFit/>
          </a:bodyPr>
          <a:lstStyle/>
          <a:p>
            <a:pPr marL="12700" algn="r">
              <a:lnSpc>
                <a:spcPts val="3554"/>
              </a:lnSpc>
            </a:pPr>
            <a:r>
              <a:rPr sz="3100" dirty="0">
                <a:solidFill>
                  <a:srgbClr val="FF8316"/>
                </a:solidFill>
                <a:latin typeface="Arial" charset="0"/>
                <a:ea typeface="Arial" charset="0"/>
                <a:cs typeface="Arial" charset="0"/>
              </a:rPr>
              <a:t>Top 6 Reasons</a:t>
            </a:r>
            <a:endParaRPr sz="3100" dirty="0">
              <a:latin typeface="Arial" charset="0"/>
              <a:ea typeface="Arial" charset="0"/>
              <a:cs typeface="Arial" charset="0"/>
            </a:endParaRPr>
          </a:p>
          <a:p>
            <a:pPr marL="218440" algn="r">
              <a:lnSpc>
                <a:spcPts val="1635"/>
              </a:lnSpc>
            </a:pPr>
            <a:r>
              <a:rPr sz="1500" dirty="0">
                <a:solidFill>
                  <a:srgbClr val="FF8316"/>
                </a:solidFill>
                <a:latin typeface="Arial" charset="0"/>
                <a:ea typeface="Arial" charset="0"/>
                <a:cs typeface="Arial" charset="0"/>
              </a:rPr>
              <a:t>Young Renters Delay Buying</a:t>
            </a:r>
            <a:endParaRPr sz="1500" dirty="0">
              <a:latin typeface="Arial" charset="0"/>
              <a:ea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48200" y="4352240"/>
            <a:ext cx="3124199" cy="2581960"/>
          </a:xfrm>
          <a:prstGeom prst="rect">
            <a:avLst/>
          </a:prstGeom>
          <a:blipFill>
            <a:blip r:embed="rId3" cstate="print"/>
            <a:stretch>
              <a:fillRect/>
            </a:stretch>
          </a:blipFill>
        </p:spPr>
        <p:txBody>
          <a:bodyPr wrap="square" lIns="0" tIns="0" rIns="0" bIns="0" rtlCol="0"/>
          <a:lstStyle/>
          <a:p>
            <a:endParaRPr>
              <a:latin typeface="Trebuchet MS" panose="020B0603020202020204" pitchFamily="34" charset="0"/>
            </a:endParaRPr>
          </a:p>
        </p:txBody>
      </p:sp>
      <p:sp>
        <p:nvSpPr>
          <p:cNvPr id="3" name="object 3"/>
          <p:cNvSpPr/>
          <p:nvPr/>
        </p:nvSpPr>
        <p:spPr>
          <a:xfrm>
            <a:off x="0" y="0"/>
            <a:ext cx="7772400" cy="3607435"/>
          </a:xfrm>
          <a:custGeom>
            <a:avLst/>
            <a:gdLst/>
            <a:ahLst/>
            <a:cxnLst/>
            <a:rect l="l" t="t" r="r" b="b"/>
            <a:pathLst>
              <a:path w="7772400" h="3607435">
                <a:moveTo>
                  <a:pt x="0" y="3607308"/>
                </a:moveTo>
                <a:lnTo>
                  <a:pt x="7772400" y="3607308"/>
                </a:lnTo>
                <a:lnTo>
                  <a:pt x="7772400" y="0"/>
                </a:lnTo>
                <a:lnTo>
                  <a:pt x="0" y="0"/>
                </a:lnTo>
                <a:lnTo>
                  <a:pt x="0" y="3607308"/>
                </a:lnTo>
                <a:close/>
              </a:path>
            </a:pathLst>
          </a:custGeom>
          <a:solidFill>
            <a:srgbClr val="58595B"/>
          </a:solidFill>
        </p:spPr>
        <p:txBody>
          <a:bodyPr wrap="square" lIns="0" tIns="0" rIns="0" bIns="0" rtlCol="0"/>
          <a:lstStyle/>
          <a:p>
            <a:endParaRPr>
              <a:latin typeface="Trebuchet MS" panose="020B0603020202020204" pitchFamily="34" charset="0"/>
            </a:endParaRPr>
          </a:p>
        </p:txBody>
      </p:sp>
      <p:sp>
        <p:nvSpPr>
          <p:cNvPr id="4" name="object 4"/>
          <p:cNvSpPr/>
          <p:nvPr/>
        </p:nvSpPr>
        <p:spPr>
          <a:xfrm>
            <a:off x="0" y="0"/>
            <a:ext cx="7772400" cy="3607308"/>
          </a:xfrm>
          <a:prstGeom prst="rect">
            <a:avLst/>
          </a:prstGeom>
          <a:blipFill>
            <a:blip r:embed="rId4" cstate="print"/>
            <a:stretch>
              <a:fillRect/>
            </a:stretch>
          </a:blipFill>
        </p:spPr>
        <p:txBody>
          <a:bodyPr wrap="square" lIns="0" tIns="0" rIns="0" bIns="0" rtlCol="0"/>
          <a:lstStyle/>
          <a:p>
            <a:endParaRPr>
              <a:latin typeface="Trebuchet MS" panose="020B0603020202020204" pitchFamily="34" charset="0"/>
            </a:endParaRPr>
          </a:p>
        </p:txBody>
      </p:sp>
      <p:sp>
        <p:nvSpPr>
          <p:cNvPr id="5" name="object 5"/>
          <p:cNvSpPr/>
          <p:nvPr/>
        </p:nvSpPr>
        <p:spPr>
          <a:xfrm>
            <a:off x="210311" y="2552192"/>
            <a:ext cx="7352030" cy="868680"/>
          </a:xfrm>
          <a:custGeom>
            <a:avLst/>
            <a:gdLst/>
            <a:ahLst/>
            <a:cxnLst/>
            <a:rect l="l" t="t" r="r" b="b"/>
            <a:pathLst>
              <a:path w="7352030" h="868679">
                <a:moveTo>
                  <a:pt x="0" y="868679"/>
                </a:moveTo>
                <a:lnTo>
                  <a:pt x="7351776" y="868679"/>
                </a:lnTo>
                <a:lnTo>
                  <a:pt x="7351776" y="0"/>
                </a:lnTo>
                <a:lnTo>
                  <a:pt x="0" y="0"/>
                </a:lnTo>
                <a:lnTo>
                  <a:pt x="0" y="868679"/>
                </a:lnTo>
                <a:close/>
              </a:path>
            </a:pathLst>
          </a:custGeom>
          <a:solidFill>
            <a:srgbClr val="00AEEF">
              <a:alpha val="94000"/>
            </a:srgbClr>
          </a:solidFill>
        </p:spPr>
        <p:txBody>
          <a:bodyPr wrap="square" lIns="0" tIns="0" rIns="0" bIns="0" rtlCol="0"/>
          <a:lstStyle/>
          <a:p>
            <a:endParaRPr>
              <a:latin typeface="Trebuchet MS" panose="020B0603020202020204" pitchFamily="34" charset="0"/>
            </a:endParaRPr>
          </a:p>
        </p:txBody>
      </p:sp>
      <p:sp>
        <p:nvSpPr>
          <p:cNvPr id="6" name="object 6"/>
          <p:cNvSpPr/>
          <p:nvPr/>
        </p:nvSpPr>
        <p:spPr>
          <a:xfrm>
            <a:off x="457200" y="3288410"/>
            <a:ext cx="6858000" cy="25400"/>
          </a:xfrm>
          <a:prstGeom prst="rect">
            <a:avLst/>
          </a:prstGeom>
          <a:blipFill>
            <a:blip r:embed="rId5" cstate="print"/>
            <a:stretch>
              <a:fillRect/>
            </a:stretch>
          </a:blipFill>
        </p:spPr>
        <p:txBody>
          <a:bodyPr wrap="square" lIns="0" tIns="0" rIns="0" bIns="0" rtlCol="0"/>
          <a:lstStyle/>
          <a:p>
            <a:endParaRPr>
              <a:latin typeface="Trebuchet MS" panose="020B0603020202020204" pitchFamily="34" charset="0"/>
            </a:endParaRPr>
          </a:p>
        </p:txBody>
      </p:sp>
      <p:sp>
        <p:nvSpPr>
          <p:cNvPr id="7" name="object 7"/>
          <p:cNvSpPr txBox="1"/>
          <p:nvPr/>
        </p:nvSpPr>
        <p:spPr>
          <a:xfrm>
            <a:off x="444500" y="3752263"/>
            <a:ext cx="6946900" cy="6034985"/>
          </a:xfrm>
          <a:prstGeom prst="rect">
            <a:avLst/>
          </a:prstGeom>
        </p:spPr>
        <p:txBody>
          <a:bodyPr vert="horz" wrap="square" lIns="0" tIns="0" rIns="0" bIns="0" rtlCol="0">
            <a:spAutoFit/>
          </a:bodyPr>
          <a:lstStyle/>
          <a:p>
            <a:pPr marL="12700" marR="5080">
              <a:lnSpc>
                <a:spcPct val="100000"/>
              </a:lnSpc>
            </a:pPr>
            <a:r>
              <a:rPr sz="1200" dirty="0">
                <a:latin typeface="Trebuchet MS" panose="020B0603020202020204" pitchFamily="34" charset="0"/>
                <a:cs typeface="Calibri"/>
              </a:rPr>
              <a:t>Millennials are on track to becoming the most educated generation in history. This means they are also the generation with the most student debt. Depending on the type of degree earned, as well as the prestige of the institution attended, there are some Millennials who graduate college with what equates to a mortgage payment. But that’s not the case for all.</a:t>
            </a:r>
          </a:p>
          <a:p>
            <a:pPr>
              <a:lnSpc>
                <a:spcPct val="100000"/>
              </a:lnSpc>
              <a:spcBef>
                <a:spcPts val="40"/>
              </a:spcBef>
            </a:pPr>
            <a:endParaRPr sz="1100" dirty="0">
              <a:latin typeface="Trebuchet MS" panose="020B0603020202020204" pitchFamily="34" charset="0"/>
              <a:cs typeface="Times New Roman"/>
            </a:endParaRPr>
          </a:p>
          <a:p>
            <a:pPr marL="12700" marR="3008630">
              <a:lnSpc>
                <a:spcPct val="100000"/>
              </a:lnSpc>
            </a:pPr>
            <a:r>
              <a:rPr sz="1200" b="1" dirty="0">
                <a:latin typeface="Trebuchet MS" panose="020B0603020202020204" pitchFamily="34" charset="0"/>
                <a:cs typeface="Calibri"/>
              </a:rPr>
              <a:t>Here are some statistics about the average college graduate &amp; their student loans:</a:t>
            </a:r>
            <a:endParaRPr sz="1200" dirty="0">
              <a:latin typeface="Trebuchet MS" panose="020B0603020202020204" pitchFamily="34" charset="0"/>
              <a:cs typeface="Calibri"/>
            </a:endParaRPr>
          </a:p>
          <a:p>
            <a:pPr marL="241300" indent="-228600">
              <a:lnSpc>
                <a:spcPct val="100000"/>
              </a:lnSpc>
              <a:spcBef>
                <a:spcPts val="880"/>
              </a:spcBef>
              <a:buFont typeface="Calibri"/>
              <a:buChar char="•"/>
              <a:tabLst>
                <a:tab pos="241935" algn="l"/>
              </a:tabLst>
            </a:pPr>
            <a:r>
              <a:rPr sz="1200" dirty="0">
                <a:latin typeface="Trebuchet MS" panose="020B0603020202020204" pitchFamily="34" charset="0"/>
                <a:cs typeface="Calibri"/>
              </a:rPr>
              <a:t>The age of the average college graduate is 22 years old.</a:t>
            </a:r>
          </a:p>
          <a:p>
            <a:pPr marL="241300" marR="2870200" indent="-228600">
              <a:lnSpc>
                <a:spcPct val="100000"/>
              </a:lnSpc>
              <a:buFont typeface="Calibri"/>
              <a:buChar char="•"/>
              <a:tabLst>
                <a:tab pos="241935" algn="l"/>
              </a:tabLst>
            </a:pPr>
            <a:r>
              <a:rPr sz="1200" dirty="0">
                <a:latin typeface="Trebuchet MS" panose="020B0603020202020204" pitchFamily="34" charset="0"/>
                <a:cs typeface="Calibri"/>
              </a:rPr>
              <a:t>The average student graduates college with $25,000 in student loan debt.</a:t>
            </a:r>
          </a:p>
          <a:p>
            <a:pPr marL="241300" marR="2631440" indent="-228600">
              <a:lnSpc>
                <a:spcPct val="100000"/>
              </a:lnSpc>
              <a:buFont typeface="Calibri"/>
              <a:buChar char="•"/>
              <a:tabLst>
                <a:tab pos="241935" algn="l"/>
              </a:tabLst>
            </a:pPr>
            <a:r>
              <a:rPr sz="1200" dirty="0">
                <a:latin typeface="Trebuchet MS" panose="020B0603020202020204" pitchFamily="34" charset="0"/>
                <a:cs typeface="Calibri"/>
              </a:rPr>
              <a:t>The terms of the average loan are 10 years, with a monthly loan payment of $280, and an interest rate of 6.8%.</a:t>
            </a:r>
          </a:p>
          <a:p>
            <a:pPr marL="12700" marR="2932430">
              <a:lnSpc>
                <a:spcPct val="100000"/>
              </a:lnSpc>
              <a:spcBef>
                <a:spcPts val="900"/>
              </a:spcBef>
            </a:pPr>
            <a:r>
              <a:rPr sz="1200" dirty="0">
                <a:latin typeface="Trebuchet MS" panose="020B0603020202020204" pitchFamily="34" charset="0"/>
                <a:cs typeface="Calibri"/>
              </a:rPr>
              <a:t>Looking at these stats, the average college graduate has what amounts to a 10-year car payment after graduation.</a:t>
            </a:r>
          </a:p>
          <a:p>
            <a:pPr marL="12700">
              <a:lnSpc>
                <a:spcPct val="100000"/>
              </a:lnSpc>
              <a:spcBef>
                <a:spcPts val="1060"/>
              </a:spcBef>
            </a:pPr>
            <a:r>
              <a:rPr sz="1200" b="1" dirty="0">
                <a:latin typeface="Trebuchet MS" panose="020B0603020202020204" pitchFamily="34" charset="0"/>
                <a:cs typeface="Calibri"/>
              </a:rPr>
              <a:t>Is Earning a Degree worth the Debt?</a:t>
            </a:r>
            <a:endParaRPr sz="1200" dirty="0">
              <a:latin typeface="Trebuchet MS" panose="020B0603020202020204" pitchFamily="34" charset="0"/>
              <a:cs typeface="Calibri"/>
            </a:endParaRPr>
          </a:p>
          <a:p>
            <a:pPr marL="12700" marR="244475">
              <a:lnSpc>
                <a:spcPct val="100000"/>
              </a:lnSpc>
              <a:spcBef>
                <a:spcPts val="880"/>
              </a:spcBef>
            </a:pPr>
            <a:r>
              <a:rPr sz="1200" dirty="0">
                <a:latin typeface="Trebuchet MS" panose="020B0603020202020204" pitchFamily="34" charset="0"/>
                <a:cs typeface="Calibri"/>
              </a:rPr>
              <a:t>According to a study by the </a:t>
            </a:r>
            <a:r>
              <a:rPr sz="1200" i="1" dirty="0">
                <a:latin typeface="Trebuchet MS" panose="020B0603020202020204" pitchFamily="34" charset="0"/>
                <a:cs typeface="Calibri"/>
              </a:rPr>
              <a:t>Brookings Institute</a:t>
            </a:r>
            <a:r>
              <a:rPr sz="1200" dirty="0">
                <a:latin typeface="Trebuchet MS" panose="020B0603020202020204" pitchFamily="34" charset="0"/>
                <a:cs typeface="Calibri"/>
              </a:rPr>
              <a:t>, the dividing line between haves and have-nots in homeownership is </a:t>
            </a:r>
            <a:r>
              <a:rPr sz="1200" i="1" dirty="0">
                <a:latin typeface="Trebuchet MS" panose="020B0603020202020204" pitchFamily="34" charset="0"/>
                <a:cs typeface="Calibri"/>
              </a:rPr>
              <a:t>“education, not student debt.”</a:t>
            </a:r>
            <a:endParaRPr sz="1200" dirty="0">
              <a:latin typeface="Trebuchet MS" panose="020B0603020202020204" pitchFamily="34" charset="0"/>
              <a:cs typeface="Calibri"/>
            </a:endParaRPr>
          </a:p>
          <a:p>
            <a:pPr marL="12700" marR="93980" algn="just">
              <a:lnSpc>
                <a:spcPct val="100000"/>
              </a:lnSpc>
              <a:spcBef>
                <a:spcPts val="900"/>
              </a:spcBef>
            </a:pPr>
            <a:r>
              <a:rPr sz="1200" i="1" dirty="0">
                <a:latin typeface="Trebuchet MS" panose="020B0603020202020204" pitchFamily="34" charset="0"/>
                <a:cs typeface="Calibri"/>
              </a:rPr>
              <a:t>“This picture accords with what we know about the growing gulf in the economic fortunes of those with and without a college education. Men with a BA earn $35,000 more a year than those without, while for women the gap is $25,000.”</a:t>
            </a:r>
            <a:endParaRPr sz="1200" dirty="0">
              <a:latin typeface="Trebuchet MS" panose="020B0603020202020204" pitchFamily="34" charset="0"/>
              <a:cs typeface="Calibri"/>
            </a:endParaRPr>
          </a:p>
          <a:p>
            <a:pPr marL="12700">
              <a:lnSpc>
                <a:spcPct val="100000"/>
              </a:lnSpc>
              <a:spcBef>
                <a:spcPts val="900"/>
              </a:spcBef>
            </a:pPr>
            <a:r>
              <a:rPr sz="1200" dirty="0">
                <a:latin typeface="Trebuchet MS" panose="020B0603020202020204" pitchFamily="34" charset="0"/>
                <a:cs typeface="Calibri"/>
              </a:rPr>
              <a:t>A study by </a:t>
            </a:r>
            <a:r>
              <a:rPr sz="1200" i="1" dirty="0">
                <a:latin typeface="Trebuchet MS" panose="020B0603020202020204" pitchFamily="34" charset="0"/>
                <a:cs typeface="Calibri"/>
              </a:rPr>
              <a:t>Fannie Mae </a:t>
            </a:r>
            <a:r>
              <a:rPr sz="1200" dirty="0">
                <a:latin typeface="Trebuchet MS" panose="020B0603020202020204" pitchFamily="34" charset="0"/>
                <a:cs typeface="Calibri"/>
              </a:rPr>
              <a:t>supports this fact as they go on to say:</a:t>
            </a:r>
          </a:p>
          <a:p>
            <a:pPr marL="12700" marR="254000">
              <a:lnSpc>
                <a:spcPct val="100000"/>
              </a:lnSpc>
              <a:spcBef>
                <a:spcPts val="900"/>
              </a:spcBef>
            </a:pPr>
            <a:r>
              <a:rPr sz="1200" i="1" dirty="0">
                <a:latin typeface="Trebuchet MS" panose="020B0603020202020204" pitchFamily="34" charset="0"/>
                <a:cs typeface="Calibri"/>
              </a:rPr>
              <a:t>“Those who completed at least a bachelor’s degree without student debt were 43% more likely to be homeowners than high school graduates who didn’t attend college and don’t have student debt.”</a:t>
            </a:r>
            <a:endParaRPr sz="1200" dirty="0">
              <a:latin typeface="Trebuchet MS" panose="020B0603020202020204" pitchFamily="34" charset="0"/>
              <a:cs typeface="Calibri"/>
            </a:endParaRPr>
          </a:p>
          <a:p>
            <a:pPr marL="12700" marR="229870">
              <a:lnSpc>
                <a:spcPct val="100000"/>
              </a:lnSpc>
              <a:spcBef>
                <a:spcPts val="900"/>
              </a:spcBef>
            </a:pPr>
            <a:r>
              <a:rPr sz="1200" dirty="0">
                <a:latin typeface="Trebuchet MS" panose="020B0603020202020204" pitchFamily="34" charset="0"/>
                <a:cs typeface="Calibri"/>
              </a:rPr>
              <a:t>The </a:t>
            </a:r>
            <a:r>
              <a:rPr sz="1200" i="1" dirty="0">
                <a:latin typeface="Trebuchet MS" panose="020B0603020202020204" pitchFamily="34" charset="0"/>
                <a:cs typeface="Calibri"/>
              </a:rPr>
              <a:t>College Board </a:t>
            </a:r>
            <a:r>
              <a:rPr sz="1200" dirty="0">
                <a:latin typeface="Trebuchet MS" panose="020B0603020202020204" pitchFamily="34" charset="0"/>
                <a:cs typeface="Calibri"/>
              </a:rPr>
              <a:t>reports that </a:t>
            </a:r>
            <a:r>
              <a:rPr sz="1200" i="1" dirty="0">
                <a:latin typeface="Trebuchet MS" panose="020B0603020202020204" pitchFamily="34" charset="0"/>
                <a:cs typeface="Calibri"/>
              </a:rPr>
              <a:t>“the typical bachelor’s degree recipient can expect to earn about 66% more during a 40-year working life than the typical high school graduate earns over the same period.”</a:t>
            </a:r>
            <a:endParaRPr sz="1200" dirty="0">
              <a:latin typeface="Trebuchet MS" panose="020B0603020202020204" pitchFamily="34" charset="0"/>
              <a:cs typeface="Calibri"/>
            </a:endParaRPr>
          </a:p>
        </p:txBody>
      </p:sp>
      <p:sp>
        <p:nvSpPr>
          <p:cNvPr id="8" name="object 8"/>
          <p:cNvSpPr txBox="1"/>
          <p:nvPr/>
        </p:nvSpPr>
        <p:spPr>
          <a:xfrm>
            <a:off x="444500" y="2642141"/>
            <a:ext cx="7117841" cy="641201"/>
          </a:xfrm>
          <a:prstGeom prst="rect">
            <a:avLst/>
          </a:prstGeom>
        </p:spPr>
        <p:txBody>
          <a:bodyPr vert="horz" wrap="square" lIns="0" tIns="0" rIns="0" bIns="0" rtlCol="0">
            <a:spAutoFit/>
          </a:bodyPr>
          <a:lstStyle/>
          <a:p>
            <a:pPr marL="12700">
              <a:lnSpc>
                <a:spcPts val="2635"/>
              </a:lnSpc>
            </a:pPr>
            <a:r>
              <a:rPr sz="2200" b="1" dirty="0">
                <a:solidFill>
                  <a:srgbClr val="FFFFFF"/>
                </a:solidFill>
                <a:latin typeface="Trebuchet MS" panose="020B0603020202020204" pitchFamily="34" charset="0"/>
                <a:cs typeface="Century Gothic"/>
              </a:rPr>
              <a:t>Myth 1:</a:t>
            </a:r>
            <a:endParaRPr sz="2200" dirty="0">
              <a:latin typeface="Trebuchet MS" panose="020B0603020202020204" pitchFamily="34" charset="0"/>
              <a:cs typeface="Century Gothic"/>
            </a:endParaRPr>
          </a:p>
          <a:p>
            <a:pPr marL="12700">
              <a:lnSpc>
                <a:spcPts val="2395"/>
              </a:lnSpc>
            </a:pPr>
            <a:r>
              <a:rPr sz="2200" b="1" dirty="0">
                <a:solidFill>
                  <a:srgbClr val="FFFFFF"/>
                </a:solidFill>
                <a:latin typeface="Trebuchet MS" panose="020B0603020202020204" pitchFamily="34" charset="0"/>
                <a:cs typeface="Century Gothic"/>
              </a:rPr>
              <a:t>Student Loans are Preventing Millennials from Buying</a:t>
            </a:r>
            <a:endParaRPr sz="2200" dirty="0">
              <a:latin typeface="Trebuchet MS" panose="020B0603020202020204" pitchFamily="34" charset="0"/>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TotalTime>
  <Words>6800</Words>
  <Application>Microsoft Macintosh PowerPoint</Application>
  <PresentationFormat>Custom</PresentationFormat>
  <Paragraphs>284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Financial Benefits of Homeownership</vt:lpstr>
      <vt:lpstr>PowerPoint Presentation</vt:lpstr>
      <vt:lpstr>PowerPoint Presentation</vt:lpstr>
      <vt:lpstr>PowerPoint Presentation</vt:lpstr>
      <vt:lpstr>Tips for Preparing for Homeownership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cp:lastModifiedBy>Morgan Tranquist</cp:lastModifiedBy>
  <cp:revision>24</cp:revision>
  <dcterms:created xsi:type="dcterms:W3CDTF">2017-05-06T07:54:42Z</dcterms:created>
  <dcterms:modified xsi:type="dcterms:W3CDTF">2019-04-08T13:59:23Z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2017-04-25T00:00:00Z</vt:filetime>
  </property>
  <property fmtid="{D5CDD505-2E9C-101B-9397-08002B2CF9AE}" pid="3" name="LastSaved">
    <vt:filetime>2017-05-06T00:00:00Z</vt:filetime>
  </property>
</Properties>
</file>