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3"/>
  </p:notesMasterIdLst>
  <p:sldIdLst>
    <p:sldId id="290" r:id="rId3"/>
    <p:sldId id="3170" r:id="rId4"/>
    <p:sldId id="301" r:id="rId5"/>
    <p:sldId id="3166" r:id="rId6"/>
    <p:sldId id="322" r:id="rId7"/>
    <p:sldId id="3185" r:id="rId8"/>
    <p:sldId id="3192" r:id="rId9"/>
    <p:sldId id="3193" r:id="rId10"/>
    <p:sldId id="3188" r:id="rId11"/>
    <p:sldId id="3189" r:id="rId12"/>
    <p:sldId id="3182" r:id="rId13"/>
    <p:sldId id="307" r:id="rId14"/>
    <p:sldId id="3178" r:id="rId15"/>
    <p:sldId id="3176" r:id="rId16"/>
    <p:sldId id="3177" r:id="rId17"/>
    <p:sldId id="317" r:id="rId18"/>
    <p:sldId id="315" r:id="rId19"/>
    <p:sldId id="316" r:id="rId20"/>
    <p:sldId id="3179" r:id="rId21"/>
    <p:sldId id="275" r:id="rId22"/>
  </p:sldIdLst>
  <p:sldSz cx="7772400" cy="10058400"/>
  <p:notesSz cx="7772400" cy="10058400"/>
  <p:defaultTextStyle>
    <a:defPPr>
      <a:defRPr lang="en-US"/>
    </a:defPPr>
    <a:lvl1pPr marL="0" algn="l" defTabSz="909619" rtl="0" eaLnBrk="1" latinLnBrk="0" hangingPunct="1">
      <a:defRPr sz="1790" kern="1200">
        <a:solidFill>
          <a:schemeClr val="tx1"/>
        </a:solidFill>
        <a:latin typeface="+mn-lt"/>
        <a:ea typeface="+mn-ea"/>
        <a:cs typeface="+mn-cs"/>
      </a:defRPr>
    </a:lvl1pPr>
    <a:lvl2pPr marL="454811" algn="l" defTabSz="909619" rtl="0" eaLnBrk="1" latinLnBrk="0" hangingPunct="1">
      <a:defRPr sz="1790" kern="1200">
        <a:solidFill>
          <a:schemeClr val="tx1"/>
        </a:solidFill>
        <a:latin typeface="+mn-lt"/>
        <a:ea typeface="+mn-ea"/>
        <a:cs typeface="+mn-cs"/>
      </a:defRPr>
    </a:lvl2pPr>
    <a:lvl3pPr marL="909619" algn="l" defTabSz="909619" rtl="0" eaLnBrk="1" latinLnBrk="0" hangingPunct="1">
      <a:defRPr sz="1790" kern="1200">
        <a:solidFill>
          <a:schemeClr val="tx1"/>
        </a:solidFill>
        <a:latin typeface="+mn-lt"/>
        <a:ea typeface="+mn-ea"/>
        <a:cs typeface="+mn-cs"/>
      </a:defRPr>
    </a:lvl3pPr>
    <a:lvl4pPr marL="1364428" algn="l" defTabSz="909619" rtl="0" eaLnBrk="1" latinLnBrk="0" hangingPunct="1">
      <a:defRPr sz="1790" kern="1200">
        <a:solidFill>
          <a:schemeClr val="tx1"/>
        </a:solidFill>
        <a:latin typeface="+mn-lt"/>
        <a:ea typeface="+mn-ea"/>
        <a:cs typeface="+mn-cs"/>
      </a:defRPr>
    </a:lvl4pPr>
    <a:lvl5pPr marL="1819238" algn="l" defTabSz="909619" rtl="0" eaLnBrk="1" latinLnBrk="0" hangingPunct="1">
      <a:defRPr sz="1790" kern="1200">
        <a:solidFill>
          <a:schemeClr val="tx1"/>
        </a:solidFill>
        <a:latin typeface="+mn-lt"/>
        <a:ea typeface="+mn-ea"/>
        <a:cs typeface="+mn-cs"/>
      </a:defRPr>
    </a:lvl5pPr>
    <a:lvl6pPr marL="2274047" algn="l" defTabSz="909619" rtl="0" eaLnBrk="1" latinLnBrk="0" hangingPunct="1">
      <a:defRPr sz="1790" kern="1200">
        <a:solidFill>
          <a:schemeClr val="tx1"/>
        </a:solidFill>
        <a:latin typeface="+mn-lt"/>
        <a:ea typeface="+mn-ea"/>
        <a:cs typeface="+mn-cs"/>
      </a:defRPr>
    </a:lvl6pPr>
    <a:lvl7pPr marL="2728856" algn="l" defTabSz="909619" rtl="0" eaLnBrk="1" latinLnBrk="0" hangingPunct="1">
      <a:defRPr sz="1790" kern="1200">
        <a:solidFill>
          <a:schemeClr val="tx1"/>
        </a:solidFill>
        <a:latin typeface="+mn-lt"/>
        <a:ea typeface="+mn-ea"/>
        <a:cs typeface="+mn-cs"/>
      </a:defRPr>
    </a:lvl7pPr>
    <a:lvl8pPr marL="3183667" algn="l" defTabSz="909619" rtl="0" eaLnBrk="1" latinLnBrk="0" hangingPunct="1">
      <a:defRPr sz="1790" kern="1200">
        <a:solidFill>
          <a:schemeClr val="tx1"/>
        </a:solidFill>
        <a:latin typeface="+mn-lt"/>
        <a:ea typeface="+mn-ea"/>
        <a:cs typeface="+mn-cs"/>
      </a:defRPr>
    </a:lvl8pPr>
    <a:lvl9pPr marL="3638476" algn="l" defTabSz="909619" rtl="0" eaLnBrk="1" latinLnBrk="0" hangingPunct="1">
      <a:defRPr sz="179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2" userDrawn="1">
          <p15:clr>
            <a:srgbClr val="A4A3A4"/>
          </p15:clr>
        </p15:guide>
        <p15:guide id="2" pos="4608" userDrawn="1">
          <p15:clr>
            <a:srgbClr val="A4A3A4"/>
          </p15:clr>
        </p15:guide>
        <p15:guide id="3" pos="144" userDrawn="1">
          <p15:clr>
            <a:srgbClr val="A4A3A4"/>
          </p15:clr>
        </p15:guide>
        <p15:guide id="4" pos="288" userDrawn="1">
          <p15:clr>
            <a:srgbClr val="A4A3A4"/>
          </p15:clr>
        </p15:guide>
        <p15:guide id="5" pos="576" userDrawn="1">
          <p15:clr>
            <a:srgbClr val="A4A3A4"/>
          </p15:clr>
        </p15:guide>
        <p15:guide id="6" pos="1536" userDrawn="1">
          <p15:clr>
            <a:srgbClr val="A4A3A4"/>
          </p15:clr>
        </p15:guide>
        <p15:guide id="7" orient="horz" pos="288" userDrawn="1">
          <p15:clr>
            <a:srgbClr val="A4A3A4"/>
          </p15:clr>
        </p15:guide>
        <p15:guide id="8" orient="horz" pos="1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ymy Idrovo-Gonzalez" initials="JI" lastIdx="10" clrIdx="0">
    <p:extLst>
      <p:ext uri="{19B8F6BF-5375-455C-9EA6-DF929625EA0E}">
        <p15:presenceInfo xmlns:p15="http://schemas.microsoft.com/office/powerpoint/2012/main" userId="fd5753afe29418f1" providerId="Windows Live"/>
      </p:ext>
    </p:extLst>
  </p:cmAuthor>
  <p:cmAuthor id="2" name="Caety James" initials="CJ" lastIdx="146" clrIdx="1">
    <p:extLst>
      <p:ext uri="{19B8F6BF-5375-455C-9EA6-DF929625EA0E}">
        <p15:presenceInfo xmlns:p15="http://schemas.microsoft.com/office/powerpoint/2012/main" userId="S::caety@keepingcurrentmatters.com::b6fa9b11-05f3-4d1a-86ee-89285bd8cf0f" providerId="AD"/>
      </p:ext>
    </p:extLst>
  </p:cmAuthor>
  <p:cmAuthor id="3" name="Kate Rezabek" initials="KR" lastIdx="64" clrIdx="2">
    <p:extLst>
      <p:ext uri="{19B8F6BF-5375-455C-9EA6-DF929625EA0E}">
        <p15:presenceInfo xmlns:p15="http://schemas.microsoft.com/office/powerpoint/2012/main" userId="S::kate@keepingcurrentmatters.com::c82c6c9b-0862-4e9b-b07e-8ec0e0a445f7" providerId="AD"/>
      </p:ext>
    </p:extLst>
  </p:cmAuthor>
  <p:cmAuthor id="4" name="Jeymy Gonzalez" initials="JG" lastIdx="9" clrIdx="3">
    <p:extLst>
      <p:ext uri="{19B8F6BF-5375-455C-9EA6-DF929625EA0E}">
        <p15:presenceInfo xmlns:p15="http://schemas.microsoft.com/office/powerpoint/2012/main" userId="Jeymy Gonzalez" providerId="None"/>
      </p:ext>
    </p:extLst>
  </p:cmAuthor>
  <p:cmAuthor id="5" name="Jeymy Idrovo" initials="JI" lastIdx="26" clrIdx="4">
    <p:extLst>
      <p:ext uri="{19B8F6BF-5375-455C-9EA6-DF929625EA0E}">
        <p15:presenceInfo xmlns:p15="http://schemas.microsoft.com/office/powerpoint/2012/main" userId="Jeymy Idr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00FF"/>
    <a:srgbClr val="FF0075"/>
    <a:srgbClr val="03AE50"/>
    <a:srgbClr val="72C459"/>
    <a:srgbClr val="FEFF06"/>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8" autoAdjust="0"/>
    <p:restoredTop sz="90204" autoAdjust="0"/>
  </p:normalViewPr>
  <p:slideViewPr>
    <p:cSldViewPr>
      <p:cViewPr varScale="1">
        <p:scale>
          <a:sx n="75" d="100"/>
          <a:sy n="75" d="100"/>
        </p:scale>
        <p:origin x="3016" y="176"/>
      </p:cViewPr>
      <p:guideLst>
        <p:guide orient="horz" pos="5952"/>
        <p:guide pos="4608"/>
        <p:guide pos="144"/>
        <p:guide pos="288"/>
        <p:guide pos="576"/>
        <p:guide pos="1536"/>
        <p:guide orient="horz" pos="288"/>
        <p:guide orient="horz" pos="1296"/>
      </p:guideLst>
    </p:cSldViewPr>
  </p:slideViewPr>
  <p:notesTextViewPr>
    <p:cViewPr>
      <p:scale>
        <a:sx n="85" d="100"/>
        <a:sy n="85" d="100"/>
      </p:scale>
      <p:origin x="0" y="0"/>
    </p:cViewPr>
  </p:notesTextViewPr>
  <p:sorterViewPr>
    <p:cViewPr>
      <p:scale>
        <a:sx n="1" d="1"/>
        <a:sy n="1" d="1"/>
      </p:scale>
      <p:origin x="0" y="-4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First-Time Homebuyers</c:v>
                </c:pt>
                <c:pt idx="1">
                  <c:v>All Homebuyers</c:v>
                </c:pt>
                <c:pt idx="2">
                  <c:v>Repeat Homebuyers</c:v>
                </c:pt>
              </c:strCache>
            </c:strRef>
          </c:cat>
          <c:val>
            <c:numRef>
              <c:f>Sheet1!$B$2:$B$4</c:f>
              <c:numCache>
                <c:formatCode>0%</c:formatCode>
                <c:ptCount val="3"/>
                <c:pt idx="0">
                  <c:v>7.0000000000000007E-2</c:v>
                </c:pt>
                <c:pt idx="1">
                  <c:v>0.12</c:v>
                </c:pt>
                <c:pt idx="2">
                  <c:v>0.16</c:v>
                </c:pt>
              </c:numCache>
            </c:numRef>
          </c:val>
          <c:extLst>
            <c:ext xmlns:c16="http://schemas.microsoft.com/office/drawing/2014/chart" uri="{C3380CC4-5D6E-409C-BE32-E72D297353CC}">
              <c16:uniqueId val="{00000000-1AC0-4243-BF1C-1AC3F26C9D31}"/>
            </c:ext>
          </c:extLst>
        </c:ser>
        <c:dLbls>
          <c:dLblPos val="inEnd"/>
          <c:showLegendKey val="0"/>
          <c:showVal val="1"/>
          <c:showCatName val="0"/>
          <c:showSerName val="0"/>
          <c:showPercent val="0"/>
          <c:showBubbleSize val="0"/>
        </c:dLbls>
        <c:gapWidth val="100"/>
        <c:overlap val="-27"/>
        <c:axId val="1248953407"/>
        <c:axId val="1248949663"/>
      </c:barChart>
      <c:catAx>
        <c:axId val="124895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48949663"/>
        <c:crosses val="autoZero"/>
        <c:auto val="1"/>
        <c:lblAlgn val="ctr"/>
        <c:lblOffset val="100"/>
        <c:noMultiLvlLbl val="0"/>
      </c:catAx>
      <c:valAx>
        <c:axId val="1248949663"/>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895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950847"/>
      </p:ext>
    </p:extLst>
  </p:cSld>
  <p:clrMap bg1="lt1" tx1="dk1" bg2="lt2" tx2="dk2" accent1="accent1" accent2="accent2" accent3="accent3" accent4="accent4" accent5="accent5" accent6="accent6" hlink="hlink" folHlink="folHlink"/>
  <p:notesStyle>
    <a:lvl1pPr marL="0" algn="l" defTabSz="909619" rtl="0" eaLnBrk="1" latinLnBrk="0" hangingPunct="1">
      <a:defRPr sz="1193" kern="1200">
        <a:solidFill>
          <a:schemeClr val="tx1"/>
        </a:solidFill>
        <a:latin typeface="+mn-lt"/>
        <a:ea typeface="+mn-ea"/>
        <a:cs typeface="+mn-cs"/>
      </a:defRPr>
    </a:lvl1pPr>
    <a:lvl2pPr marL="454811" algn="l" defTabSz="909619" rtl="0" eaLnBrk="1" latinLnBrk="0" hangingPunct="1">
      <a:defRPr sz="1193" kern="1200">
        <a:solidFill>
          <a:schemeClr val="tx1"/>
        </a:solidFill>
        <a:latin typeface="+mn-lt"/>
        <a:ea typeface="+mn-ea"/>
        <a:cs typeface="+mn-cs"/>
      </a:defRPr>
    </a:lvl2pPr>
    <a:lvl3pPr marL="909619" algn="l" defTabSz="909619" rtl="0" eaLnBrk="1" latinLnBrk="0" hangingPunct="1">
      <a:defRPr sz="1193" kern="1200">
        <a:solidFill>
          <a:schemeClr val="tx1"/>
        </a:solidFill>
        <a:latin typeface="+mn-lt"/>
        <a:ea typeface="+mn-ea"/>
        <a:cs typeface="+mn-cs"/>
      </a:defRPr>
    </a:lvl3pPr>
    <a:lvl4pPr marL="1364428" algn="l" defTabSz="909619" rtl="0" eaLnBrk="1" latinLnBrk="0" hangingPunct="1">
      <a:defRPr sz="1193" kern="1200">
        <a:solidFill>
          <a:schemeClr val="tx1"/>
        </a:solidFill>
        <a:latin typeface="+mn-lt"/>
        <a:ea typeface="+mn-ea"/>
        <a:cs typeface="+mn-cs"/>
      </a:defRPr>
    </a:lvl4pPr>
    <a:lvl5pPr marL="1819238" algn="l" defTabSz="909619" rtl="0" eaLnBrk="1" latinLnBrk="0" hangingPunct="1">
      <a:defRPr sz="1193" kern="1200">
        <a:solidFill>
          <a:schemeClr val="tx1"/>
        </a:solidFill>
        <a:latin typeface="+mn-lt"/>
        <a:ea typeface="+mn-ea"/>
        <a:cs typeface="+mn-cs"/>
      </a:defRPr>
    </a:lvl5pPr>
    <a:lvl6pPr marL="2274047" algn="l" defTabSz="909619" rtl="0" eaLnBrk="1" latinLnBrk="0" hangingPunct="1">
      <a:defRPr sz="1193" kern="1200">
        <a:solidFill>
          <a:schemeClr val="tx1"/>
        </a:solidFill>
        <a:latin typeface="+mn-lt"/>
        <a:ea typeface="+mn-ea"/>
        <a:cs typeface="+mn-cs"/>
      </a:defRPr>
    </a:lvl6pPr>
    <a:lvl7pPr marL="2728856" algn="l" defTabSz="909619" rtl="0" eaLnBrk="1" latinLnBrk="0" hangingPunct="1">
      <a:defRPr sz="1193" kern="1200">
        <a:solidFill>
          <a:schemeClr val="tx1"/>
        </a:solidFill>
        <a:latin typeface="+mn-lt"/>
        <a:ea typeface="+mn-ea"/>
        <a:cs typeface="+mn-cs"/>
      </a:defRPr>
    </a:lvl7pPr>
    <a:lvl8pPr marL="3183667" algn="l" defTabSz="909619" rtl="0" eaLnBrk="1" latinLnBrk="0" hangingPunct="1">
      <a:defRPr sz="1193" kern="1200">
        <a:solidFill>
          <a:schemeClr val="tx1"/>
        </a:solidFill>
        <a:latin typeface="+mn-lt"/>
        <a:ea typeface="+mn-ea"/>
        <a:cs typeface="+mn-cs"/>
      </a:defRPr>
    </a:lvl8pPr>
    <a:lvl9pPr marL="3638476" algn="l" defTabSz="909619" rtl="0" eaLnBrk="1" latinLnBrk="0" hangingPunct="1">
      <a:defRPr sz="11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ttyimages.com/detail/photo/lesbian-couple-discussing-over-financial-bills-royalty-free-image/975814434?adppopup=tru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818844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336480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https://www.attomdata.com/news/market-trends/home-sales-prices/attom-data-solutions-q1-2021-u-s-home-affordability-report/</a:t>
            </a:r>
          </a:p>
        </p:txBody>
      </p:sp>
    </p:spTree>
    <p:extLst>
      <p:ext uri="{BB962C8B-B14F-4D97-AF65-F5344CB8AC3E}">
        <p14:creationId xmlns:p14="http://schemas.microsoft.com/office/powerpoint/2010/main" val="1535140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sz="2800" dirty="0"/>
          </a:p>
        </p:txBody>
      </p:sp>
    </p:spTree>
    <p:extLst>
      <p:ext uri="{BB962C8B-B14F-4D97-AF65-F5344CB8AC3E}">
        <p14:creationId xmlns:p14="http://schemas.microsoft.com/office/powerpoint/2010/main" val="258048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sz="2800" dirty="0"/>
          </a:p>
        </p:txBody>
      </p:sp>
    </p:spTree>
    <p:extLst>
      <p:ext uri="{BB962C8B-B14F-4D97-AF65-F5344CB8AC3E}">
        <p14:creationId xmlns:p14="http://schemas.microsoft.com/office/powerpoint/2010/main" val="122566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https://sf.freddiemac.com/articles/insights/down-payments-helping-future-borrowers-bridge-the-awareness-gap</a:t>
            </a:r>
          </a:p>
          <a:p>
            <a:r>
              <a:rPr lang="en-US" dirty="0"/>
              <a:t>https://www.nar.realtor/research-and-statistics/research-reports/highlights-from-the-profile-of-home-buyers-and-sellers</a:t>
            </a:r>
          </a:p>
        </p:txBody>
      </p:sp>
    </p:spTree>
    <p:extLst>
      <p:ext uri="{BB962C8B-B14F-4D97-AF65-F5344CB8AC3E}">
        <p14:creationId xmlns:p14="http://schemas.microsoft.com/office/powerpoint/2010/main" val="332115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https://www.nar.realtor/research-and-statistics/research-reports/highlights-from-the-profile-of-home-buyers-and-sellers</a:t>
            </a:r>
          </a:p>
          <a:p>
            <a:r>
              <a:rPr lang="en-US" dirty="0"/>
              <a:t>https://www.hud.gov/buying/loans</a:t>
            </a:r>
          </a:p>
          <a:p>
            <a:r>
              <a:rPr lang="en-US" dirty="0"/>
              <a:t>https://</a:t>
            </a:r>
            <a:r>
              <a:rPr lang="en-US" dirty="0" err="1"/>
              <a:t>www.benefits.va.gov</a:t>
            </a:r>
            <a:r>
              <a:rPr lang="en-US" dirty="0"/>
              <a:t>/</a:t>
            </a:r>
            <a:r>
              <a:rPr lang="en-US" dirty="0" err="1"/>
              <a:t>homeloans</a:t>
            </a:r>
            <a:r>
              <a:rPr lang="en-US" dirty="0"/>
              <a:t>/</a:t>
            </a:r>
            <a:r>
              <a:rPr lang="en-US" dirty="0" err="1"/>
              <a:t>index.asp</a:t>
            </a:r>
            <a:endParaRPr lang="en-US" dirty="0"/>
          </a:p>
          <a:p>
            <a:r>
              <a:rPr lang="en-US" dirty="0"/>
              <a:t>https://www.rd.usda.gov/newsroom/news-release/usda-rural-home-loans-offer-100-financing-and-no-down-payment</a:t>
            </a:r>
          </a:p>
          <a:p>
            <a:r>
              <a:rPr lang="en-US" dirty="0"/>
              <a:t>https://downpaymentresource.com/</a:t>
            </a:r>
          </a:p>
        </p:txBody>
      </p:sp>
    </p:spTree>
    <p:extLst>
      <p:ext uri="{BB962C8B-B14F-4D97-AF65-F5344CB8AC3E}">
        <p14:creationId xmlns:p14="http://schemas.microsoft.com/office/powerpoint/2010/main" val="330274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322204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hlinkClick r:id="rId3"/>
              </a:rPr>
              <a:t>http://www.freddiemac.com/blog/homeownership/20201019_5_rules_for_making_an_offer_on_a_home.page</a:t>
            </a:r>
          </a:p>
        </p:txBody>
      </p:sp>
    </p:spTree>
    <p:extLst>
      <p:ext uri="{BB962C8B-B14F-4D97-AF65-F5344CB8AC3E}">
        <p14:creationId xmlns:p14="http://schemas.microsoft.com/office/powerpoint/2010/main" val="292203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https://www.nar.realtor/research-and-statistics/research-reports/realtors-confidence-index</a:t>
            </a:r>
          </a:p>
          <a:p>
            <a:r>
              <a:rPr lang="en-US" dirty="0"/>
              <a:t>http://www.freddiemac.com/blog/homeownership/20201019_5_rules_for_making_an_offer_on_a_home.page </a:t>
            </a:r>
          </a:p>
          <a:p>
            <a:endParaRPr lang="en-US" dirty="0"/>
          </a:p>
          <a:p>
            <a:endParaRPr lang="en-US" dirty="0"/>
          </a:p>
        </p:txBody>
      </p:sp>
    </p:spTree>
    <p:extLst>
      <p:ext uri="{BB962C8B-B14F-4D97-AF65-F5344CB8AC3E}">
        <p14:creationId xmlns:p14="http://schemas.microsoft.com/office/powerpoint/2010/main" val="213266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173743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337034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endParaRPr lang="en-US" dirty="0"/>
          </a:p>
        </p:txBody>
      </p:sp>
    </p:spTree>
    <p:extLst>
      <p:ext uri="{BB962C8B-B14F-4D97-AF65-F5344CB8AC3E}">
        <p14:creationId xmlns:p14="http://schemas.microsoft.com/office/powerpoint/2010/main" val="202053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a:t>
            </a:r>
            <a:r>
              <a:rPr lang="en-US" dirty="0" err="1"/>
              <a:t>www.freddiemac.com</a:t>
            </a:r>
            <a:r>
              <a:rPr lang="en-US" dirty="0"/>
              <a:t>/research/forecast/20210414_quarterly_economic_forecast.page?</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a:t>
            </a:r>
            <a:r>
              <a:rPr lang="en-US" dirty="0" err="1"/>
              <a:t>www.urban.org</a:t>
            </a:r>
            <a:r>
              <a:rPr lang="en-US" dirty="0"/>
              <a:t>/sites/default/files/publication/104214/homeownership-is-affordable-housing_0.pdf</a:t>
            </a:r>
          </a:p>
          <a:p>
            <a:pPr marL="0" marR="0" lvl="0" indent="0" algn="l" defTabSz="90961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09619"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1135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r>
              <a:rPr lang="en-US" dirty="0"/>
              <a:t>https://www.corelogic.com/insights/homeowner-equity-report.aspx</a:t>
            </a:r>
          </a:p>
        </p:txBody>
      </p:sp>
      <p:sp>
        <p:nvSpPr>
          <p:cNvPr id="4" name="Slide Number Placeholder 3"/>
          <p:cNvSpPr>
            <a:spLocks noGrp="1"/>
          </p:cNvSpPr>
          <p:nvPr>
            <p:ph type="sldNum" sz="quarter" idx="5"/>
          </p:nvPr>
        </p:nvSpPr>
        <p:spPr/>
        <p:txBody>
          <a:bodyPr/>
          <a:lstStyle/>
          <a:p>
            <a:fld id="{564A7694-F0F1-42C9-BC56-1663342B6C63}" type="slidenum">
              <a:rPr lang="en-US" smtClean="0"/>
              <a:t>4</a:t>
            </a:fld>
            <a:endParaRPr lang="en-US"/>
          </a:p>
        </p:txBody>
      </p:sp>
    </p:spTree>
    <p:extLst>
      <p:ext uri="{BB962C8B-B14F-4D97-AF65-F5344CB8AC3E}">
        <p14:creationId xmlns:p14="http://schemas.microsoft.com/office/powerpoint/2010/main" val="275088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https://www.bankrate.com/mortgages/mortgage-rate-forecast-for-june-2021/</a:t>
            </a:r>
          </a:p>
          <a:p>
            <a:r>
              <a:rPr lang="en-US" dirty="0"/>
              <a:t>https://www.nar.realtor/newsroom/consumer-spending-will-propel-2021-economic-growth-says-nar-chief-economist</a:t>
            </a:r>
          </a:p>
          <a:p>
            <a:r>
              <a:rPr lang="en-US" dirty="0"/>
              <a:t>https://www.realtor.com/research/weekly-housing-trends-view-data-week-may-8-2021/</a:t>
            </a:r>
          </a:p>
        </p:txBody>
      </p:sp>
    </p:spTree>
    <p:extLst>
      <p:ext uri="{BB962C8B-B14F-4D97-AF65-F5344CB8AC3E}">
        <p14:creationId xmlns:p14="http://schemas.microsoft.com/office/powerpoint/2010/main" val="200161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https://www.nar.realtor/research-and-statistics/research-reports/realtors-confidence-index</a:t>
            </a:r>
          </a:p>
          <a:p>
            <a:pPr marL="0" marR="0" lvl="0" indent="0" algn="l" defTabSz="909619" rtl="0" eaLnBrk="1" fontAlgn="auto" latinLnBrk="0" hangingPunct="1">
              <a:lnSpc>
                <a:spcPct val="100000"/>
              </a:lnSpc>
              <a:spcBef>
                <a:spcPts val="0"/>
              </a:spcBef>
              <a:spcAft>
                <a:spcPts val="0"/>
              </a:spcAft>
              <a:buClrTx/>
              <a:buSzTx/>
              <a:buFontTx/>
              <a:buNone/>
              <a:tabLst/>
              <a:defRPr/>
            </a:pPr>
            <a:r>
              <a:rPr lang="en-US" dirty="0"/>
              <a:t>https://www.nar.realtor/research-and-statistics/housing-statistics/existing-home-sales</a:t>
            </a:r>
          </a:p>
        </p:txBody>
      </p:sp>
    </p:spTree>
    <p:extLst>
      <p:ext uri="{BB962C8B-B14F-4D97-AF65-F5344CB8AC3E}">
        <p14:creationId xmlns:p14="http://schemas.microsoft.com/office/powerpoint/2010/main" val="249184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https://www.nar.realtor/research-and-statistics/housing-statistics/existing-home-sales</a:t>
            </a:r>
          </a:p>
          <a:p>
            <a:r>
              <a:rPr lang="en-US" dirty="0"/>
              <a:t>https://www.investopedia.com/terms/i/irrationalexuberance.asp#:~:text=Irrational%20exuberance%20is%20unfounded%20market,bubble%20in%20the%20stock%20market.</a:t>
            </a:r>
          </a:p>
          <a:p>
            <a:r>
              <a:rPr lang="en-US" dirty="0"/>
              <a:t>https://</a:t>
            </a:r>
            <a:r>
              <a:rPr lang="en-US" dirty="0" err="1"/>
              <a:t>www.mba.org</a:t>
            </a:r>
            <a:r>
              <a:rPr lang="en-US" dirty="0"/>
              <a:t>/news-research-and-resources/research-and-economics/single-family-research/mortgage-credit-availability-index</a:t>
            </a:r>
          </a:p>
        </p:txBody>
      </p:sp>
    </p:spTree>
    <p:extLst>
      <p:ext uri="{BB962C8B-B14F-4D97-AF65-F5344CB8AC3E}">
        <p14:creationId xmlns:p14="http://schemas.microsoft.com/office/powerpoint/2010/main" val="42433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a:t>
            </a:r>
            <a:r>
              <a:rPr lang="en-US" dirty="0" err="1"/>
              <a:t>www.freddiemac.com</a:t>
            </a:r>
            <a:r>
              <a:rPr lang="en-US" dirty="0"/>
              <a:t>/research/datasets/refinance-stats/</a:t>
            </a:r>
            <a:r>
              <a:rPr lang="en-US" dirty="0" err="1"/>
              <a:t>index.page</a:t>
            </a:r>
            <a:endParaRPr lang="en-US" dirty="0"/>
          </a:p>
          <a:p>
            <a:r>
              <a:rPr lang="en-US" dirty="0"/>
              <a:t>https://constructioncoverage.com/research/where-residents-have-paid-off-homes</a:t>
            </a:r>
          </a:p>
          <a:p>
            <a:r>
              <a:rPr lang="en-US" dirty="0"/>
              <a:t>https://www.attomdata.com/news/market-trends/home-sales-prices/attom-data-solutions-q1-2021-u-s-home-equity-underwater-report</a:t>
            </a:r>
          </a:p>
        </p:txBody>
      </p:sp>
    </p:spTree>
    <p:extLst>
      <p:ext uri="{BB962C8B-B14F-4D97-AF65-F5344CB8AC3E}">
        <p14:creationId xmlns:p14="http://schemas.microsoft.com/office/powerpoint/2010/main" val="60321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4925" y="1257300"/>
            <a:ext cx="2622550" cy="3394075"/>
          </a:xfrm>
          <a:prstGeom prst="rect">
            <a:avLst/>
          </a:prstGeom>
          <a:noFill/>
          <a:ln w="12700">
            <a:solidFill>
              <a:prstClr val="black"/>
            </a:solidFill>
          </a:ln>
        </p:spPr>
      </p:sp>
      <p:sp>
        <p:nvSpPr>
          <p:cNvPr id="3" name="Notes Placeholder 2"/>
          <p:cNvSpPr>
            <a:spLocks noGrp="1"/>
          </p:cNvSpPr>
          <p:nvPr>
            <p:ph type="body" idx="1"/>
          </p:nvPr>
        </p:nvSpPr>
        <p:spPr>
          <a:xfrm>
            <a:off x="777875" y="4840288"/>
            <a:ext cx="6216650" cy="3960812"/>
          </a:xfrm>
          <a:prstGeom prst="rect">
            <a:avLst/>
          </a:prstGeom>
        </p:spPr>
        <p:txBody>
          <a:bodyPr/>
          <a:lstStyle/>
          <a:p>
            <a:r>
              <a:rPr lang="en-US" dirty="0"/>
              <a:t>https://www.cnbc.com/2021/05/21/april-existing-home-sales-drop-marking-three-straight-months-of-declines.html</a:t>
            </a:r>
          </a:p>
        </p:txBody>
      </p:sp>
    </p:spTree>
    <p:extLst>
      <p:ext uri="{BB962C8B-B14F-4D97-AF65-F5344CB8AC3E}">
        <p14:creationId xmlns:p14="http://schemas.microsoft.com/office/powerpoint/2010/main" val="193574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35952" y="197986"/>
            <a:ext cx="5900498" cy="777543"/>
          </a:xfrm>
        </p:spPr>
        <p:txBody>
          <a:bodyPr lIns="0" tIns="0" rIns="0" bIns="0"/>
          <a:lstStyle>
            <a:lvl1pPr>
              <a:defRPr sz="4998"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824122"/>
            <a:ext cx="6883400" cy="217825"/>
          </a:xfrm>
        </p:spPr>
        <p:txBody>
          <a:bodyPr lIns="0" tIns="0" rIns="0" bIns="0"/>
          <a:lstStyle>
            <a:lvl1pPr>
              <a:defRPr sz="1402"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6/3/21</a:t>
            </a:fld>
            <a:endParaRPr lang="en-US"/>
          </a:p>
        </p:txBody>
      </p:sp>
      <p:sp>
        <p:nvSpPr>
          <p:cNvPr id="6" name="Holder 6"/>
          <p:cNvSpPr>
            <a:spLocks noGrp="1"/>
          </p:cNvSpPr>
          <p:nvPr>
            <p:ph type="sldNum" sz="quarter" idx="7"/>
          </p:nvPr>
        </p:nvSpPr>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
        <p:nvSpPr>
          <p:cNvPr id="8" name="bk object 16">
            <a:extLst>
              <a:ext uri="{FF2B5EF4-FFF2-40B4-BE49-F238E27FC236}">
                <a16:creationId xmlns:a16="http://schemas.microsoft.com/office/drawing/2014/main" id="{72F30F60-2414-AA40-82B3-7FD647B02370}"/>
              </a:ext>
            </a:extLst>
          </p:cNvPr>
          <p:cNvSpPr/>
          <p:nvPr userDrawn="1"/>
        </p:nvSpPr>
        <p:spPr>
          <a:xfrm>
            <a:off x="457203" y="9740906"/>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1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6/3/21</a:t>
            </a:fld>
            <a:endParaRPr lang="en-US"/>
          </a:p>
        </p:txBody>
      </p:sp>
      <p:sp>
        <p:nvSpPr>
          <p:cNvPr id="4" name="Holder 4"/>
          <p:cNvSpPr>
            <a:spLocks noGrp="1"/>
          </p:cNvSpPr>
          <p:nvPr>
            <p:ph type="sldNum" sz="quarter" idx="7"/>
          </p:nvPr>
        </p:nvSpPr>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
        <p:nvSpPr>
          <p:cNvPr id="6" name="bk object 16">
            <a:extLst>
              <a:ext uri="{FF2B5EF4-FFF2-40B4-BE49-F238E27FC236}">
                <a16:creationId xmlns:a16="http://schemas.microsoft.com/office/drawing/2014/main" id="{BDABE380-1975-074A-9503-D951A2DF0D20}"/>
              </a:ext>
            </a:extLst>
          </p:cNvPr>
          <p:cNvSpPr/>
          <p:nvPr userDrawn="1"/>
        </p:nvSpPr>
        <p:spPr>
          <a:xfrm>
            <a:off x="457203" y="9740906"/>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1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3757B4-9D46-EF4F-9DDE-DDF473F16BA0}"/>
              </a:ext>
            </a:extLst>
          </p:cNvPr>
          <p:cNvSpPr>
            <a:spLocks noGrp="1"/>
          </p:cNvSpPr>
          <p:nvPr>
            <p:ph type="sldNum" sz="quarter" idx="12"/>
          </p:nvPr>
        </p:nvSpPr>
        <p:spPr>
          <a:xfrm>
            <a:off x="6963345" y="9433996"/>
            <a:ext cx="199651" cy="373271"/>
          </a:xfrm>
        </p:spPr>
        <p:txBody>
          <a:bodyPr/>
          <a:lstStyle/>
          <a:p>
            <a:pPr marL="64134"/>
            <a:fld id="{81D60167-4931-47E6-BA6A-407CBD079E47}" type="slidenum">
              <a:rPr lang="en-US" smtClean="0"/>
              <a:pPr marL="64134"/>
              <a:t>‹#›</a:t>
            </a:fld>
            <a:endParaRPr lang="en-US" dirty="0"/>
          </a:p>
        </p:txBody>
      </p:sp>
    </p:spTree>
    <p:extLst>
      <p:ext uri="{BB962C8B-B14F-4D97-AF65-F5344CB8AC3E}">
        <p14:creationId xmlns:p14="http://schemas.microsoft.com/office/powerpoint/2010/main" val="187068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0" i="0">
                <a:solidFill>
                  <a:srgbClr val="231F20"/>
                </a:solidFill>
                <a:latin typeface="Calibri" panose="020F0502020204030204" pitchFamily="34" charset="0"/>
                <a:cs typeface="Calibri" panose="020F0502020204030204" pitchFamily="34" charset="0"/>
              </a:defRPr>
            </a:lvl1pPr>
          </a:lstStyle>
          <a:p>
            <a:endParaRPr dirty="0"/>
          </a:p>
        </p:txBody>
      </p:sp>
      <p:sp>
        <p:nvSpPr>
          <p:cNvPr id="3" name="Holder 3"/>
          <p:cNvSpPr>
            <a:spLocks noGrp="1"/>
          </p:cNvSpPr>
          <p:nvPr>
            <p:ph type="body" idx="1"/>
          </p:nvPr>
        </p:nvSpPr>
        <p:spPr>
          <a:xfrm>
            <a:off x="444503" y="3397399"/>
            <a:ext cx="6883400" cy="217608"/>
          </a:xfrm>
        </p:spPr>
        <p:txBody>
          <a:bodyPr lIns="0" tIns="0" rIns="0" bIns="0"/>
          <a:lstStyle>
            <a:lvl1pPr>
              <a:defRPr sz="1401" b="0" i="0">
                <a:solidFill>
                  <a:srgbClr val="231F20"/>
                </a:solidFill>
                <a:latin typeface="Calibri" panose="020F0502020204030204" pitchFamily="34" charset="0"/>
                <a:cs typeface="Calibri" panose="020F050202020403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6/3/21</a:t>
            </a:fld>
            <a:endParaRPr lang="en-US"/>
          </a:p>
        </p:txBody>
      </p:sp>
      <p:sp>
        <p:nvSpPr>
          <p:cNvPr id="6" name="Holder 6"/>
          <p:cNvSpPr>
            <a:spLocks noGrp="1"/>
          </p:cNvSpPr>
          <p:nvPr>
            <p:ph type="sldNum" sz="quarter" idx="7"/>
          </p:nvPr>
        </p:nvSpPr>
        <p:spPr>
          <a:xfrm>
            <a:off x="7244082" y="9605773"/>
            <a:ext cx="301698"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8" name="bk object 16">
            <a:extLst>
              <a:ext uri="{FF2B5EF4-FFF2-40B4-BE49-F238E27FC236}">
                <a16:creationId xmlns:a16="http://schemas.microsoft.com/office/drawing/2014/main" id="{631EB594-0C53-2342-9E20-3EBB2B57417A}"/>
              </a:ext>
            </a:extLst>
          </p:cNvPr>
          <p:cNvSpPr/>
          <p:nvPr userDrawn="1"/>
        </p:nvSpPr>
        <p:spPr>
          <a:xfrm>
            <a:off x="457203" y="973836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extLst>
      <p:ext uri="{BB962C8B-B14F-4D97-AF65-F5344CB8AC3E}">
        <p14:creationId xmlns:p14="http://schemas.microsoft.com/office/powerpoint/2010/main" val="124416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6/3/21</a:t>
            </a:fld>
            <a:endParaRPr lang="en-US"/>
          </a:p>
        </p:txBody>
      </p:sp>
      <p:sp>
        <p:nvSpPr>
          <p:cNvPr id="4" name="Holder 4"/>
          <p:cNvSpPr>
            <a:spLocks noGrp="1"/>
          </p:cNvSpPr>
          <p:nvPr>
            <p:ph type="sldNum" sz="quarter" idx="7"/>
          </p:nvPr>
        </p:nvSpPr>
        <p:spPr>
          <a:xfrm>
            <a:off x="7242103" y="9605773"/>
            <a:ext cx="530299" cy="184794"/>
          </a:xfrm>
        </p:spPr>
        <p:txBody>
          <a:bodyPr lIns="0" tIns="0" rIns="0" bIns="0"/>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
        <p:nvSpPr>
          <p:cNvPr id="5" name="bk object 16">
            <a:extLst>
              <a:ext uri="{FF2B5EF4-FFF2-40B4-BE49-F238E27FC236}">
                <a16:creationId xmlns:a16="http://schemas.microsoft.com/office/drawing/2014/main" id="{11D0AF61-EF21-F14A-B722-284D080E6B7D}"/>
              </a:ext>
            </a:extLst>
          </p:cNvPr>
          <p:cNvSpPr/>
          <p:nvPr userDrawn="1"/>
        </p:nvSpPr>
        <p:spPr>
          <a:xfrm>
            <a:off x="457203" y="9740903"/>
            <a:ext cx="6857999" cy="25400"/>
          </a:xfrm>
          <a:prstGeom prst="rect">
            <a:avLst/>
          </a:prstGeom>
          <a:gradFill>
            <a:gsLst>
              <a:gs pos="26000">
                <a:srgbClr val="00AEEF"/>
              </a:gs>
              <a:gs pos="100000">
                <a:schemeClr val="bg1"/>
              </a:gs>
            </a:gsLst>
            <a:lin ang="21540000" scaled="0"/>
          </a:gradFill>
        </p:spPr>
        <p:txBody>
          <a:bodyPr wrap="square" lIns="0" tIns="0" rIns="0" bIns="0" rtlCol="0"/>
          <a:lstStyle/>
          <a:p>
            <a:endParaRPr sz="1837"/>
          </a:p>
        </p:txBody>
      </p:sp>
    </p:spTree>
    <p:extLst>
      <p:ext uri="{BB962C8B-B14F-4D97-AF65-F5344CB8AC3E}">
        <p14:creationId xmlns:p14="http://schemas.microsoft.com/office/powerpoint/2010/main" val="19173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7803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2" y="197988"/>
            <a:ext cx="5900498"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824122"/>
            <a:ext cx="6883400" cy="215444"/>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8"/>
            <a:ext cx="2487168" cy="27740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4" y="9354318"/>
            <a:ext cx="1787653" cy="27740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6/3/21</a:t>
            </a:fld>
            <a:endParaRPr lang="en-US"/>
          </a:p>
        </p:txBody>
      </p:sp>
      <p:sp>
        <p:nvSpPr>
          <p:cNvPr id="6" name="Holder 6"/>
          <p:cNvSpPr>
            <a:spLocks noGrp="1"/>
          </p:cNvSpPr>
          <p:nvPr>
            <p:ph type="sldNum" sz="quarter" idx="7"/>
          </p:nvPr>
        </p:nvSpPr>
        <p:spPr>
          <a:xfrm>
            <a:off x="7242108" y="9810700"/>
            <a:ext cx="207644" cy="373271"/>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34"/>
            <a:fld id="{81D60167-4931-47E6-BA6A-407CBD079E47}" type="slidenum">
              <a:rPr lang="en-US" smtClean="0"/>
              <a:pPr marL="64134"/>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189">
        <a:defRPr>
          <a:latin typeface="+mn-lt"/>
          <a:ea typeface="+mn-ea"/>
          <a:cs typeface="+mn-cs"/>
        </a:defRPr>
      </a:lvl2pPr>
      <a:lvl3pPr marL="914377">
        <a:defRPr>
          <a:latin typeface="+mn-lt"/>
          <a:ea typeface="+mn-ea"/>
          <a:cs typeface="+mn-cs"/>
        </a:defRPr>
      </a:lvl3pPr>
      <a:lvl4pPr marL="1371569">
        <a:defRPr>
          <a:latin typeface="+mn-lt"/>
          <a:ea typeface="+mn-ea"/>
          <a:cs typeface="+mn-cs"/>
        </a:defRPr>
      </a:lvl4pPr>
      <a:lvl5pPr marL="1828755">
        <a:defRPr>
          <a:latin typeface="+mn-lt"/>
          <a:ea typeface="+mn-ea"/>
          <a:cs typeface="+mn-cs"/>
        </a:defRPr>
      </a:lvl5pPr>
      <a:lvl6pPr marL="2285943">
        <a:defRPr>
          <a:latin typeface="+mn-lt"/>
          <a:ea typeface="+mn-ea"/>
          <a:cs typeface="+mn-cs"/>
        </a:defRPr>
      </a:lvl6pPr>
      <a:lvl7pPr marL="2743133">
        <a:defRPr>
          <a:latin typeface="+mn-lt"/>
          <a:ea typeface="+mn-ea"/>
          <a:cs typeface="+mn-cs"/>
        </a:defRPr>
      </a:lvl7pPr>
      <a:lvl8pPr marL="3200322">
        <a:defRPr>
          <a:latin typeface="+mn-lt"/>
          <a:ea typeface="+mn-ea"/>
          <a:cs typeface="+mn-cs"/>
        </a:defRPr>
      </a:lvl8pPr>
      <a:lvl9pPr marL="3657511">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9">
        <a:defRPr>
          <a:latin typeface="+mn-lt"/>
          <a:ea typeface="+mn-ea"/>
          <a:cs typeface="+mn-cs"/>
        </a:defRPr>
      </a:lvl4pPr>
      <a:lvl5pPr marL="1828755">
        <a:defRPr>
          <a:latin typeface="+mn-lt"/>
          <a:ea typeface="+mn-ea"/>
          <a:cs typeface="+mn-cs"/>
        </a:defRPr>
      </a:lvl5pPr>
      <a:lvl6pPr marL="2285943">
        <a:defRPr>
          <a:latin typeface="+mn-lt"/>
          <a:ea typeface="+mn-ea"/>
          <a:cs typeface="+mn-cs"/>
        </a:defRPr>
      </a:lvl6pPr>
      <a:lvl7pPr marL="2743133">
        <a:defRPr>
          <a:latin typeface="+mn-lt"/>
          <a:ea typeface="+mn-ea"/>
          <a:cs typeface="+mn-cs"/>
        </a:defRPr>
      </a:lvl7pPr>
      <a:lvl8pPr marL="3200322">
        <a:defRPr>
          <a:latin typeface="+mn-lt"/>
          <a:ea typeface="+mn-ea"/>
          <a:cs typeface="+mn-cs"/>
        </a:defRPr>
      </a:lvl8pPr>
      <a:lvl9pPr marL="365751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35951" y="197980"/>
            <a:ext cx="5900497" cy="769441"/>
          </a:xfrm>
          <a:prstGeom prst="rect">
            <a:avLst/>
          </a:prstGeom>
        </p:spPr>
        <p:txBody>
          <a:bodyPr wrap="square" lIns="0" tIns="0" rIns="0" bIns="0">
            <a:spAutoFit/>
          </a:bodyPr>
          <a:lstStyle>
            <a:lvl1pPr>
              <a:defRPr sz="5000" b="1" i="0">
                <a:solidFill>
                  <a:srgbClr val="231F20"/>
                </a:solidFill>
                <a:latin typeface="Myriad Pro"/>
                <a:cs typeface="Myriad Pro"/>
              </a:defRPr>
            </a:lvl1pPr>
          </a:lstStyle>
          <a:p>
            <a:endParaRPr dirty="0"/>
          </a:p>
        </p:txBody>
      </p:sp>
      <p:sp>
        <p:nvSpPr>
          <p:cNvPr id="3" name="Holder 3"/>
          <p:cNvSpPr>
            <a:spLocks noGrp="1"/>
          </p:cNvSpPr>
          <p:nvPr>
            <p:ph type="body" idx="1"/>
          </p:nvPr>
        </p:nvSpPr>
        <p:spPr>
          <a:xfrm>
            <a:off x="444503" y="3397399"/>
            <a:ext cx="6883400" cy="215443"/>
          </a:xfrm>
          <a:prstGeom prst="rect">
            <a:avLst/>
          </a:prstGeom>
        </p:spPr>
        <p:txBody>
          <a:bodyPr wrap="square" lIns="0" tIns="0" rIns="0" bIns="0">
            <a:spAutoFit/>
          </a:bodyPr>
          <a:lstStyle>
            <a:lvl1pPr>
              <a:defRPr sz="1400" b="0" i="0">
                <a:solidFill>
                  <a:srgbClr val="231F20"/>
                </a:solidFill>
                <a:latin typeface="Myriad Pro"/>
                <a:cs typeface="Myriad Pro"/>
              </a:defRPr>
            </a:lvl1pPr>
          </a:lstStyle>
          <a:p>
            <a:endParaRPr dirty="0"/>
          </a:p>
        </p:txBody>
      </p:sp>
      <p:sp>
        <p:nvSpPr>
          <p:cNvPr id="4" name="Holder 4"/>
          <p:cNvSpPr>
            <a:spLocks noGrp="1"/>
          </p:cNvSpPr>
          <p:nvPr>
            <p:ph type="ftr" sz="quarter" idx="5"/>
          </p:nvPr>
        </p:nvSpPr>
        <p:spPr>
          <a:xfrm>
            <a:off x="2642617" y="9354315"/>
            <a:ext cx="2487168" cy="27696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1" y="9354315"/>
            <a:ext cx="1787652" cy="27696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6/3/21</a:t>
            </a:fld>
            <a:endParaRPr lang="en-US"/>
          </a:p>
        </p:txBody>
      </p:sp>
      <p:sp>
        <p:nvSpPr>
          <p:cNvPr id="6" name="Holder 6"/>
          <p:cNvSpPr>
            <a:spLocks noGrp="1"/>
          </p:cNvSpPr>
          <p:nvPr>
            <p:ph type="sldNum" sz="quarter" idx="7"/>
          </p:nvPr>
        </p:nvSpPr>
        <p:spPr>
          <a:xfrm>
            <a:off x="7242103" y="9810697"/>
            <a:ext cx="207644" cy="369588"/>
          </a:xfrm>
          <a:prstGeom prst="rect">
            <a:avLst/>
          </a:prstGeom>
        </p:spPr>
        <p:txBody>
          <a:bodyPr wrap="square" lIns="0" tIns="0" rIns="0" bIns="0">
            <a:spAutoFit/>
          </a:bodyPr>
          <a:lstStyle>
            <a:lvl1pPr>
              <a:defRPr sz="1201" b="0" i="0">
                <a:solidFill>
                  <a:srgbClr val="6D6E71"/>
                </a:solidFill>
                <a:latin typeface="Calibri" panose="020F0502020204030204" pitchFamily="34" charset="0"/>
                <a:cs typeface="Calibri" panose="020F0502020204030204" pitchFamily="34" charset="0"/>
              </a:defRPr>
            </a:lvl1pPr>
          </a:lstStyle>
          <a:p>
            <a:pPr marL="64140"/>
            <a:fld id="{81D60167-4931-47E6-BA6A-407CBD079E47}" type="slidenum">
              <a:rPr lang="en-US" smtClean="0"/>
              <a:pPr marL="64140"/>
              <a:t>‹#›</a:t>
            </a:fld>
            <a:endParaRPr lang="en-US" dirty="0"/>
          </a:p>
        </p:txBody>
      </p:sp>
    </p:spTree>
    <p:extLst>
      <p:ext uri="{BB962C8B-B14F-4D97-AF65-F5344CB8AC3E}">
        <p14:creationId xmlns:p14="http://schemas.microsoft.com/office/powerpoint/2010/main" val="325806263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defRPr b="0" i="0">
          <a:latin typeface="Calibri" panose="020F0502020204030204" pitchFamily="34" charset="0"/>
          <a:ea typeface="+mj-ea"/>
          <a:cs typeface="Calibri" panose="020F0502020204030204" pitchFamily="34" charset="0"/>
        </a:defRPr>
      </a:lvl1pPr>
    </p:titleStyle>
    <p:bodyStyle>
      <a:lvl1pPr marL="0">
        <a:defRPr b="0" i="0">
          <a:latin typeface="Calibri" panose="020F0502020204030204" pitchFamily="34" charset="0"/>
          <a:ea typeface="+mn-ea"/>
          <a:cs typeface="Calibri" panose="020F0502020204030204" pitchFamily="34" charset="0"/>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bodyStyle>
    <p:otherStyle>
      <a:lvl1pPr marL="0">
        <a:defRPr>
          <a:latin typeface="+mn-lt"/>
          <a:ea typeface="+mn-ea"/>
          <a:cs typeface="+mn-cs"/>
        </a:defRPr>
      </a:lvl1pPr>
      <a:lvl2pPr marL="457232">
        <a:defRPr>
          <a:latin typeface="+mn-lt"/>
          <a:ea typeface="+mn-ea"/>
          <a:cs typeface="+mn-cs"/>
        </a:defRPr>
      </a:lvl2pPr>
      <a:lvl3pPr marL="914463">
        <a:defRPr>
          <a:latin typeface="+mn-lt"/>
          <a:ea typeface="+mn-ea"/>
          <a:cs typeface="+mn-cs"/>
        </a:defRPr>
      </a:lvl3pPr>
      <a:lvl4pPr marL="1371696">
        <a:defRPr>
          <a:latin typeface="+mn-lt"/>
          <a:ea typeface="+mn-ea"/>
          <a:cs typeface="+mn-cs"/>
        </a:defRPr>
      </a:lvl4pPr>
      <a:lvl5pPr marL="1828928">
        <a:defRPr>
          <a:latin typeface="+mn-lt"/>
          <a:ea typeface="+mn-ea"/>
          <a:cs typeface="+mn-cs"/>
        </a:defRPr>
      </a:lvl5pPr>
      <a:lvl6pPr marL="2286160">
        <a:defRPr>
          <a:latin typeface="+mn-lt"/>
          <a:ea typeface="+mn-ea"/>
          <a:cs typeface="+mn-cs"/>
        </a:defRPr>
      </a:lvl6pPr>
      <a:lvl7pPr marL="2743391">
        <a:defRPr>
          <a:latin typeface="+mn-lt"/>
          <a:ea typeface="+mn-ea"/>
          <a:cs typeface="+mn-cs"/>
        </a:defRPr>
      </a:lvl7pPr>
      <a:lvl8pPr marL="3200623">
        <a:defRPr>
          <a:latin typeface="+mn-lt"/>
          <a:ea typeface="+mn-ea"/>
          <a:cs typeface="+mn-cs"/>
        </a:defRPr>
      </a:lvl8pPr>
      <a:lvl9pPr marL="365785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from a rope&#10;&#10;Description automatically generated with low confidence">
            <a:extLst>
              <a:ext uri="{FF2B5EF4-FFF2-40B4-BE49-F238E27FC236}">
                <a16:creationId xmlns:a16="http://schemas.microsoft.com/office/drawing/2014/main" id="{AA7048B6-FC54-E940-8BAA-B0BBFBAF82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7772400" cy="10061713"/>
          </a:xfrm>
          <a:prstGeom prst="rect">
            <a:avLst/>
          </a:prstGeom>
        </p:spPr>
      </p:pic>
      <p:sp>
        <p:nvSpPr>
          <p:cNvPr id="3" name="object 3"/>
          <p:cNvSpPr/>
          <p:nvPr/>
        </p:nvSpPr>
        <p:spPr>
          <a:xfrm>
            <a:off x="359985" y="8908918"/>
            <a:ext cx="1805081" cy="850047"/>
          </a:xfrm>
          <a:custGeom>
            <a:avLst/>
            <a:gdLst>
              <a:gd name="connsiteX0" fmla="*/ 76075 w 1805483"/>
              <a:gd name="connsiteY0" fmla="*/ 0 h 710563"/>
              <a:gd name="connsiteX1" fmla="*/ 33895 w 1805483"/>
              <a:gd name="connsiteY1" fmla="*/ 997 h 710563"/>
              <a:gd name="connsiteX2" fmla="*/ 1789 w 1805483"/>
              <a:gd name="connsiteY2" fmla="*/ 26940 h 710563"/>
              <a:gd name="connsiteX3" fmla="*/ 0 w 1805483"/>
              <a:gd name="connsiteY3" fmla="*/ 658268 h 710563"/>
              <a:gd name="connsiteX4" fmla="*/ 873 w 1805483"/>
              <a:gd name="connsiteY4" fmla="*/ 676557 h 710563"/>
              <a:gd name="connsiteX5" fmla="*/ 26816 w 1805483"/>
              <a:gd name="connsiteY5" fmla="*/ 708663 h 710563"/>
              <a:gd name="connsiteX6" fmla="*/ 63734 w 1805483"/>
              <a:gd name="connsiteY6" fmla="*/ 710563 h 710563"/>
              <a:gd name="connsiteX7" fmla="*/ 1753188 w 1805483"/>
              <a:gd name="connsiteY7" fmla="*/ 710452 h 710563"/>
              <a:gd name="connsiteX8" fmla="*/ 1794243 w 1805483"/>
              <a:gd name="connsiteY8" fmla="*/ 702595 h 710563"/>
              <a:gd name="connsiteX9" fmla="*/ 1805483 w 1805483"/>
              <a:gd name="connsiteY9" fmla="*/ 646718 h 710563"/>
              <a:gd name="connsiteX10" fmla="*/ 1805373 w 1805483"/>
              <a:gd name="connsiteY10" fmla="*/ 52309 h 710563"/>
              <a:gd name="connsiteX11" fmla="*/ 1791164 w 1805483"/>
              <a:gd name="connsiteY11" fmla="*/ 5906 h 710563"/>
              <a:gd name="connsiteX12" fmla="*/ 1741638 w 1805483"/>
              <a:gd name="connsiteY12" fmla="*/ 14 h 710563"/>
              <a:gd name="connsiteX13" fmla="*/ 76075 w 1805483"/>
              <a:gd name="connsiteY13" fmla="*/ 0 h 710563"/>
              <a:gd name="connsiteX0" fmla="*/ 76075 w 1806946"/>
              <a:gd name="connsiteY0" fmla="*/ 0 h 710563"/>
              <a:gd name="connsiteX1" fmla="*/ 33895 w 1806946"/>
              <a:gd name="connsiteY1" fmla="*/ 997 h 710563"/>
              <a:gd name="connsiteX2" fmla="*/ 1789 w 1806946"/>
              <a:gd name="connsiteY2" fmla="*/ 26940 h 710563"/>
              <a:gd name="connsiteX3" fmla="*/ 0 w 1806946"/>
              <a:gd name="connsiteY3" fmla="*/ 658268 h 710563"/>
              <a:gd name="connsiteX4" fmla="*/ 873 w 1806946"/>
              <a:gd name="connsiteY4" fmla="*/ 676557 h 710563"/>
              <a:gd name="connsiteX5" fmla="*/ 26816 w 1806946"/>
              <a:gd name="connsiteY5" fmla="*/ 708663 h 710563"/>
              <a:gd name="connsiteX6" fmla="*/ 63734 w 1806946"/>
              <a:gd name="connsiteY6" fmla="*/ 710563 h 710563"/>
              <a:gd name="connsiteX7" fmla="*/ 1753188 w 1806946"/>
              <a:gd name="connsiteY7" fmla="*/ 710452 h 710563"/>
              <a:gd name="connsiteX8" fmla="*/ 1806946 w 1806946"/>
              <a:gd name="connsiteY8" fmla="*/ 705269 h 710563"/>
              <a:gd name="connsiteX9" fmla="*/ 1805483 w 1806946"/>
              <a:gd name="connsiteY9" fmla="*/ 646718 h 710563"/>
              <a:gd name="connsiteX10" fmla="*/ 1805373 w 1806946"/>
              <a:gd name="connsiteY10" fmla="*/ 52309 h 710563"/>
              <a:gd name="connsiteX11" fmla="*/ 1791164 w 1806946"/>
              <a:gd name="connsiteY11" fmla="*/ 5906 h 710563"/>
              <a:gd name="connsiteX12" fmla="*/ 1741638 w 1806946"/>
              <a:gd name="connsiteY12" fmla="*/ 14 h 710563"/>
              <a:gd name="connsiteX13" fmla="*/ 76075 w 1806946"/>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91164 w 1805490"/>
              <a:gd name="connsiteY11" fmla="*/ 5906 h 710563"/>
              <a:gd name="connsiteX12" fmla="*/ 1741638 w 1805490"/>
              <a:gd name="connsiteY12" fmla="*/ 14 h 710563"/>
              <a:gd name="connsiteX13" fmla="*/ 76075 w 1805490"/>
              <a:gd name="connsiteY13" fmla="*/ 0 h 710563"/>
              <a:gd name="connsiteX0" fmla="*/ 76075 w 1805490"/>
              <a:gd name="connsiteY0" fmla="*/ 0 h 710563"/>
              <a:gd name="connsiteX1" fmla="*/ 33895 w 1805490"/>
              <a:gd name="connsiteY1" fmla="*/ 997 h 710563"/>
              <a:gd name="connsiteX2" fmla="*/ 1789 w 1805490"/>
              <a:gd name="connsiteY2" fmla="*/ 26940 h 710563"/>
              <a:gd name="connsiteX3" fmla="*/ 0 w 1805490"/>
              <a:gd name="connsiteY3" fmla="*/ 658268 h 710563"/>
              <a:gd name="connsiteX4" fmla="*/ 873 w 1805490"/>
              <a:gd name="connsiteY4" fmla="*/ 676557 h 710563"/>
              <a:gd name="connsiteX5" fmla="*/ 26816 w 1805490"/>
              <a:gd name="connsiteY5" fmla="*/ 708663 h 710563"/>
              <a:gd name="connsiteX6" fmla="*/ 63734 w 1805490"/>
              <a:gd name="connsiteY6" fmla="*/ 710563 h 710563"/>
              <a:gd name="connsiteX7" fmla="*/ 1753188 w 1805490"/>
              <a:gd name="connsiteY7" fmla="*/ 710452 h 710563"/>
              <a:gd name="connsiteX8" fmla="*/ 1781540 w 1805490"/>
              <a:gd name="connsiteY8" fmla="*/ 697247 h 710563"/>
              <a:gd name="connsiteX9" fmla="*/ 1805483 w 1805490"/>
              <a:gd name="connsiteY9" fmla="*/ 646718 h 710563"/>
              <a:gd name="connsiteX10" fmla="*/ 1805373 w 1805490"/>
              <a:gd name="connsiteY10" fmla="*/ 52309 h 710563"/>
              <a:gd name="connsiteX11" fmla="*/ 1781637 w 1805490"/>
              <a:gd name="connsiteY11" fmla="*/ 21951 h 710563"/>
              <a:gd name="connsiteX12" fmla="*/ 1741638 w 1805490"/>
              <a:gd name="connsiteY12" fmla="*/ 14 h 710563"/>
              <a:gd name="connsiteX13" fmla="*/ 76075 w 1805490"/>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41638 w 1805491"/>
              <a:gd name="connsiteY12" fmla="*/ 14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52309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46718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0563"/>
              <a:gd name="connsiteX1" fmla="*/ 33895 w 1805491"/>
              <a:gd name="connsiteY1" fmla="*/ 997 h 710563"/>
              <a:gd name="connsiteX2" fmla="*/ 1789 w 1805491"/>
              <a:gd name="connsiteY2" fmla="*/ 26940 h 710563"/>
              <a:gd name="connsiteX3" fmla="*/ 0 w 1805491"/>
              <a:gd name="connsiteY3" fmla="*/ 658268 h 710563"/>
              <a:gd name="connsiteX4" fmla="*/ 873 w 1805491"/>
              <a:gd name="connsiteY4" fmla="*/ 676557 h 710563"/>
              <a:gd name="connsiteX5" fmla="*/ 26816 w 1805491"/>
              <a:gd name="connsiteY5" fmla="*/ 708663 h 710563"/>
              <a:gd name="connsiteX6" fmla="*/ 63734 w 1805491"/>
              <a:gd name="connsiteY6" fmla="*/ 710563 h 710563"/>
              <a:gd name="connsiteX7" fmla="*/ 1753188 w 1805491"/>
              <a:gd name="connsiteY7" fmla="*/ 710452 h 710563"/>
              <a:gd name="connsiteX8" fmla="*/ 1784715 w 1805491"/>
              <a:gd name="connsiteY8" fmla="*/ 681202 h 710563"/>
              <a:gd name="connsiteX9" fmla="*/ 1805483 w 1805491"/>
              <a:gd name="connsiteY9" fmla="*/ 676134 h 710563"/>
              <a:gd name="connsiteX10" fmla="*/ 1805373 w 1805491"/>
              <a:gd name="connsiteY10" fmla="*/ 44286 h 710563"/>
              <a:gd name="connsiteX11" fmla="*/ 1781637 w 1805491"/>
              <a:gd name="connsiteY11" fmla="*/ 21951 h 710563"/>
              <a:gd name="connsiteX12" fmla="*/ 1760692 w 1805491"/>
              <a:gd name="connsiteY12" fmla="*/ 2689 h 710563"/>
              <a:gd name="connsiteX13" fmla="*/ 76075 w 1805491"/>
              <a:gd name="connsiteY13" fmla="*/ 0 h 710563"/>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681202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1"/>
              <a:gd name="connsiteY0" fmla="*/ 0 h 713126"/>
              <a:gd name="connsiteX1" fmla="*/ 33895 w 1805491"/>
              <a:gd name="connsiteY1" fmla="*/ 997 h 713126"/>
              <a:gd name="connsiteX2" fmla="*/ 1789 w 1805491"/>
              <a:gd name="connsiteY2" fmla="*/ 26940 h 713126"/>
              <a:gd name="connsiteX3" fmla="*/ 0 w 1805491"/>
              <a:gd name="connsiteY3" fmla="*/ 658268 h 713126"/>
              <a:gd name="connsiteX4" fmla="*/ 873 w 1805491"/>
              <a:gd name="connsiteY4" fmla="*/ 676557 h 713126"/>
              <a:gd name="connsiteX5" fmla="*/ 26816 w 1805491"/>
              <a:gd name="connsiteY5" fmla="*/ 708663 h 713126"/>
              <a:gd name="connsiteX6" fmla="*/ 63734 w 1805491"/>
              <a:gd name="connsiteY6" fmla="*/ 710563 h 713126"/>
              <a:gd name="connsiteX7" fmla="*/ 1765891 w 1805491"/>
              <a:gd name="connsiteY7" fmla="*/ 713126 h 713126"/>
              <a:gd name="connsiteX8" fmla="*/ 1784715 w 1805491"/>
              <a:gd name="connsiteY8" fmla="*/ 702596 h 713126"/>
              <a:gd name="connsiteX9" fmla="*/ 1805483 w 1805491"/>
              <a:gd name="connsiteY9" fmla="*/ 676134 h 713126"/>
              <a:gd name="connsiteX10" fmla="*/ 1805373 w 1805491"/>
              <a:gd name="connsiteY10" fmla="*/ 44286 h 713126"/>
              <a:gd name="connsiteX11" fmla="*/ 1781637 w 1805491"/>
              <a:gd name="connsiteY11" fmla="*/ 21951 h 713126"/>
              <a:gd name="connsiteX12" fmla="*/ 1760692 w 1805491"/>
              <a:gd name="connsiteY12" fmla="*/ 2689 h 713126"/>
              <a:gd name="connsiteX13" fmla="*/ 76075 w 1805491"/>
              <a:gd name="connsiteY13" fmla="*/ 0 h 713126"/>
              <a:gd name="connsiteX0" fmla="*/ 76075 w 1805497"/>
              <a:gd name="connsiteY0" fmla="*/ 0 h 713126"/>
              <a:gd name="connsiteX1" fmla="*/ 33895 w 1805497"/>
              <a:gd name="connsiteY1" fmla="*/ 997 h 713126"/>
              <a:gd name="connsiteX2" fmla="*/ 1789 w 1805497"/>
              <a:gd name="connsiteY2" fmla="*/ 26940 h 713126"/>
              <a:gd name="connsiteX3" fmla="*/ 0 w 1805497"/>
              <a:gd name="connsiteY3" fmla="*/ 658268 h 713126"/>
              <a:gd name="connsiteX4" fmla="*/ 873 w 1805497"/>
              <a:gd name="connsiteY4" fmla="*/ 676557 h 713126"/>
              <a:gd name="connsiteX5" fmla="*/ 26816 w 1805497"/>
              <a:gd name="connsiteY5" fmla="*/ 708663 h 713126"/>
              <a:gd name="connsiteX6" fmla="*/ 63734 w 1805497"/>
              <a:gd name="connsiteY6" fmla="*/ 710563 h 713126"/>
              <a:gd name="connsiteX7" fmla="*/ 1765891 w 1805497"/>
              <a:gd name="connsiteY7" fmla="*/ 713126 h 713126"/>
              <a:gd name="connsiteX8" fmla="*/ 1794242 w 1805497"/>
              <a:gd name="connsiteY8" fmla="*/ 705270 h 713126"/>
              <a:gd name="connsiteX9" fmla="*/ 1805483 w 1805497"/>
              <a:gd name="connsiteY9" fmla="*/ 676134 h 713126"/>
              <a:gd name="connsiteX10" fmla="*/ 1805373 w 1805497"/>
              <a:gd name="connsiteY10" fmla="*/ 44286 h 713126"/>
              <a:gd name="connsiteX11" fmla="*/ 1781637 w 1805497"/>
              <a:gd name="connsiteY11" fmla="*/ 21951 h 713126"/>
              <a:gd name="connsiteX12" fmla="*/ 1760692 w 1805497"/>
              <a:gd name="connsiteY12" fmla="*/ 2689 h 713126"/>
              <a:gd name="connsiteX13" fmla="*/ 76075 w 1805497"/>
              <a:gd name="connsiteY13" fmla="*/ 0 h 713126"/>
              <a:gd name="connsiteX0" fmla="*/ 76075 w 2388101"/>
              <a:gd name="connsiteY0" fmla="*/ 0 h 972690"/>
              <a:gd name="connsiteX1" fmla="*/ 33895 w 2388101"/>
              <a:gd name="connsiteY1" fmla="*/ 997 h 972690"/>
              <a:gd name="connsiteX2" fmla="*/ 1789 w 2388101"/>
              <a:gd name="connsiteY2" fmla="*/ 26940 h 972690"/>
              <a:gd name="connsiteX3" fmla="*/ 0 w 2388101"/>
              <a:gd name="connsiteY3" fmla="*/ 658268 h 972690"/>
              <a:gd name="connsiteX4" fmla="*/ 873 w 2388101"/>
              <a:gd name="connsiteY4" fmla="*/ 676557 h 972690"/>
              <a:gd name="connsiteX5" fmla="*/ 26816 w 2388101"/>
              <a:gd name="connsiteY5" fmla="*/ 708663 h 972690"/>
              <a:gd name="connsiteX6" fmla="*/ 63734 w 2388101"/>
              <a:gd name="connsiteY6" fmla="*/ 710563 h 972690"/>
              <a:gd name="connsiteX7" fmla="*/ 1765891 w 2388101"/>
              <a:gd name="connsiteY7" fmla="*/ 713126 h 972690"/>
              <a:gd name="connsiteX8" fmla="*/ 2388101 w 2388101"/>
              <a:gd name="connsiteY8" fmla="*/ 972690 h 972690"/>
              <a:gd name="connsiteX9" fmla="*/ 1805483 w 2388101"/>
              <a:gd name="connsiteY9" fmla="*/ 676134 h 972690"/>
              <a:gd name="connsiteX10" fmla="*/ 1805373 w 2388101"/>
              <a:gd name="connsiteY10" fmla="*/ 44286 h 972690"/>
              <a:gd name="connsiteX11" fmla="*/ 1781637 w 2388101"/>
              <a:gd name="connsiteY11" fmla="*/ 21951 h 972690"/>
              <a:gd name="connsiteX12" fmla="*/ 1760692 w 2388101"/>
              <a:gd name="connsiteY12" fmla="*/ 2689 h 972690"/>
              <a:gd name="connsiteX13" fmla="*/ 76075 w 2388101"/>
              <a:gd name="connsiteY13" fmla="*/ 0 h 972690"/>
              <a:gd name="connsiteX0" fmla="*/ 76075 w 1905393"/>
              <a:gd name="connsiteY0" fmla="*/ 0 h 806890"/>
              <a:gd name="connsiteX1" fmla="*/ 33895 w 1905393"/>
              <a:gd name="connsiteY1" fmla="*/ 997 h 806890"/>
              <a:gd name="connsiteX2" fmla="*/ 1789 w 1905393"/>
              <a:gd name="connsiteY2" fmla="*/ 26940 h 806890"/>
              <a:gd name="connsiteX3" fmla="*/ 0 w 1905393"/>
              <a:gd name="connsiteY3" fmla="*/ 658268 h 806890"/>
              <a:gd name="connsiteX4" fmla="*/ 873 w 1905393"/>
              <a:gd name="connsiteY4" fmla="*/ 676557 h 806890"/>
              <a:gd name="connsiteX5" fmla="*/ 26816 w 1905393"/>
              <a:gd name="connsiteY5" fmla="*/ 708663 h 806890"/>
              <a:gd name="connsiteX6" fmla="*/ 63734 w 1905393"/>
              <a:gd name="connsiteY6" fmla="*/ 710563 h 806890"/>
              <a:gd name="connsiteX7" fmla="*/ 1765891 w 1905393"/>
              <a:gd name="connsiteY7" fmla="*/ 713126 h 806890"/>
              <a:gd name="connsiteX8" fmla="*/ 1905393 w 1905393"/>
              <a:gd name="connsiteY8" fmla="*/ 806890 h 806890"/>
              <a:gd name="connsiteX9" fmla="*/ 1805483 w 1905393"/>
              <a:gd name="connsiteY9" fmla="*/ 676134 h 806890"/>
              <a:gd name="connsiteX10" fmla="*/ 1805373 w 1905393"/>
              <a:gd name="connsiteY10" fmla="*/ 44286 h 806890"/>
              <a:gd name="connsiteX11" fmla="*/ 1781637 w 1905393"/>
              <a:gd name="connsiteY11" fmla="*/ 21951 h 806890"/>
              <a:gd name="connsiteX12" fmla="*/ 1760692 w 1905393"/>
              <a:gd name="connsiteY12" fmla="*/ 2689 h 806890"/>
              <a:gd name="connsiteX13" fmla="*/ 76075 w 1905393"/>
              <a:gd name="connsiteY13" fmla="*/ 0 h 806890"/>
              <a:gd name="connsiteX0" fmla="*/ 76075 w 1805487"/>
              <a:gd name="connsiteY0" fmla="*/ 0 h 715967"/>
              <a:gd name="connsiteX1" fmla="*/ 33895 w 1805487"/>
              <a:gd name="connsiteY1" fmla="*/ 997 h 715967"/>
              <a:gd name="connsiteX2" fmla="*/ 1789 w 1805487"/>
              <a:gd name="connsiteY2" fmla="*/ 26940 h 715967"/>
              <a:gd name="connsiteX3" fmla="*/ 0 w 1805487"/>
              <a:gd name="connsiteY3" fmla="*/ 658268 h 715967"/>
              <a:gd name="connsiteX4" fmla="*/ 873 w 1805487"/>
              <a:gd name="connsiteY4" fmla="*/ 676557 h 715967"/>
              <a:gd name="connsiteX5" fmla="*/ 26816 w 1805487"/>
              <a:gd name="connsiteY5" fmla="*/ 708663 h 715967"/>
              <a:gd name="connsiteX6" fmla="*/ 63734 w 1805487"/>
              <a:gd name="connsiteY6" fmla="*/ 710563 h 715967"/>
              <a:gd name="connsiteX7" fmla="*/ 1765891 w 1805487"/>
              <a:gd name="connsiteY7" fmla="*/ 713126 h 715967"/>
              <a:gd name="connsiteX8" fmla="*/ 1762486 w 1805487"/>
              <a:gd name="connsiteY8" fmla="*/ 715967 h 715967"/>
              <a:gd name="connsiteX9" fmla="*/ 1805483 w 1805487"/>
              <a:gd name="connsiteY9" fmla="*/ 676134 h 715967"/>
              <a:gd name="connsiteX10" fmla="*/ 1805373 w 1805487"/>
              <a:gd name="connsiteY10" fmla="*/ 44286 h 715967"/>
              <a:gd name="connsiteX11" fmla="*/ 1781637 w 1805487"/>
              <a:gd name="connsiteY11" fmla="*/ 21951 h 715967"/>
              <a:gd name="connsiteX12" fmla="*/ 1760692 w 1805487"/>
              <a:gd name="connsiteY12" fmla="*/ 2689 h 715967"/>
              <a:gd name="connsiteX13" fmla="*/ 76075 w 1805487"/>
              <a:gd name="connsiteY13" fmla="*/ 0 h 71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5487" h="715967">
                <a:moveTo>
                  <a:pt x="76075" y="0"/>
                </a:moveTo>
                <a:lnTo>
                  <a:pt x="33895" y="997"/>
                </a:lnTo>
                <a:lnTo>
                  <a:pt x="1789" y="26940"/>
                </a:lnTo>
                <a:cubicBezTo>
                  <a:pt x="1193" y="237383"/>
                  <a:pt x="596" y="447825"/>
                  <a:pt x="0" y="658268"/>
                </a:cubicBezTo>
                <a:lnTo>
                  <a:pt x="873" y="676557"/>
                </a:lnTo>
                <a:lnTo>
                  <a:pt x="26816" y="708663"/>
                </a:lnTo>
                <a:lnTo>
                  <a:pt x="63734" y="710563"/>
                </a:lnTo>
                <a:lnTo>
                  <a:pt x="1765891" y="713126"/>
                </a:lnTo>
                <a:lnTo>
                  <a:pt x="1762486" y="715967"/>
                </a:lnTo>
                <a:cubicBezTo>
                  <a:pt x="1761998" y="696450"/>
                  <a:pt x="1805971" y="695651"/>
                  <a:pt x="1805483" y="676134"/>
                </a:cubicBezTo>
                <a:cubicBezTo>
                  <a:pt x="1805446" y="477998"/>
                  <a:pt x="1805410" y="242422"/>
                  <a:pt x="1805373" y="44286"/>
                </a:cubicBezTo>
                <a:lnTo>
                  <a:pt x="1781637" y="21951"/>
                </a:lnTo>
                <a:lnTo>
                  <a:pt x="1760692" y="2689"/>
                </a:lnTo>
                <a:lnTo>
                  <a:pt x="76075" y="0"/>
                </a:lnTo>
                <a:close/>
              </a:path>
            </a:pathLst>
          </a:custGeom>
          <a:solidFill>
            <a:srgbClr val="00AEEF"/>
          </a:solidFill>
        </p:spPr>
        <p:txBody>
          <a:bodyPr wrap="square" lIns="0" tIns="0" rIns="0" bIns="0" rtlCol="0"/>
          <a:lstStyle/>
          <a:p>
            <a:endParaRPr sz="1819" dirty="0"/>
          </a:p>
        </p:txBody>
      </p:sp>
      <p:sp>
        <p:nvSpPr>
          <p:cNvPr id="4" name="object 4"/>
          <p:cNvSpPr/>
          <p:nvPr/>
        </p:nvSpPr>
        <p:spPr>
          <a:xfrm>
            <a:off x="875" y="263198"/>
            <a:ext cx="7319278" cy="1152267"/>
          </a:xfrm>
          <a:custGeom>
            <a:avLst/>
            <a:gdLst/>
            <a:ahLst/>
            <a:cxnLst/>
            <a:rect l="l" t="t" r="r" b="b"/>
            <a:pathLst>
              <a:path w="7320915" h="1152525">
                <a:moveTo>
                  <a:pt x="0" y="1152144"/>
                </a:moveTo>
                <a:lnTo>
                  <a:pt x="7320787" y="1152144"/>
                </a:lnTo>
                <a:lnTo>
                  <a:pt x="7320787" y="0"/>
                </a:lnTo>
                <a:lnTo>
                  <a:pt x="0" y="0"/>
                </a:lnTo>
                <a:lnTo>
                  <a:pt x="0" y="1152144"/>
                </a:lnTo>
                <a:close/>
              </a:path>
            </a:pathLst>
          </a:custGeom>
          <a:solidFill>
            <a:srgbClr val="00AEEF"/>
          </a:solidFill>
        </p:spPr>
        <p:txBody>
          <a:bodyPr wrap="square" lIns="0" tIns="0" rIns="0" bIns="0" rtlCol="0"/>
          <a:lstStyle/>
          <a:p>
            <a:endParaRPr sz="1819"/>
          </a:p>
        </p:txBody>
      </p:sp>
      <p:sp>
        <p:nvSpPr>
          <p:cNvPr id="8" name="object 5">
            <a:extLst>
              <a:ext uri="{FF2B5EF4-FFF2-40B4-BE49-F238E27FC236}">
                <a16:creationId xmlns:a16="http://schemas.microsoft.com/office/drawing/2014/main" id="{4E4310BC-58AE-7544-93C3-0EBCEE454AF2}"/>
              </a:ext>
            </a:extLst>
          </p:cNvPr>
          <p:cNvSpPr txBox="1"/>
          <p:nvPr/>
        </p:nvSpPr>
        <p:spPr>
          <a:xfrm>
            <a:off x="445270" y="376425"/>
            <a:ext cx="3599645" cy="382307"/>
          </a:xfrm>
          <a:prstGeom prst="rect">
            <a:avLst/>
          </a:prstGeom>
        </p:spPr>
        <p:txBody>
          <a:bodyPr vert="horz" wrap="square" lIns="0" tIns="12698" rIns="0" bIns="0" rtlCol="0">
            <a:spAutoFit/>
          </a:bodyPr>
          <a:lstStyle/>
          <a:p>
            <a:pPr marL="12699">
              <a:spcBef>
                <a:spcPts val="99"/>
              </a:spcBef>
            </a:pPr>
            <a:r>
              <a:rPr sz="2401" dirty="0"/>
              <a:t>THINGS TO CONSIDER WHEN</a:t>
            </a:r>
          </a:p>
        </p:txBody>
      </p:sp>
      <p:sp>
        <p:nvSpPr>
          <p:cNvPr id="9" name="object 6">
            <a:extLst>
              <a:ext uri="{FF2B5EF4-FFF2-40B4-BE49-F238E27FC236}">
                <a16:creationId xmlns:a16="http://schemas.microsoft.com/office/drawing/2014/main" id="{9164CC43-16CA-EC4C-8AA4-6CA160CC65C8}"/>
              </a:ext>
            </a:extLst>
          </p:cNvPr>
          <p:cNvSpPr txBox="1">
            <a:spLocks noGrp="1"/>
          </p:cNvSpPr>
          <p:nvPr>
            <p:ph type="title"/>
          </p:nvPr>
        </p:nvSpPr>
        <p:spPr>
          <a:xfrm>
            <a:off x="381000" y="572043"/>
            <a:ext cx="6183518" cy="843499"/>
          </a:xfrm>
          <a:prstGeom prst="rect">
            <a:avLst/>
          </a:prstGeom>
        </p:spPr>
        <p:txBody>
          <a:bodyPr vert="horz" wrap="square" lIns="0" tIns="12698" rIns="0" bIns="0" rtlCol="0">
            <a:spAutoFit/>
          </a:bodyPr>
          <a:lstStyle/>
          <a:p>
            <a:pPr marL="12699">
              <a:spcBef>
                <a:spcPts val="99"/>
              </a:spcBef>
            </a:pPr>
            <a:r>
              <a:rPr sz="5398" b="1" dirty="0">
                <a:solidFill>
                  <a:schemeClr val="bg1"/>
                </a:solidFill>
                <a:latin typeface="+mj-lt"/>
              </a:rPr>
              <a:t>BUYING</a:t>
            </a:r>
            <a:r>
              <a:rPr sz="5398" b="1" dirty="0">
                <a:latin typeface="+mj-lt"/>
              </a:rPr>
              <a:t> </a:t>
            </a:r>
            <a:r>
              <a:rPr sz="5398" b="1" dirty="0">
                <a:solidFill>
                  <a:schemeClr val="tx1"/>
                </a:solidFill>
                <a:latin typeface="+mj-lt"/>
              </a:rPr>
              <a:t>A HOME</a:t>
            </a:r>
          </a:p>
        </p:txBody>
      </p:sp>
      <p:sp>
        <p:nvSpPr>
          <p:cNvPr id="10" name="object 7">
            <a:extLst>
              <a:ext uri="{FF2B5EF4-FFF2-40B4-BE49-F238E27FC236}">
                <a16:creationId xmlns:a16="http://schemas.microsoft.com/office/drawing/2014/main" id="{F20E3D2F-6888-3C4D-8E9C-020CC4F28E3B}"/>
              </a:ext>
            </a:extLst>
          </p:cNvPr>
          <p:cNvSpPr txBox="1"/>
          <p:nvPr/>
        </p:nvSpPr>
        <p:spPr>
          <a:xfrm>
            <a:off x="359984" y="8991600"/>
            <a:ext cx="1805534" cy="718143"/>
          </a:xfrm>
          <a:prstGeom prst="rect">
            <a:avLst/>
          </a:prstGeom>
        </p:spPr>
        <p:txBody>
          <a:bodyPr vert="horz" wrap="square" lIns="0" tIns="12698" rIns="0" bIns="0" rtlCol="0">
            <a:spAutoFit/>
          </a:bodyPr>
          <a:lstStyle/>
          <a:p>
            <a:pPr marL="12699" algn="ctr">
              <a:lnSpc>
                <a:spcPts val="2039"/>
              </a:lnSpc>
              <a:spcBef>
                <a:spcPts val="99"/>
              </a:spcBef>
            </a:pPr>
            <a:r>
              <a:rPr lang="en-US" sz="1999">
                <a:solidFill>
                  <a:schemeClr val="bg1"/>
                </a:solidFill>
              </a:rPr>
              <a:t>SUMMER</a:t>
            </a:r>
            <a:r>
              <a:rPr sz="1999">
                <a:solidFill>
                  <a:schemeClr val="bg1"/>
                </a:solidFill>
              </a:rPr>
              <a:t> </a:t>
            </a:r>
            <a:r>
              <a:rPr lang="en-US" sz="1999" dirty="0">
                <a:solidFill>
                  <a:schemeClr val="bg1"/>
                </a:solidFill>
              </a:rPr>
              <a:t>2021</a:t>
            </a:r>
            <a:endParaRPr sz="1999" dirty="0">
              <a:solidFill>
                <a:schemeClr val="bg1"/>
              </a:solidFill>
            </a:endParaRPr>
          </a:p>
          <a:p>
            <a:pPr marL="13971" algn="ctr">
              <a:lnSpc>
                <a:spcPts val="3479"/>
              </a:lnSpc>
            </a:pPr>
            <a:r>
              <a:rPr sz="3200" dirty="0">
                <a:solidFill>
                  <a:schemeClr val="bg1"/>
                </a:solidFill>
                <a:latin typeface="+mj-lt"/>
              </a:rPr>
              <a:t>EDITION</a:t>
            </a:r>
          </a:p>
        </p:txBody>
      </p:sp>
    </p:spTree>
    <p:extLst>
      <p:ext uri="{BB962C8B-B14F-4D97-AF65-F5344CB8AC3E}">
        <p14:creationId xmlns:p14="http://schemas.microsoft.com/office/powerpoint/2010/main" val="325131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3AE8AF3-5403-7445-952D-9A5AD64B0F8E}"/>
              </a:ext>
            </a:extLst>
          </p:cNvPr>
          <p:cNvSpPr txBox="1"/>
          <p:nvPr/>
        </p:nvSpPr>
        <p:spPr>
          <a:xfrm>
            <a:off x="449187" y="448047"/>
            <a:ext cx="6942213" cy="4885953"/>
          </a:xfrm>
          <a:prstGeom prst="rect">
            <a:avLst/>
          </a:prstGeom>
        </p:spPr>
        <p:txBody>
          <a:bodyPr vert="horz" wrap="square" lIns="0" tIns="0" rIns="0" bIns="0" rtlCol="0">
            <a:spAutoFit/>
          </a:bodyPr>
          <a:lstStyle/>
          <a:p>
            <a:pPr fontAlgn="base">
              <a:spcBef>
                <a:spcPts val="900"/>
              </a:spcBef>
            </a:pPr>
            <a:r>
              <a:rPr lang="en-US" sz="1400" b="1" dirty="0">
                <a:solidFill>
                  <a:srgbClr val="00AEEF"/>
                </a:solidFill>
              </a:rPr>
              <a:t>You may need to change the way you look at the asking price of a home.</a:t>
            </a:r>
          </a:p>
          <a:p>
            <a:pPr fontAlgn="base">
              <a:spcBef>
                <a:spcPts val="900"/>
              </a:spcBef>
            </a:pPr>
            <a:r>
              <a:rPr lang="en-US" sz="1400" dirty="0"/>
              <a:t>In this market, you likely can’t shop for a home with the former mentality of refusing to pay full price or more for a house.</a:t>
            </a:r>
          </a:p>
          <a:p>
            <a:pPr fontAlgn="base">
              <a:spcBef>
                <a:spcPts val="900"/>
              </a:spcBef>
            </a:pPr>
            <a:r>
              <a:rPr lang="en-US" sz="1400" dirty="0"/>
              <a:t>Due to the low supply of houses for sale, many homes are now being offered in an auction-like atmosphere in which the highest bidder wins the home. In an actual auction, the seller of an item agrees to take the highest bid, and many sellers set a reserve price on the item they’re selling. A reserve price is the minimum amount a seller will accept as the winning bid.</a:t>
            </a:r>
          </a:p>
          <a:p>
            <a:pPr fontAlgn="base">
              <a:spcBef>
                <a:spcPts val="900"/>
              </a:spcBef>
            </a:pPr>
            <a:r>
              <a:rPr lang="en-US" sz="1400" dirty="0"/>
              <a:t>When navigating a competitive housing market, think of the list price of the house as the reserve price at an auction. It’s the minimum the seller will accept in many cases. Today, the asking price is often becoming the floor of the negotiation rather than the ceiling. Therefore, if you really love a home, know that it may ultimately sell for more than the sellers are asking. So, as you’re navigating the homebuying process, make sure you know your budget, know what you can afford, and work with a trusted advisor who can help you make all the right moves as you buy a home.</a:t>
            </a:r>
          </a:p>
          <a:p>
            <a:pPr fontAlgn="base">
              <a:spcBef>
                <a:spcPts val="900"/>
              </a:spcBef>
            </a:pPr>
            <a:r>
              <a:rPr lang="en-US" sz="1400" b="1" dirty="0">
                <a:solidFill>
                  <a:srgbClr val="00AEEF"/>
                </a:solidFill>
              </a:rPr>
              <a:t>Bottom Line</a:t>
            </a:r>
          </a:p>
          <a:p>
            <a:pPr fontAlgn="base">
              <a:spcBef>
                <a:spcPts val="900"/>
              </a:spcBef>
            </a:pPr>
            <a:r>
              <a:rPr lang="en-US" sz="1400" dirty="0"/>
              <a:t>Someone who’s more familiar with the housing market of the past than that of today may think offering more for a home than the listing price is foolish. However, frequent and competitive bidding wars are creating an auction-like atmosphere in many real estate transactions. Let’s connect so you have a trusted real estate professional on your side to provide the best advice on how to make a competitive offer on a home.</a:t>
            </a:r>
            <a:endParaRPr lang="en-US" sz="1400" dirty="0">
              <a:highlight>
                <a:srgbClr val="FFFF00"/>
              </a:highlight>
            </a:endParaRPr>
          </a:p>
        </p:txBody>
      </p:sp>
      <p:sp>
        <p:nvSpPr>
          <p:cNvPr id="6" name="TextBox 5">
            <a:extLst>
              <a:ext uri="{FF2B5EF4-FFF2-40B4-BE49-F238E27FC236}">
                <a16:creationId xmlns:a16="http://schemas.microsoft.com/office/drawing/2014/main" id="{93EF9D07-A287-3B48-90BA-FCFA6E05D7D7}"/>
              </a:ext>
            </a:extLst>
          </p:cNvPr>
          <p:cNvSpPr txBox="1"/>
          <p:nvPr/>
        </p:nvSpPr>
        <p:spPr>
          <a:xfrm>
            <a:off x="7239000" y="9598223"/>
            <a:ext cx="381000" cy="307777"/>
          </a:xfrm>
          <a:prstGeom prst="rect">
            <a:avLst/>
          </a:prstGeom>
          <a:noFill/>
        </p:spPr>
        <p:txBody>
          <a:bodyPr wrap="square" rtlCol="0">
            <a:spAutoFit/>
          </a:bodyPr>
          <a:lstStyle/>
          <a:p>
            <a:r>
              <a:rPr lang="en-US" sz="1400" dirty="0"/>
              <a:t>10</a:t>
            </a: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1035C9E4-82FB-8644-8CC1-A4488A1D7E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562600"/>
            <a:ext cx="7772400" cy="3886200"/>
          </a:xfrm>
          <a:prstGeom prst="rect">
            <a:avLst/>
          </a:prstGeom>
        </p:spPr>
      </p:pic>
    </p:spTree>
    <p:extLst>
      <p:ext uri="{BB962C8B-B14F-4D97-AF65-F5344CB8AC3E}">
        <p14:creationId xmlns:p14="http://schemas.microsoft.com/office/powerpoint/2010/main" val="74086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person, walking&#10;&#10;Description automatically generated">
            <a:extLst>
              <a:ext uri="{FF2B5EF4-FFF2-40B4-BE49-F238E27FC236}">
                <a16:creationId xmlns:a16="http://schemas.microsoft.com/office/drawing/2014/main" id="{AF41F49A-27CE-BE42-A2A6-C7FFD1195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3276600"/>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1" y="3531051"/>
            <a:ext cx="6857999" cy="5993949"/>
          </a:xfrm>
          <a:prstGeom prst="rect">
            <a:avLst/>
          </a:prstGeom>
        </p:spPr>
        <p:txBody>
          <a:bodyPr vert="horz" wrap="square" lIns="0" tIns="0" rIns="0" bIns="0" rtlCol="0">
            <a:spAutoFit/>
          </a:bodyPr>
          <a:lstStyle/>
          <a:p>
            <a:pPr fontAlgn="base">
              <a:spcBef>
                <a:spcPts val="900"/>
              </a:spcBef>
            </a:pPr>
            <a:r>
              <a:rPr lang="en-US" sz="1400" dirty="0"/>
              <a:t>If the pandemic and the changes we’ve faced recently have made you seriously think about buying a home instead of renting one, you’re not alone. You may, however, be wondering if the dollars and cents add up in your favor as home prices continue to rise. According to the experts, in many cases, </a:t>
            </a:r>
            <a:r>
              <a:rPr lang="en-US" sz="1400" b="1" dirty="0"/>
              <a:t>it’s still more affordable to buy a home than to rent one</a:t>
            </a:r>
            <a:r>
              <a:rPr lang="en-US" sz="1400" dirty="0"/>
              <a:t>. Here’s why this is the case today.</a:t>
            </a:r>
          </a:p>
          <a:p>
            <a:pPr fontAlgn="base">
              <a:spcBef>
                <a:spcPts val="900"/>
              </a:spcBef>
            </a:pPr>
            <a:r>
              <a:rPr lang="en-US" sz="1400" i="1" dirty="0"/>
              <a:t>ATTOM Data Solutions</a:t>
            </a:r>
            <a:r>
              <a:rPr lang="en-US" sz="1400" dirty="0"/>
              <a:t> released the Q1 2021 Rental Affordability Report, which states:</a:t>
            </a:r>
          </a:p>
          <a:p>
            <a:pPr marL="457200" fontAlgn="base">
              <a:spcBef>
                <a:spcPts val="900"/>
              </a:spcBef>
            </a:pPr>
            <a:r>
              <a:rPr lang="en-US" sz="1400" i="1" dirty="0"/>
              <a:t>“</a:t>
            </a:r>
            <a:r>
              <a:rPr lang="en-US" sz="1400" b="1" i="1" dirty="0"/>
              <a:t>Median home prices </a:t>
            </a:r>
            <a:r>
              <a:rPr lang="en-US" sz="1400" i="1" dirty="0"/>
              <a:t>of single-family homes and condos in the first quarter of this year </a:t>
            </a:r>
            <a:r>
              <a:rPr lang="en-US" sz="1400" b="1" i="1" dirty="0"/>
              <a:t>were more affordable than historical averages in 52 percent of counties</a:t>
            </a:r>
            <a:r>
              <a:rPr lang="en-US" sz="1400" i="1" dirty="0"/>
              <a:t> with enough data to analyze.”</a:t>
            </a:r>
          </a:p>
          <a:p>
            <a:pPr fontAlgn="base">
              <a:spcBef>
                <a:spcPts val="900"/>
              </a:spcBef>
            </a:pPr>
            <a:r>
              <a:rPr lang="en-US" sz="1400" b="1" dirty="0">
                <a:solidFill>
                  <a:srgbClr val="00AEEF"/>
                </a:solidFill>
              </a:rPr>
              <a:t>How is this possible?</a:t>
            </a:r>
          </a:p>
          <a:p>
            <a:pPr fontAlgn="base">
              <a:spcBef>
                <a:spcPts val="900"/>
              </a:spcBef>
            </a:pPr>
            <a:r>
              <a:rPr lang="en-US" sz="1400" dirty="0"/>
              <a:t>The answer: historically-low mortgage interest rates.</a:t>
            </a:r>
            <a:r>
              <a:rPr lang="en-US" sz="1400" i="1" dirty="0"/>
              <a:t> ATTOM Data Solutions </a:t>
            </a:r>
            <a:r>
              <a:rPr lang="en-US" sz="1400" dirty="0"/>
              <a:t>explains:</a:t>
            </a:r>
          </a:p>
          <a:p>
            <a:pPr marL="457200" fontAlgn="base">
              <a:spcBef>
                <a:spcPts val="900"/>
              </a:spcBef>
            </a:pPr>
            <a:r>
              <a:rPr lang="en-US" sz="1400" i="1" dirty="0"/>
              <a:t>“</a:t>
            </a:r>
            <a:r>
              <a:rPr lang="en-US" sz="1400" b="1" i="1" dirty="0"/>
              <a:t>Rising wages and falling mortgage rates still compensated </a:t>
            </a:r>
            <a:r>
              <a:rPr lang="en-US" sz="1400" i="1" dirty="0"/>
              <a:t>for near-20 percent spikes in home prices over the past year, </a:t>
            </a:r>
            <a:r>
              <a:rPr lang="en-US" sz="1400" b="1" i="1" dirty="0"/>
              <a:t>helping to keep median home prices affordable for average wage earners</a:t>
            </a:r>
            <a:r>
              <a:rPr lang="en-US" sz="1400" i="1" dirty="0"/>
              <a:t> around the country.”</a:t>
            </a:r>
          </a:p>
          <a:p>
            <a:pPr fontAlgn="base">
              <a:spcBef>
                <a:spcPts val="900"/>
              </a:spcBef>
            </a:pPr>
            <a:r>
              <a:rPr lang="en-US" sz="1400" dirty="0"/>
              <a:t>These low rates are a big factor in driving affordability. The report also notes:</a:t>
            </a:r>
          </a:p>
          <a:p>
            <a:pPr marL="457200" fontAlgn="base">
              <a:spcBef>
                <a:spcPts val="900"/>
              </a:spcBef>
            </a:pPr>
            <a:r>
              <a:rPr lang="en-US" sz="1400" i="1" dirty="0"/>
              <a:t>“With workplace pay rising and home mortgage rates continuing to hit historic lows, </a:t>
            </a:r>
            <a:r>
              <a:rPr lang="en-US" sz="1400" b="1" i="1" dirty="0"/>
              <a:t>major expenses on a median-priced home nationwide still consumed just 23.7 percent of the average wage across the country in the first quarter of 2021…</a:t>
            </a:r>
            <a:r>
              <a:rPr lang="en-US" sz="1400" i="1" dirty="0"/>
              <a:t> It remained well within the 28 percent standard lenders prefer for how much homeowners should spend on those major expenses.”</a:t>
            </a:r>
          </a:p>
          <a:p>
            <a:pPr fontAlgn="base">
              <a:spcBef>
                <a:spcPts val="900"/>
              </a:spcBef>
            </a:pPr>
            <a:r>
              <a:rPr lang="en-US" sz="1400" b="1" dirty="0">
                <a:solidFill>
                  <a:srgbClr val="00AEEF"/>
                </a:solidFill>
              </a:rPr>
              <a:t>Bottom Line</a:t>
            </a:r>
          </a:p>
          <a:p>
            <a:pPr fontAlgn="base">
              <a:spcBef>
                <a:spcPts val="900"/>
              </a:spcBef>
            </a:pPr>
            <a:r>
              <a:rPr lang="en-US" sz="1400" dirty="0"/>
              <a:t>If you’re considering buying a home this year, let’s chat today to discuss the options that match your budget while it’s still such a good time to buy.</a:t>
            </a:r>
          </a:p>
        </p:txBody>
      </p:sp>
      <p:sp>
        <p:nvSpPr>
          <p:cNvPr id="8" name="TextBox 7">
            <a:extLst>
              <a:ext uri="{FF2B5EF4-FFF2-40B4-BE49-F238E27FC236}">
                <a16:creationId xmlns:a16="http://schemas.microsoft.com/office/drawing/2014/main" id="{2A0A0BC7-9D37-8B44-A87E-681B226221ED}"/>
              </a:ext>
            </a:extLst>
          </p:cNvPr>
          <p:cNvSpPr txBox="1"/>
          <p:nvPr/>
        </p:nvSpPr>
        <p:spPr>
          <a:xfrm>
            <a:off x="7239000" y="9598223"/>
            <a:ext cx="381000" cy="307777"/>
          </a:xfrm>
          <a:prstGeom prst="rect">
            <a:avLst/>
          </a:prstGeom>
          <a:noFill/>
        </p:spPr>
        <p:txBody>
          <a:bodyPr wrap="square" rtlCol="0">
            <a:spAutoFit/>
          </a:bodyPr>
          <a:lstStyle/>
          <a:p>
            <a:r>
              <a:rPr lang="en-US" sz="1400" dirty="0"/>
              <a:t>11</a:t>
            </a:r>
          </a:p>
        </p:txBody>
      </p:sp>
      <p:grpSp>
        <p:nvGrpSpPr>
          <p:cNvPr id="10" name="Group 9">
            <a:extLst>
              <a:ext uri="{FF2B5EF4-FFF2-40B4-BE49-F238E27FC236}">
                <a16:creationId xmlns:a16="http://schemas.microsoft.com/office/drawing/2014/main" id="{8D94ECDF-C954-7B41-985B-ED1017216F1C}"/>
              </a:ext>
            </a:extLst>
          </p:cNvPr>
          <p:cNvGrpSpPr/>
          <p:nvPr/>
        </p:nvGrpSpPr>
        <p:grpSpPr>
          <a:xfrm>
            <a:off x="228600" y="2133600"/>
            <a:ext cx="7495510" cy="941832"/>
            <a:chOff x="228600" y="2895600"/>
            <a:chExt cx="7495510" cy="941832"/>
          </a:xfrm>
        </p:grpSpPr>
        <p:sp>
          <p:nvSpPr>
            <p:cNvPr id="11" name="object 5">
              <a:extLst>
                <a:ext uri="{FF2B5EF4-FFF2-40B4-BE49-F238E27FC236}">
                  <a16:creationId xmlns:a16="http://schemas.microsoft.com/office/drawing/2014/main" id="{112C6A08-CCC3-2041-9EE4-BDD9DB9B5086}"/>
                </a:ext>
              </a:extLst>
            </p:cNvPr>
            <p:cNvSpPr/>
            <p:nvPr/>
          </p:nvSpPr>
          <p:spPr>
            <a:xfrm>
              <a:off x="228600" y="2895600"/>
              <a:ext cx="7315200" cy="941832"/>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a:solidFill>
                  <a:schemeClr val="bg1"/>
                </a:solidFill>
              </a:endParaRPr>
            </a:p>
          </p:txBody>
        </p:sp>
        <p:sp>
          <p:nvSpPr>
            <p:cNvPr id="12" name="object 6">
              <a:extLst>
                <a:ext uri="{FF2B5EF4-FFF2-40B4-BE49-F238E27FC236}">
                  <a16:creationId xmlns:a16="http://schemas.microsoft.com/office/drawing/2014/main" id="{9B24BA3D-8F4E-654A-83BF-FF8E30AA00BD}"/>
                </a:ext>
              </a:extLst>
            </p:cNvPr>
            <p:cNvSpPr/>
            <p:nvPr/>
          </p:nvSpPr>
          <p:spPr>
            <a:xfrm>
              <a:off x="457200" y="37084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schemeClr val="bg1"/>
                </a:solidFill>
              </a:endParaRPr>
            </a:p>
          </p:txBody>
        </p:sp>
        <p:sp>
          <p:nvSpPr>
            <p:cNvPr id="14" name="object 7">
              <a:extLst>
                <a:ext uri="{FF2B5EF4-FFF2-40B4-BE49-F238E27FC236}">
                  <a16:creationId xmlns:a16="http://schemas.microsoft.com/office/drawing/2014/main" id="{2BCDF19C-53A8-6E42-A10E-85EC0B21F2E1}"/>
                </a:ext>
              </a:extLst>
            </p:cNvPr>
            <p:cNvSpPr txBox="1">
              <a:spLocks/>
            </p:cNvSpPr>
            <p:nvPr/>
          </p:nvSpPr>
          <p:spPr>
            <a:xfrm>
              <a:off x="463550" y="3042713"/>
              <a:ext cx="7260560" cy="703911"/>
            </a:xfrm>
            <a:prstGeom prst="rect">
              <a:avLst/>
            </a:prstGeom>
          </p:spPr>
          <p:txBody>
            <a:bodyPr vert="horz" wrap="square" lIns="0" tIns="12700" rIns="0" bIns="0" rtlCol="0">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9144">
                <a:lnSpc>
                  <a:spcPts val="2600"/>
                </a:lnSpc>
                <a:spcBef>
                  <a:spcPts val="100"/>
                </a:spcBef>
                <a:tabLst>
                  <a:tab pos="7104380" algn="l"/>
                </a:tabLst>
              </a:pPr>
              <a:r>
                <a:rPr lang="en-US" sz="2800" b="1" kern="0" dirty="0">
                  <a:solidFill>
                    <a:schemeClr val="bg1"/>
                  </a:solidFill>
                </a:rPr>
                <a:t>Owning a Home Is Still More Affordable</a:t>
              </a:r>
            </a:p>
            <a:p>
              <a:pPr marL="9144">
                <a:lnSpc>
                  <a:spcPts val="2600"/>
                </a:lnSpc>
                <a:spcBef>
                  <a:spcPts val="100"/>
                </a:spcBef>
                <a:tabLst>
                  <a:tab pos="7104380" algn="l"/>
                </a:tabLst>
              </a:pPr>
              <a:r>
                <a:rPr lang="en-US" sz="2800" b="1" kern="0" dirty="0">
                  <a:solidFill>
                    <a:schemeClr val="bg1"/>
                  </a:solidFill>
                </a:rPr>
                <a:t>Than Renting One</a:t>
              </a:r>
              <a:endParaRPr lang="en-US" sz="2800" b="1" kern="0" dirty="0">
                <a:solidFill>
                  <a:srgbClr val="FF0000"/>
                </a:solidFill>
              </a:endParaRPr>
            </a:p>
          </p:txBody>
        </p:sp>
      </p:grpSp>
    </p:spTree>
    <p:extLst>
      <p:ext uri="{BB962C8B-B14F-4D97-AF65-F5344CB8AC3E}">
        <p14:creationId xmlns:p14="http://schemas.microsoft.com/office/powerpoint/2010/main" val="249710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3A5D26-0441-D64B-AFA1-391E829A62DF}"/>
              </a:ext>
            </a:extLst>
          </p:cNvPr>
          <p:cNvSpPr txBox="1"/>
          <p:nvPr/>
        </p:nvSpPr>
        <p:spPr>
          <a:xfrm>
            <a:off x="7239000" y="9598223"/>
            <a:ext cx="381000" cy="307777"/>
          </a:xfrm>
          <a:prstGeom prst="rect">
            <a:avLst/>
          </a:prstGeom>
          <a:noFill/>
        </p:spPr>
        <p:txBody>
          <a:bodyPr wrap="square" rtlCol="0">
            <a:spAutoFit/>
          </a:bodyPr>
          <a:lstStyle/>
          <a:p>
            <a:r>
              <a:rPr lang="en-US" sz="1400" dirty="0"/>
              <a:t>12</a:t>
            </a:r>
          </a:p>
        </p:txBody>
      </p:sp>
      <p:pic>
        <p:nvPicPr>
          <p:cNvPr id="4" name="Picture 3" descr="Text&#10;&#10;Description automatically generated">
            <a:extLst>
              <a:ext uri="{FF2B5EF4-FFF2-40B4-BE49-F238E27FC236}">
                <a16:creationId xmlns:a16="http://schemas.microsoft.com/office/drawing/2014/main" id="{57C663F8-3A1A-4F45-8875-F72C7A016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575"/>
          <a:stretch/>
        </p:blipFill>
        <p:spPr>
          <a:xfrm>
            <a:off x="0" y="0"/>
            <a:ext cx="7772400" cy="9598223"/>
          </a:xfrm>
          <a:prstGeom prst="rect">
            <a:avLst/>
          </a:prstGeom>
        </p:spPr>
      </p:pic>
    </p:spTree>
    <p:extLst>
      <p:ext uri="{BB962C8B-B14F-4D97-AF65-F5344CB8AC3E}">
        <p14:creationId xmlns:p14="http://schemas.microsoft.com/office/powerpoint/2010/main" val="279214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B15C01-81B2-724A-8BD5-573D22CC43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825"/>
          <a:stretch/>
        </p:blipFill>
        <p:spPr>
          <a:xfrm>
            <a:off x="-1496" y="-49976"/>
            <a:ext cx="7773896" cy="9574976"/>
          </a:xfrm>
          <a:prstGeom prst="rect">
            <a:avLst/>
          </a:prstGeom>
        </p:spPr>
      </p:pic>
      <p:sp>
        <p:nvSpPr>
          <p:cNvPr id="4" name="TextBox 3">
            <a:extLst>
              <a:ext uri="{FF2B5EF4-FFF2-40B4-BE49-F238E27FC236}">
                <a16:creationId xmlns:a16="http://schemas.microsoft.com/office/drawing/2014/main" id="{2C9D7029-33BE-0F46-9DAD-0E95574A84FF}"/>
              </a:ext>
            </a:extLst>
          </p:cNvPr>
          <p:cNvSpPr txBox="1"/>
          <p:nvPr/>
        </p:nvSpPr>
        <p:spPr>
          <a:xfrm>
            <a:off x="7239000" y="9598223"/>
            <a:ext cx="381000" cy="307777"/>
          </a:xfrm>
          <a:prstGeom prst="rect">
            <a:avLst/>
          </a:prstGeom>
          <a:noFill/>
        </p:spPr>
        <p:txBody>
          <a:bodyPr wrap="square" rtlCol="0">
            <a:spAutoFit/>
          </a:bodyPr>
          <a:lstStyle/>
          <a:p>
            <a:r>
              <a:rPr lang="en-US" sz="1400" dirty="0"/>
              <a:t>13</a:t>
            </a:r>
          </a:p>
        </p:txBody>
      </p:sp>
    </p:spTree>
    <p:extLst>
      <p:ext uri="{BB962C8B-B14F-4D97-AF65-F5344CB8AC3E}">
        <p14:creationId xmlns:p14="http://schemas.microsoft.com/office/powerpoint/2010/main" val="367054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house, outdoor, sky&#10;&#10;Description automatically generated">
            <a:extLst>
              <a:ext uri="{FF2B5EF4-FFF2-40B4-BE49-F238E27FC236}">
                <a16:creationId xmlns:a16="http://schemas.microsoft.com/office/drawing/2014/main" id="{19021667-B003-AC42-8222-28B1E62310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772401" cy="5562600"/>
          </a:xfrm>
          <a:prstGeom prst="rect">
            <a:avLst/>
          </a:prstGeom>
        </p:spPr>
      </p:pic>
      <p:sp>
        <p:nvSpPr>
          <p:cNvPr id="3" name="object 4">
            <a:extLst>
              <a:ext uri="{FF2B5EF4-FFF2-40B4-BE49-F238E27FC236}">
                <a16:creationId xmlns:a16="http://schemas.microsoft.com/office/drawing/2014/main" id="{D741B1A6-5934-7547-B188-F1C3E54B5566}"/>
              </a:ext>
            </a:extLst>
          </p:cNvPr>
          <p:cNvSpPr txBox="1"/>
          <p:nvPr/>
        </p:nvSpPr>
        <p:spPr>
          <a:xfrm>
            <a:off x="464430" y="5791200"/>
            <a:ext cx="6926970" cy="3706143"/>
          </a:xfrm>
          <a:prstGeom prst="rect">
            <a:avLst/>
          </a:prstGeom>
        </p:spPr>
        <p:txBody>
          <a:bodyPr vert="horz" wrap="square" lIns="0" tIns="12700" rIns="0" bIns="0" rtlCol="0">
            <a:spAutoFit/>
          </a:bodyPr>
          <a:lstStyle/>
          <a:p>
            <a:pPr>
              <a:spcBef>
                <a:spcPts val="900"/>
              </a:spcBef>
            </a:pPr>
            <a:r>
              <a:rPr lang="en-US" sz="1400" dirty="0"/>
              <a:t>Is the idea of saving for a down payment holding you back from buying a home right now? You may be eager to take advantage of today’s low mortgage rates, but the thought of providing a large down payment might make you want to pump the brakes. Today, there’s still a common myth that you need to come up with 20% of the total sale price for your down payment. This means people who could buy a home may be putting their plans on hold because they don’t have that much in the bank yet. The reality is – whether it’s your first home or you’ve purchased one before – </a:t>
            </a:r>
            <a:r>
              <a:rPr lang="en-US" sz="1400" b="1" dirty="0"/>
              <a:t>you</a:t>
            </a:r>
            <a:r>
              <a:rPr lang="en-US" sz="1400" dirty="0"/>
              <a:t> </a:t>
            </a:r>
            <a:r>
              <a:rPr lang="en-US" sz="1400" b="1" dirty="0"/>
              <a:t>most likely</a:t>
            </a:r>
            <a:r>
              <a:rPr lang="en-US" sz="1400" dirty="0"/>
              <a:t> </a:t>
            </a:r>
            <a:r>
              <a:rPr lang="en-US" sz="1400" b="1" dirty="0"/>
              <a:t>don’t need a 20% down payment</a:t>
            </a:r>
            <a:r>
              <a:rPr lang="en-US" sz="1400" dirty="0"/>
              <a:t>. Here’s why.</a:t>
            </a:r>
          </a:p>
          <a:p>
            <a:pPr>
              <a:spcBef>
                <a:spcPts val="900"/>
              </a:spcBef>
            </a:pPr>
            <a:r>
              <a:rPr lang="en-US" sz="1400" dirty="0"/>
              <a:t>According to </a:t>
            </a:r>
            <a:r>
              <a:rPr lang="en-US" sz="1400" i="1" dirty="0"/>
              <a:t>Freddie Mac</a:t>
            </a:r>
            <a:r>
              <a:rPr lang="en-US" sz="1400" dirty="0"/>
              <a:t>:</a:t>
            </a:r>
          </a:p>
          <a:p>
            <a:pPr marL="466725">
              <a:spcBef>
                <a:spcPts val="900"/>
              </a:spcBef>
            </a:pPr>
            <a:r>
              <a:rPr lang="en-US" sz="1400" b="1" i="1" dirty="0"/>
              <a:t>“The most damaging down payment myth—since it stops the homebuying process before it can start—is the belief that 20% is necessary.”</a:t>
            </a:r>
            <a:endParaRPr lang="en-US" sz="1400" dirty="0"/>
          </a:p>
          <a:p>
            <a:pPr>
              <a:spcBef>
                <a:spcPts val="900"/>
              </a:spcBef>
            </a:pPr>
            <a:r>
              <a:rPr lang="en-US" sz="1400" dirty="0"/>
              <a:t>If saving that much money sounds daunting, potential homebuyers might give up on the dream of homeownership before they even begin – but they don’t have to. </a:t>
            </a:r>
          </a:p>
          <a:p>
            <a:pPr>
              <a:spcBef>
                <a:spcPts val="900"/>
              </a:spcBef>
            </a:pPr>
            <a:r>
              <a:rPr lang="en-US" sz="1400" dirty="0"/>
              <a:t>The </a:t>
            </a:r>
            <a:r>
              <a:rPr lang="en-US" sz="1400" i="1" dirty="0"/>
              <a:t>2020 Profile of Home Buyers and Sellers</a:t>
            </a:r>
            <a:r>
              <a:rPr lang="en-US" sz="1400" dirty="0"/>
              <a:t> from the </a:t>
            </a:r>
            <a:r>
              <a:rPr lang="en-US" sz="1400" i="1" dirty="0"/>
              <a:t>National Association of Realtors</a:t>
            </a:r>
            <a:r>
              <a:rPr lang="en-US" sz="1400" dirty="0"/>
              <a:t> (NAR) notes how the median down payment </a:t>
            </a:r>
            <a:r>
              <a:rPr lang="en-US" sz="1400" b="1" dirty="0"/>
              <a:t>hasn’t been over 20% since 2005</a:t>
            </a:r>
            <a:r>
              <a:rPr lang="en-US" sz="1400" dirty="0"/>
              <a:t>, and even then, that was only for repeat buyers, not first-time homebuyers. </a:t>
            </a:r>
          </a:p>
        </p:txBody>
      </p:sp>
      <p:sp>
        <p:nvSpPr>
          <p:cNvPr id="9" name="TextBox 8">
            <a:extLst>
              <a:ext uri="{FF2B5EF4-FFF2-40B4-BE49-F238E27FC236}">
                <a16:creationId xmlns:a16="http://schemas.microsoft.com/office/drawing/2014/main" id="{52688760-1A34-3B47-986A-38EA77EABB98}"/>
              </a:ext>
            </a:extLst>
          </p:cNvPr>
          <p:cNvSpPr txBox="1"/>
          <p:nvPr/>
        </p:nvSpPr>
        <p:spPr>
          <a:xfrm>
            <a:off x="7239000" y="9598223"/>
            <a:ext cx="381000" cy="307777"/>
          </a:xfrm>
          <a:prstGeom prst="rect">
            <a:avLst/>
          </a:prstGeom>
          <a:noFill/>
        </p:spPr>
        <p:txBody>
          <a:bodyPr wrap="square" rtlCol="0">
            <a:spAutoFit/>
          </a:bodyPr>
          <a:lstStyle/>
          <a:p>
            <a:r>
              <a:rPr lang="en-US" sz="1400" dirty="0"/>
              <a:t>14</a:t>
            </a:r>
          </a:p>
        </p:txBody>
      </p:sp>
      <p:grpSp>
        <p:nvGrpSpPr>
          <p:cNvPr id="8" name="Group 7">
            <a:extLst>
              <a:ext uri="{FF2B5EF4-FFF2-40B4-BE49-F238E27FC236}">
                <a16:creationId xmlns:a16="http://schemas.microsoft.com/office/drawing/2014/main" id="{18429B76-4EB1-E644-A3BA-F4E6A5D54185}"/>
              </a:ext>
            </a:extLst>
          </p:cNvPr>
          <p:cNvGrpSpPr/>
          <p:nvPr/>
        </p:nvGrpSpPr>
        <p:grpSpPr>
          <a:xfrm>
            <a:off x="246469" y="4721352"/>
            <a:ext cx="7313565" cy="612648"/>
            <a:chOff x="229423" y="4349652"/>
            <a:chExt cx="7313565" cy="612648"/>
          </a:xfrm>
        </p:grpSpPr>
        <p:sp>
          <p:nvSpPr>
            <p:cNvPr id="10" name="object 5">
              <a:extLst>
                <a:ext uri="{FF2B5EF4-FFF2-40B4-BE49-F238E27FC236}">
                  <a16:creationId xmlns:a16="http://schemas.microsoft.com/office/drawing/2014/main" id="{2847E184-9457-8247-B5DB-2E7FB1208200}"/>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5" name="object 6">
              <a:extLst>
                <a:ext uri="{FF2B5EF4-FFF2-40B4-BE49-F238E27FC236}">
                  <a16:creationId xmlns:a16="http://schemas.microsoft.com/office/drawing/2014/main" id="{EC766264-DC1D-864D-8A1E-E2B4A30D44BD}"/>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6" name="object 7">
              <a:extLst>
                <a:ext uri="{FF2B5EF4-FFF2-40B4-BE49-F238E27FC236}">
                  <a16:creationId xmlns:a16="http://schemas.microsoft.com/office/drawing/2014/main" id="{9A6AE12E-83A3-2D4F-8DBC-F87429EBCE6C}"/>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Do I Really Need a 20% Down Payment?</a:t>
              </a:r>
            </a:p>
          </p:txBody>
        </p:sp>
      </p:grpSp>
    </p:spTree>
    <p:extLst>
      <p:ext uri="{BB962C8B-B14F-4D97-AF65-F5344CB8AC3E}">
        <p14:creationId xmlns:p14="http://schemas.microsoft.com/office/powerpoint/2010/main" val="262946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65AA23F-C210-4E44-814F-B0DB3A0B87DE}"/>
              </a:ext>
            </a:extLst>
          </p:cNvPr>
          <p:cNvSpPr txBox="1"/>
          <p:nvPr/>
        </p:nvSpPr>
        <p:spPr>
          <a:xfrm>
            <a:off x="457200" y="452527"/>
            <a:ext cx="7010400" cy="6671057"/>
          </a:xfrm>
          <a:prstGeom prst="rect">
            <a:avLst/>
          </a:prstGeom>
        </p:spPr>
        <p:txBody>
          <a:bodyPr vert="horz" wrap="square" lIns="0" tIns="0" rIns="0" bIns="0" rtlCol="0">
            <a:spAutoFit/>
          </a:bodyPr>
          <a:lstStyle/>
          <a:p>
            <a:pPr>
              <a:spcBef>
                <a:spcPts val="900"/>
              </a:spcBef>
            </a:pPr>
            <a:r>
              <a:rPr lang="en-US" sz="1400" dirty="0"/>
              <a:t>As the image below shows, today’s median down payment is clearly less than 20%. </a:t>
            </a:r>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endParaRPr lang="en-US" sz="1400" b="1" dirty="0"/>
          </a:p>
          <a:p>
            <a:pPr>
              <a:spcBef>
                <a:spcPts val="900"/>
              </a:spcBef>
            </a:pPr>
            <a:br>
              <a:rPr lang="en-US" sz="1400" b="1" dirty="0"/>
            </a:br>
            <a:br>
              <a:rPr lang="en-US" sz="1400" b="1" dirty="0"/>
            </a:br>
            <a:endParaRPr lang="en-US" sz="1400" b="1" dirty="0"/>
          </a:p>
          <a:p>
            <a:pPr>
              <a:spcBef>
                <a:spcPts val="900"/>
              </a:spcBef>
            </a:pPr>
            <a:r>
              <a:rPr lang="en-US" sz="1400" b="1" dirty="0">
                <a:solidFill>
                  <a:srgbClr val="00AEEF"/>
                </a:solidFill>
              </a:rPr>
              <a:t>What does this mean for potential homebuyers?</a:t>
            </a:r>
            <a:endParaRPr lang="en-US" sz="1400" dirty="0">
              <a:solidFill>
                <a:srgbClr val="00AEEF"/>
              </a:solidFill>
            </a:endParaRPr>
          </a:p>
          <a:p>
            <a:pPr>
              <a:spcBef>
                <a:spcPts val="900"/>
              </a:spcBef>
            </a:pPr>
            <a:r>
              <a:rPr lang="en-US" sz="1400" dirty="0"/>
              <a:t>If you’re a first-time buyer and putting down 7% still seems high, understand that there are programs allowing qualified buyers to purchase a home with a down payment as low as 3.5%. There are even options like VA loans and USDA loans with no down payment requirements for qualified applicants.</a:t>
            </a:r>
          </a:p>
          <a:p>
            <a:pPr>
              <a:spcBef>
                <a:spcPts val="900"/>
              </a:spcBef>
            </a:pPr>
            <a:r>
              <a:rPr lang="en-US" sz="1400" dirty="0"/>
              <a:t>It’s important for potential homebuyers to know they likely don’t need a 20% down payment, but they do need to do their homework to understand the options available. When you’re interested in learning more about down payment assistance programs, information is available through sites like </a:t>
            </a:r>
            <a:r>
              <a:rPr lang="en-US" sz="1400" i="1" dirty="0" err="1"/>
              <a:t>downpaymentresource.com</a:t>
            </a:r>
            <a:r>
              <a:rPr lang="en-US" sz="1400" dirty="0"/>
              <a:t>. Be sure to also work with trusted professionals from the start to learn what you may qualify for in the homebuying process.</a:t>
            </a:r>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Don’t let down payment myths keep you from hitting your homeownership goals. If you’re hoping to buy a home this year, let’s connect to review your options.</a:t>
            </a:r>
          </a:p>
        </p:txBody>
      </p:sp>
      <p:sp>
        <p:nvSpPr>
          <p:cNvPr id="5" name="TextBox 4">
            <a:extLst>
              <a:ext uri="{FF2B5EF4-FFF2-40B4-BE49-F238E27FC236}">
                <a16:creationId xmlns:a16="http://schemas.microsoft.com/office/drawing/2014/main" id="{F59BBF7F-1CA4-344B-B23E-2C4527557F84}"/>
              </a:ext>
            </a:extLst>
          </p:cNvPr>
          <p:cNvSpPr txBox="1"/>
          <p:nvPr/>
        </p:nvSpPr>
        <p:spPr>
          <a:xfrm>
            <a:off x="7239000" y="9598223"/>
            <a:ext cx="381000" cy="307777"/>
          </a:xfrm>
          <a:prstGeom prst="rect">
            <a:avLst/>
          </a:prstGeom>
          <a:noFill/>
        </p:spPr>
        <p:txBody>
          <a:bodyPr wrap="square" rtlCol="0">
            <a:spAutoFit/>
          </a:bodyPr>
          <a:lstStyle/>
          <a:p>
            <a:r>
              <a:rPr lang="en-US" sz="1400" dirty="0"/>
              <a:t>15</a:t>
            </a:r>
          </a:p>
        </p:txBody>
      </p:sp>
      <p:grpSp>
        <p:nvGrpSpPr>
          <p:cNvPr id="11" name="Group 10">
            <a:extLst>
              <a:ext uri="{FF2B5EF4-FFF2-40B4-BE49-F238E27FC236}">
                <a16:creationId xmlns:a16="http://schemas.microsoft.com/office/drawing/2014/main" id="{3E39A03F-96A3-4C06-BBB0-DC54F2AB302D}"/>
              </a:ext>
            </a:extLst>
          </p:cNvPr>
          <p:cNvGrpSpPr/>
          <p:nvPr/>
        </p:nvGrpSpPr>
        <p:grpSpPr>
          <a:xfrm>
            <a:off x="457200" y="1279976"/>
            <a:ext cx="6781800" cy="2391525"/>
            <a:chOff x="457200" y="1723275"/>
            <a:chExt cx="6781800" cy="2391525"/>
          </a:xfrm>
        </p:grpSpPr>
        <p:graphicFrame>
          <p:nvGraphicFramePr>
            <p:cNvPr id="7" name="Chart 6">
              <a:extLst>
                <a:ext uri="{FF2B5EF4-FFF2-40B4-BE49-F238E27FC236}">
                  <a16:creationId xmlns:a16="http://schemas.microsoft.com/office/drawing/2014/main" id="{86AE4247-BF64-466C-8DB4-995DE24935C5}"/>
                </a:ext>
              </a:extLst>
            </p:cNvPr>
            <p:cNvGraphicFramePr/>
            <p:nvPr>
              <p:extLst>
                <p:ext uri="{D42A27DB-BD31-4B8C-83A1-F6EECF244321}">
                  <p14:modId xmlns:p14="http://schemas.microsoft.com/office/powerpoint/2010/main" val="2665541109"/>
                </p:ext>
              </p:extLst>
            </p:nvPr>
          </p:nvGraphicFramePr>
          <p:xfrm>
            <a:off x="457200" y="1981200"/>
            <a:ext cx="6781800" cy="21336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F5C15096-BDAB-450F-A7AF-48F3CD570089}"/>
                </a:ext>
              </a:extLst>
            </p:cNvPr>
            <p:cNvCxnSpPr>
              <a:cxnSpLocks/>
            </p:cNvCxnSpPr>
            <p:nvPr/>
          </p:nvCxnSpPr>
          <p:spPr>
            <a:xfrm>
              <a:off x="914400" y="2133600"/>
              <a:ext cx="6172200" cy="0"/>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1B6193-F43B-43AE-A4AC-656B703200FB}"/>
                </a:ext>
              </a:extLst>
            </p:cNvPr>
            <p:cNvSpPr txBox="1"/>
            <p:nvPr/>
          </p:nvSpPr>
          <p:spPr>
            <a:xfrm>
              <a:off x="723900" y="1723275"/>
              <a:ext cx="6324600" cy="380996"/>
            </a:xfrm>
            <a:prstGeom prst="rect">
              <a:avLst/>
            </a:prstGeom>
            <a:noFill/>
          </p:spPr>
          <p:txBody>
            <a:bodyPr wrap="square" rtlCol="0">
              <a:spAutoFit/>
            </a:bodyPr>
            <a:lstStyle/>
            <a:p>
              <a:pPr algn="ctr"/>
              <a:r>
                <a:rPr lang="en-US" dirty="0">
                  <a:solidFill>
                    <a:schemeClr val="accent6">
                      <a:lumMod val="75000"/>
                    </a:schemeClr>
                  </a:solidFill>
                </a:rPr>
                <a:t>Common Misconception: 20%</a:t>
              </a:r>
            </a:p>
          </p:txBody>
        </p:sp>
      </p:grpSp>
      <p:sp>
        <p:nvSpPr>
          <p:cNvPr id="12" name="TextBox 11">
            <a:extLst>
              <a:ext uri="{FF2B5EF4-FFF2-40B4-BE49-F238E27FC236}">
                <a16:creationId xmlns:a16="http://schemas.microsoft.com/office/drawing/2014/main" id="{622A74DC-357A-4360-93AF-F4D3902D7EC7}"/>
              </a:ext>
            </a:extLst>
          </p:cNvPr>
          <p:cNvSpPr txBox="1"/>
          <p:nvPr/>
        </p:nvSpPr>
        <p:spPr>
          <a:xfrm>
            <a:off x="569768" y="751077"/>
            <a:ext cx="6629400" cy="461665"/>
          </a:xfrm>
          <a:prstGeom prst="rect">
            <a:avLst/>
          </a:prstGeom>
          <a:noFill/>
        </p:spPr>
        <p:txBody>
          <a:bodyPr wrap="square" rtlCol="0">
            <a:spAutoFit/>
          </a:bodyPr>
          <a:lstStyle/>
          <a:p>
            <a:pPr algn="ctr"/>
            <a:r>
              <a:rPr lang="en-US" sz="2400" dirty="0">
                <a:solidFill>
                  <a:srgbClr val="00AEEF"/>
                </a:solidFill>
              </a:rPr>
              <a:t>Today’s Median Down Payment Is Less Than 20%</a:t>
            </a:r>
          </a:p>
        </p:txBody>
      </p:sp>
      <p:sp>
        <p:nvSpPr>
          <p:cNvPr id="13" name="TextBox 12">
            <a:extLst>
              <a:ext uri="{FF2B5EF4-FFF2-40B4-BE49-F238E27FC236}">
                <a16:creationId xmlns:a16="http://schemas.microsoft.com/office/drawing/2014/main" id="{DD780AA5-70C5-4E74-BC70-157F5E121EB4}"/>
              </a:ext>
            </a:extLst>
          </p:cNvPr>
          <p:cNvSpPr txBox="1"/>
          <p:nvPr/>
        </p:nvSpPr>
        <p:spPr>
          <a:xfrm>
            <a:off x="6896100" y="3609201"/>
            <a:ext cx="495300" cy="276999"/>
          </a:xfrm>
          <a:prstGeom prst="rect">
            <a:avLst/>
          </a:prstGeom>
          <a:noFill/>
        </p:spPr>
        <p:txBody>
          <a:bodyPr wrap="square" rtlCol="0">
            <a:spAutoFit/>
          </a:bodyPr>
          <a:lstStyle/>
          <a:p>
            <a:r>
              <a:rPr lang="en-US" sz="1200" dirty="0">
                <a:solidFill>
                  <a:schemeClr val="bg1">
                    <a:lumMod val="75000"/>
                  </a:schemeClr>
                </a:solidFill>
              </a:rPr>
              <a:t>NAR</a:t>
            </a:r>
          </a:p>
        </p:txBody>
      </p:sp>
      <p:pic>
        <p:nvPicPr>
          <p:cNvPr id="4" name="Picture 3" descr="A picture containing sky, outdoor, house, residential&#10;&#10;Description automatically generated">
            <a:extLst>
              <a:ext uri="{FF2B5EF4-FFF2-40B4-BE49-F238E27FC236}">
                <a16:creationId xmlns:a16="http://schemas.microsoft.com/office/drawing/2014/main" id="{6B044B73-74F2-3F4E-ABD7-382F8D388E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7315200"/>
            <a:ext cx="7772400" cy="2133600"/>
          </a:xfrm>
          <a:prstGeom prst="rect">
            <a:avLst/>
          </a:prstGeom>
        </p:spPr>
      </p:pic>
    </p:spTree>
    <p:extLst>
      <p:ext uri="{BB962C8B-B14F-4D97-AF65-F5344CB8AC3E}">
        <p14:creationId xmlns:p14="http://schemas.microsoft.com/office/powerpoint/2010/main" val="392017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A7175973-E520-204D-9D1E-EC825040E6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8" b="4358"/>
          <a:stretch/>
        </p:blipFill>
        <p:spPr>
          <a:xfrm>
            <a:off x="0" y="-1"/>
            <a:ext cx="7772400" cy="9598223"/>
          </a:xfrm>
          <a:prstGeom prst="rect">
            <a:avLst/>
          </a:prstGeom>
        </p:spPr>
      </p:pic>
      <p:sp>
        <p:nvSpPr>
          <p:cNvPr id="5" name="TextBox 4">
            <a:extLst>
              <a:ext uri="{FF2B5EF4-FFF2-40B4-BE49-F238E27FC236}">
                <a16:creationId xmlns:a16="http://schemas.microsoft.com/office/drawing/2014/main" id="{AD8686DD-621E-2748-9169-F57DBD732C7E}"/>
              </a:ext>
            </a:extLst>
          </p:cNvPr>
          <p:cNvSpPr txBox="1"/>
          <p:nvPr/>
        </p:nvSpPr>
        <p:spPr>
          <a:xfrm>
            <a:off x="7239000" y="9598223"/>
            <a:ext cx="381000" cy="307777"/>
          </a:xfrm>
          <a:prstGeom prst="rect">
            <a:avLst/>
          </a:prstGeom>
          <a:noFill/>
        </p:spPr>
        <p:txBody>
          <a:bodyPr wrap="square" rtlCol="0">
            <a:spAutoFit/>
          </a:bodyPr>
          <a:lstStyle/>
          <a:p>
            <a:r>
              <a:rPr lang="en-US" sz="1400" dirty="0"/>
              <a:t>16</a:t>
            </a:r>
          </a:p>
        </p:txBody>
      </p:sp>
    </p:spTree>
    <p:extLst>
      <p:ext uri="{BB962C8B-B14F-4D97-AF65-F5344CB8AC3E}">
        <p14:creationId xmlns:p14="http://schemas.microsoft.com/office/powerpoint/2010/main" val="393705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bicycle next to a body of water&#10;&#10;Description automatically generated with medium confidence">
            <a:extLst>
              <a:ext uri="{FF2B5EF4-FFF2-40B4-BE49-F238E27FC236}">
                <a16:creationId xmlns:a16="http://schemas.microsoft.com/office/drawing/2014/main" id="{098A165D-C74C-BC4D-BFF2-B8E57F0707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7772400" cy="4724400"/>
          </a:xfrm>
          <a:prstGeom prst="rect">
            <a:avLst/>
          </a:prstGeom>
        </p:spPr>
      </p:pic>
      <p:sp>
        <p:nvSpPr>
          <p:cNvPr id="3" name="object 3">
            <a:extLst>
              <a:ext uri="{FF2B5EF4-FFF2-40B4-BE49-F238E27FC236}">
                <a16:creationId xmlns:a16="http://schemas.microsoft.com/office/drawing/2014/main" id="{89DC45DA-14BC-6C4E-A014-699AF73010C5}"/>
              </a:ext>
            </a:extLst>
          </p:cNvPr>
          <p:cNvSpPr txBox="1"/>
          <p:nvPr/>
        </p:nvSpPr>
        <p:spPr>
          <a:xfrm>
            <a:off x="457200" y="4922458"/>
            <a:ext cx="6858000" cy="4602542"/>
          </a:xfrm>
          <a:prstGeom prst="rect">
            <a:avLst/>
          </a:prstGeom>
        </p:spPr>
        <p:txBody>
          <a:bodyPr vert="horz" wrap="square" lIns="0" tIns="31750" rIns="0" bIns="0" rtlCol="0">
            <a:spAutoFit/>
          </a:bodyPr>
          <a:lstStyle/>
          <a:p>
            <a:pPr>
              <a:spcBef>
                <a:spcPts val="900"/>
              </a:spcBef>
            </a:pPr>
            <a:r>
              <a:rPr lang="en-US" sz="1400" dirty="0"/>
              <a:t>Today’s real estate market clearly has high homebuyer interest and low housing inventory. With so many buyers competing for a limited number of houses for sale, it’s more important than ever to know the ins and outs of making a confident and competitive offer. Here are five keys to success for this important stage in the homebuying process.</a:t>
            </a:r>
          </a:p>
          <a:p>
            <a:pPr>
              <a:spcBef>
                <a:spcPts val="900"/>
              </a:spcBef>
            </a:pPr>
            <a:r>
              <a:rPr lang="en-US" sz="1400" b="1" dirty="0">
                <a:solidFill>
                  <a:srgbClr val="00AEEF"/>
                </a:solidFill>
              </a:rPr>
              <a:t>1.  Listen to Your Real Estate Advisor</a:t>
            </a:r>
            <a:endParaRPr lang="en-US" sz="1400" dirty="0">
              <a:solidFill>
                <a:srgbClr val="00AEEF"/>
              </a:solidFill>
            </a:endParaRPr>
          </a:p>
          <a:p>
            <a:pPr>
              <a:spcBef>
                <a:spcPts val="900"/>
              </a:spcBef>
            </a:pPr>
            <a:r>
              <a:rPr lang="en-US" sz="1400" dirty="0"/>
              <a:t>An article from </a:t>
            </a:r>
            <a:r>
              <a:rPr lang="en-US" sz="1400" i="1" dirty="0"/>
              <a:t>Freddie Mac</a:t>
            </a:r>
            <a:r>
              <a:rPr lang="en-US" sz="1400" dirty="0"/>
              <a:t> offers guidance on making an offer on a home today. Right off the bat, it points out how emotional this can be for buyers and why your trusted agent can help you stay focused on the most important things:</a:t>
            </a:r>
          </a:p>
          <a:p>
            <a:pPr lvl="1">
              <a:spcBef>
                <a:spcPts val="900"/>
              </a:spcBef>
            </a:pPr>
            <a:r>
              <a:rPr lang="en-US" sz="1400" i="1" dirty="0"/>
              <a:t>“Remember to let your homebuying team guide you on your journey, not your emotions. Their support and expertise will keep you from compromising on your must-haves and future financial stability.”</a:t>
            </a:r>
            <a:endParaRPr lang="en-US" sz="1400" dirty="0"/>
          </a:p>
          <a:p>
            <a:pPr>
              <a:spcBef>
                <a:spcPts val="900"/>
              </a:spcBef>
            </a:pPr>
            <a:r>
              <a:rPr lang="en-US" sz="1400" dirty="0"/>
              <a:t>Your real estate professional should be your primary source for answers to the questions you have when you’re ready to make an offer.</a:t>
            </a:r>
          </a:p>
          <a:p>
            <a:pPr>
              <a:spcBef>
                <a:spcPts val="900"/>
              </a:spcBef>
            </a:pPr>
            <a:r>
              <a:rPr lang="en-US" sz="1400" b="1" dirty="0">
                <a:solidFill>
                  <a:srgbClr val="00AEEF"/>
                </a:solidFill>
              </a:rPr>
              <a:t>2.  Understand Your Finances</a:t>
            </a:r>
            <a:endParaRPr lang="en-US" sz="1400" dirty="0">
              <a:solidFill>
                <a:srgbClr val="00AEEF"/>
              </a:solidFill>
            </a:endParaRPr>
          </a:p>
          <a:p>
            <a:pPr>
              <a:spcBef>
                <a:spcPts val="900"/>
              </a:spcBef>
            </a:pPr>
            <a:r>
              <a:rPr lang="en-US" sz="1400" dirty="0"/>
              <a:t>Having a complete understanding of your budget and how much house you can afford is essential. The best way to know this is to get pre-approved for a loan early in the homebuying process. Be sure to take this step so you stand out from the crowd. It shows sellers you’re a serious and qualified buyer and can give you a competitive edge if you enter a bidding war.</a:t>
            </a:r>
          </a:p>
        </p:txBody>
      </p:sp>
      <p:grpSp>
        <p:nvGrpSpPr>
          <p:cNvPr id="4" name="Group 3">
            <a:extLst>
              <a:ext uri="{FF2B5EF4-FFF2-40B4-BE49-F238E27FC236}">
                <a16:creationId xmlns:a16="http://schemas.microsoft.com/office/drawing/2014/main" id="{C37F4D5B-F2B3-3441-B2F1-47AECEDC557B}"/>
              </a:ext>
            </a:extLst>
          </p:cNvPr>
          <p:cNvGrpSpPr/>
          <p:nvPr/>
        </p:nvGrpSpPr>
        <p:grpSpPr>
          <a:xfrm>
            <a:off x="228600" y="3886200"/>
            <a:ext cx="7313565" cy="612648"/>
            <a:chOff x="229423" y="4349652"/>
            <a:chExt cx="7313565" cy="612648"/>
          </a:xfrm>
        </p:grpSpPr>
        <p:sp>
          <p:nvSpPr>
            <p:cNvPr id="5" name="object 5">
              <a:extLst>
                <a:ext uri="{FF2B5EF4-FFF2-40B4-BE49-F238E27FC236}">
                  <a16:creationId xmlns:a16="http://schemas.microsoft.com/office/drawing/2014/main" id="{35D09593-D643-C04F-8792-49141857BEE3}"/>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6" name="object 6">
              <a:extLst>
                <a:ext uri="{FF2B5EF4-FFF2-40B4-BE49-F238E27FC236}">
                  <a16:creationId xmlns:a16="http://schemas.microsoft.com/office/drawing/2014/main" id="{A63040D9-32DC-7E4A-B9CE-33BA4036BA38}"/>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7" name="object 7">
              <a:extLst>
                <a:ext uri="{FF2B5EF4-FFF2-40B4-BE49-F238E27FC236}">
                  <a16:creationId xmlns:a16="http://schemas.microsoft.com/office/drawing/2014/main" id="{CA5D0FB9-B23A-5943-B4F5-1A7DF1D27C4A}"/>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5 Tips for Making a Successful Offer</a:t>
              </a:r>
            </a:p>
          </p:txBody>
        </p:sp>
      </p:grpSp>
      <p:sp>
        <p:nvSpPr>
          <p:cNvPr id="9" name="TextBox 8">
            <a:extLst>
              <a:ext uri="{FF2B5EF4-FFF2-40B4-BE49-F238E27FC236}">
                <a16:creationId xmlns:a16="http://schemas.microsoft.com/office/drawing/2014/main" id="{6590F995-AA0A-2840-A2AE-5F0C38EE0DFE}"/>
              </a:ext>
            </a:extLst>
          </p:cNvPr>
          <p:cNvSpPr txBox="1"/>
          <p:nvPr/>
        </p:nvSpPr>
        <p:spPr>
          <a:xfrm>
            <a:off x="7239000" y="9598223"/>
            <a:ext cx="381000" cy="307777"/>
          </a:xfrm>
          <a:prstGeom prst="rect">
            <a:avLst/>
          </a:prstGeom>
          <a:noFill/>
        </p:spPr>
        <p:txBody>
          <a:bodyPr wrap="square" rtlCol="0">
            <a:spAutoFit/>
          </a:bodyPr>
          <a:lstStyle/>
          <a:p>
            <a:r>
              <a:rPr lang="en-US" sz="1400" dirty="0"/>
              <a:t>17</a:t>
            </a:r>
          </a:p>
        </p:txBody>
      </p:sp>
    </p:spTree>
    <p:extLst>
      <p:ext uri="{BB962C8B-B14F-4D97-AF65-F5344CB8AC3E}">
        <p14:creationId xmlns:p14="http://schemas.microsoft.com/office/powerpoint/2010/main" val="101796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outdoor, sky, person&#10;&#10;Description automatically generated">
            <a:extLst>
              <a:ext uri="{FF2B5EF4-FFF2-40B4-BE49-F238E27FC236}">
                <a16:creationId xmlns:a16="http://schemas.microsoft.com/office/drawing/2014/main" id="{D2B5C628-08B5-0448-AA9A-CE677FA80A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7600"/>
            <a:ext cx="7772400" cy="1981200"/>
          </a:xfrm>
          <a:prstGeom prst="rect">
            <a:avLst/>
          </a:prstGeom>
        </p:spPr>
      </p:pic>
      <p:sp>
        <p:nvSpPr>
          <p:cNvPr id="6" name="TextBox 5">
            <a:extLst>
              <a:ext uri="{FF2B5EF4-FFF2-40B4-BE49-F238E27FC236}">
                <a16:creationId xmlns:a16="http://schemas.microsoft.com/office/drawing/2014/main" id="{451C87C3-A85F-D54F-AD48-CA786AD9A019}"/>
              </a:ext>
            </a:extLst>
          </p:cNvPr>
          <p:cNvSpPr txBox="1"/>
          <p:nvPr/>
        </p:nvSpPr>
        <p:spPr>
          <a:xfrm>
            <a:off x="7239000" y="9598223"/>
            <a:ext cx="381000" cy="307777"/>
          </a:xfrm>
          <a:prstGeom prst="rect">
            <a:avLst/>
          </a:prstGeom>
          <a:noFill/>
        </p:spPr>
        <p:txBody>
          <a:bodyPr wrap="square" rtlCol="0">
            <a:spAutoFit/>
          </a:bodyPr>
          <a:lstStyle/>
          <a:p>
            <a:r>
              <a:rPr lang="en-US" sz="1400" dirty="0"/>
              <a:t>18</a:t>
            </a:r>
          </a:p>
        </p:txBody>
      </p:sp>
      <p:sp>
        <p:nvSpPr>
          <p:cNvPr id="4" name="object 2">
            <a:extLst>
              <a:ext uri="{FF2B5EF4-FFF2-40B4-BE49-F238E27FC236}">
                <a16:creationId xmlns:a16="http://schemas.microsoft.com/office/drawing/2014/main" id="{6F84B66A-0F40-FE4C-9ED6-89DDD3CADB02}"/>
              </a:ext>
            </a:extLst>
          </p:cNvPr>
          <p:cNvSpPr txBox="1"/>
          <p:nvPr/>
        </p:nvSpPr>
        <p:spPr>
          <a:xfrm>
            <a:off x="444500" y="324857"/>
            <a:ext cx="6946900" cy="6968574"/>
          </a:xfrm>
          <a:prstGeom prst="rect">
            <a:avLst/>
          </a:prstGeom>
        </p:spPr>
        <p:txBody>
          <a:bodyPr vert="horz" wrap="square" lIns="0" tIns="111760" rIns="0" bIns="0" rtlCol="0">
            <a:spAutoFit/>
          </a:bodyPr>
          <a:lstStyle/>
          <a:p>
            <a:pPr>
              <a:spcBef>
                <a:spcPts val="900"/>
              </a:spcBef>
            </a:pPr>
            <a:r>
              <a:rPr lang="en-US" sz="1400" b="1" dirty="0">
                <a:solidFill>
                  <a:srgbClr val="00AEEF"/>
                </a:solidFill>
              </a:rPr>
              <a:t>3.  Be Ready to Move Quickly</a:t>
            </a:r>
            <a:endParaRPr lang="en-US" sz="1400" dirty="0">
              <a:solidFill>
                <a:srgbClr val="00AEEF"/>
              </a:solidFill>
            </a:endParaRPr>
          </a:p>
          <a:p>
            <a:pPr>
              <a:spcBef>
                <a:spcPts val="900"/>
              </a:spcBef>
            </a:pPr>
            <a:r>
              <a:rPr lang="en-US" sz="1400" dirty="0"/>
              <a:t>According to the </a:t>
            </a:r>
            <a:r>
              <a:rPr lang="en-US" sz="1400" i="1" dirty="0"/>
              <a:t>Realtors Confidence Index,</a:t>
            </a:r>
            <a:r>
              <a:rPr lang="en-US" sz="1400" dirty="0"/>
              <a:t> published monthly by the </a:t>
            </a:r>
            <a:r>
              <a:rPr lang="en-US" sz="1400" i="1" dirty="0"/>
              <a:t>National Association of Realtors</a:t>
            </a:r>
            <a:r>
              <a:rPr lang="en-US" sz="1400" dirty="0"/>
              <a:t> (NAR), the average property sale today receives </a:t>
            </a:r>
            <a:r>
              <a:rPr lang="en-US" sz="1400" b="1" dirty="0"/>
              <a:t>five offers </a:t>
            </a:r>
            <a:r>
              <a:rPr lang="en-US" sz="1400" dirty="0"/>
              <a:t>and is on the market for just a few weeks. These are both results of today’s competitive market, showing how important it is to stay agile and vigilant in your search. As soon as you find the right home for your needs, be prepared to submit an offer as quickly as possible.</a:t>
            </a:r>
            <a:endParaRPr lang="en-US" sz="1400" b="1" dirty="0">
              <a:solidFill>
                <a:srgbClr val="00AEEF"/>
              </a:solidFill>
            </a:endParaRPr>
          </a:p>
          <a:p>
            <a:pPr>
              <a:spcBef>
                <a:spcPts val="900"/>
              </a:spcBef>
            </a:pPr>
            <a:r>
              <a:rPr lang="en-US" sz="1400" b="1" dirty="0">
                <a:solidFill>
                  <a:srgbClr val="00AEEF"/>
                </a:solidFill>
              </a:rPr>
              <a:t>4.  Make a Fair Offer</a:t>
            </a:r>
            <a:endParaRPr lang="en-US" sz="1400" dirty="0">
              <a:solidFill>
                <a:srgbClr val="00AEEF"/>
              </a:solidFill>
            </a:endParaRPr>
          </a:p>
          <a:p>
            <a:pPr>
              <a:spcBef>
                <a:spcPts val="900"/>
              </a:spcBef>
            </a:pPr>
            <a:r>
              <a:rPr lang="en-US" sz="1400" dirty="0"/>
              <a:t>It’s only natural to want the best deal you can get on a home. However, </a:t>
            </a:r>
            <a:r>
              <a:rPr lang="en-US" sz="1400" i="1" dirty="0"/>
              <a:t>Freddie Mac</a:t>
            </a:r>
            <a:r>
              <a:rPr lang="en-US" sz="1400" dirty="0"/>
              <a:t> also warns that submitting an offer that’s too low can lead sellers to doubt how serious you are as a buyer. Don’t submit an offer that will be tossed out as soon as it’s received. The expertise your agent brings to this part of the process will help you stay competitive:</a:t>
            </a:r>
          </a:p>
          <a:p>
            <a:pPr lvl="1">
              <a:spcBef>
                <a:spcPts val="900"/>
              </a:spcBef>
            </a:pPr>
            <a:r>
              <a:rPr lang="en-US" sz="1400" i="1" dirty="0"/>
              <a:t>“Your agent will work with you to make an informed offer based on the market value of the home, the condition of the home and recent home sale prices in the area.”</a:t>
            </a:r>
            <a:endParaRPr lang="en-US" sz="1400" dirty="0"/>
          </a:p>
          <a:p>
            <a:pPr>
              <a:spcBef>
                <a:spcPts val="900"/>
              </a:spcBef>
            </a:pPr>
            <a:r>
              <a:rPr lang="en-US" sz="1400" b="1" dirty="0">
                <a:solidFill>
                  <a:srgbClr val="00AEEF"/>
                </a:solidFill>
              </a:rPr>
              <a:t>5.  Be a Flexible Negotiator</a:t>
            </a:r>
            <a:endParaRPr lang="en-US" sz="1400" dirty="0">
              <a:solidFill>
                <a:srgbClr val="00AEEF"/>
              </a:solidFill>
            </a:endParaRPr>
          </a:p>
          <a:p>
            <a:pPr>
              <a:spcBef>
                <a:spcPts val="900"/>
              </a:spcBef>
            </a:pPr>
            <a:r>
              <a:rPr lang="en-US" sz="1400" dirty="0"/>
              <a:t>After submitting an offer, the seller may accept it, reject it, or counter it with their own changes. In a competitive market, it’s important to stay nimble throughout the negotiation process. You can strengthen your position with an offer that includes flexible move-in dates, a higher price, or minimal contingencies (conditions you set that the seller must meet for the purchase to be finalized). </a:t>
            </a:r>
            <a:r>
              <a:rPr lang="en-US" sz="1400" i="1" dirty="0"/>
              <a:t>Freddie Mac </a:t>
            </a:r>
            <a:r>
              <a:rPr lang="en-US" sz="1400" dirty="0"/>
              <a:t>explains that there are, however, certain contingencies you don’t want to forego:</a:t>
            </a:r>
          </a:p>
          <a:p>
            <a:pPr marL="461963" lvl="1">
              <a:spcBef>
                <a:spcPts val="900"/>
              </a:spcBef>
            </a:pPr>
            <a:r>
              <a:rPr lang="en-US" sz="1400" dirty="0"/>
              <a:t>“</a:t>
            </a:r>
            <a:r>
              <a:rPr lang="en-US" sz="1400" b="1" i="1" dirty="0"/>
              <a:t>Resist the temptation to waive the inspection contingency</a:t>
            </a:r>
            <a:r>
              <a:rPr lang="en-US" sz="1400" i="1" dirty="0"/>
              <a:t>, especially in a hot market </a:t>
            </a:r>
            <a:br>
              <a:rPr lang="en-US" sz="1400" i="1" dirty="0"/>
            </a:br>
            <a:r>
              <a:rPr lang="en-US" sz="1400" i="1" dirty="0"/>
              <a:t>or if the home is being sold ‘as-is’, which means the seller won’t pay for repairs. Without </a:t>
            </a:r>
            <a:br>
              <a:rPr lang="en-US" sz="1400" i="1" dirty="0"/>
            </a:br>
            <a:r>
              <a:rPr lang="en-US" sz="1400" i="1" dirty="0"/>
              <a:t>an inspection contingency, you could be stuck with a contract on a house you can’t </a:t>
            </a:r>
            <a:br>
              <a:rPr lang="en-US" sz="1400" i="1" dirty="0"/>
            </a:br>
            <a:r>
              <a:rPr lang="en-US" sz="1400" i="1" dirty="0"/>
              <a:t>afford to fix.”</a:t>
            </a:r>
            <a:endParaRPr lang="en-US" sz="1400" dirty="0"/>
          </a:p>
          <a:p>
            <a:pPr>
              <a:spcBef>
                <a:spcPts val="900"/>
              </a:spcBef>
            </a:pPr>
            <a:r>
              <a:rPr lang="en-US" sz="1400" b="1" dirty="0">
                <a:solidFill>
                  <a:srgbClr val="00AEEF"/>
                </a:solidFill>
              </a:rPr>
              <a:t>Bottom Line</a:t>
            </a:r>
            <a:endParaRPr lang="en-US" sz="1400" dirty="0">
              <a:solidFill>
                <a:srgbClr val="00AEEF"/>
              </a:solidFill>
            </a:endParaRPr>
          </a:p>
          <a:p>
            <a:pPr>
              <a:spcBef>
                <a:spcPts val="900"/>
              </a:spcBef>
            </a:pPr>
            <a:r>
              <a:rPr lang="en-US" sz="1400" dirty="0"/>
              <a:t>Today’s competitive landscape makes it more important than ever to make a strong offer on a home. Let’s connect to make sure you rise to the top along the way.</a:t>
            </a:r>
          </a:p>
        </p:txBody>
      </p:sp>
    </p:spTree>
    <p:extLst>
      <p:ext uri="{BB962C8B-B14F-4D97-AF65-F5344CB8AC3E}">
        <p14:creationId xmlns:p14="http://schemas.microsoft.com/office/powerpoint/2010/main" val="416750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3C7D01-0060-184B-B695-D2DD74A5A115}"/>
              </a:ext>
            </a:extLst>
          </p:cNvPr>
          <p:cNvSpPr txBox="1"/>
          <p:nvPr/>
        </p:nvSpPr>
        <p:spPr>
          <a:xfrm>
            <a:off x="7239000" y="9598223"/>
            <a:ext cx="381000" cy="307777"/>
          </a:xfrm>
          <a:prstGeom prst="rect">
            <a:avLst/>
          </a:prstGeom>
          <a:noFill/>
        </p:spPr>
        <p:txBody>
          <a:bodyPr wrap="square" rtlCol="0">
            <a:spAutoFit/>
          </a:bodyPr>
          <a:lstStyle/>
          <a:p>
            <a:r>
              <a:rPr lang="en-US" sz="1400" dirty="0"/>
              <a:t>19</a:t>
            </a:r>
          </a:p>
        </p:txBody>
      </p:sp>
      <p:pic>
        <p:nvPicPr>
          <p:cNvPr id="4" name="Picture 3" descr="Graphical user interface, application, website&#10;&#10;Description automatically generated">
            <a:extLst>
              <a:ext uri="{FF2B5EF4-FFF2-40B4-BE49-F238E27FC236}">
                <a16:creationId xmlns:a16="http://schemas.microsoft.com/office/drawing/2014/main" id="{037BCC36-3657-4849-8791-16C1BAD8F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061"/>
          <a:stretch/>
        </p:blipFill>
        <p:spPr>
          <a:xfrm>
            <a:off x="0" y="0"/>
            <a:ext cx="7772400" cy="9448800"/>
          </a:xfrm>
          <a:prstGeom prst="rect">
            <a:avLst/>
          </a:prstGeom>
        </p:spPr>
      </p:pic>
    </p:spTree>
    <p:extLst>
      <p:ext uri="{BB962C8B-B14F-4D97-AF65-F5344CB8AC3E}">
        <p14:creationId xmlns:p14="http://schemas.microsoft.com/office/powerpoint/2010/main" val="198230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29">
            <a:extLst>
              <a:ext uri="{FF2B5EF4-FFF2-40B4-BE49-F238E27FC236}">
                <a16:creationId xmlns:a16="http://schemas.microsoft.com/office/drawing/2014/main" id="{223A554E-BAA2-B44B-B587-0F6A4A561234}"/>
              </a:ext>
            </a:extLst>
          </p:cNvPr>
          <p:cNvSpPr txBox="1"/>
          <p:nvPr/>
        </p:nvSpPr>
        <p:spPr>
          <a:xfrm>
            <a:off x="1610551" y="1219200"/>
            <a:ext cx="5933247" cy="5775940"/>
          </a:xfrm>
          <a:prstGeom prst="rect">
            <a:avLst/>
          </a:prstGeom>
        </p:spPr>
        <p:txBody>
          <a:bodyPr vert="horz" wrap="square" lIns="0" tIns="0" rIns="0" bIns="0" rtlCol="0">
            <a:spAutoFit/>
          </a:bodyPr>
          <a:lstStyle/>
          <a:p>
            <a:pPr marL="12700">
              <a:spcBef>
                <a:spcPts val="2000"/>
              </a:spcBef>
            </a:pPr>
            <a:r>
              <a:rPr lang="en-US" sz="1600" dirty="0">
                <a:latin typeface="Calibri" panose="020F0502020204030204" pitchFamily="34" charset="0"/>
                <a:cs typeface="Calibri" panose="020F0502020204030204" pitchFamily="34" charset="0"/>
              </a:rPr>
              <a:t>Buying a Home This Summer</a:t>
            </a:r>
          </a:p>
          <a:p>
            <a:pPr marL="12700">
              <a:spcBef>
                <a:spcPts val="2000"/>
              </a:spcBef>
            </a:pPr>
            <a:r>
              <a:rPr lang="en-US" sz="1600" dirty="0">
                <a:latin typeface="Calibri" panose="020F0502020204030204" pitchFamily="34" charset="0"/>
                <a:cs typeface="Calibri" panose="020F0502020204030204" pitchFamily="34" charset="0"/>
              </a:rPr>
              <a:t>Expert Insights for Homebuyers</a:t>
            </a:r>
          </a:p>
          <a:p>
            <a:pPr marL="12700">
              <a:spcBef>
                <a:spcPts val="2000"/>
              </a:spcBef>
            </a:pPr>
            <a:r>
              <a:rPr lang="en-US" sz="1600" dirty="0">
                <a:latin typeface="Calibri" panose="020F0502020204030204" pitchFamily="34" charset="0"/>
                <a:cs typeface="Calibri" panose="020F0502020204030204" pitchFamily="34" charset="0"/>
              </a:rPr>
              <a:t>Patience Is Key in a Competitive Market</a:t>
            </a:r>
          </a:p>
          <a:p>
            <a:pPr marL="12700">
              <a:spcBef>
                <a:spcPts val="2000"/>
              </a:spcBef>
            </a:pPr>
            <a:r>
              <a:rPr lang="en-US" sz="1600" dirty="0">
                <a:latin typeface="Calibri" panose="020F0502020204030204" pitchFamily="34" charset="0"/>
                <a:cs typeface="Calibri" panose="020F0502020204030204" pitchFamily="34" charset="0"/>
              </a:rPr>
              <a:t>3 Reasons We Aren’t in a Housing Bubble</a:t>
            </a:r>
          </a:p>
          <a:p>
            <a:pPr marL="12700">
              <a:spcBef>
                <a:spcPts val="2000"/>
              </a:spcBef>
            </a:pPr>
            <a:r>
              <a:rPr lang="en-US" sz="1600" dirty="0">
                <a:latin typeface="Calibri" panose="020F0502020204030204" pitchFamily="34" charset="0"/>
                <a:cs typeface="Calibri" panose="020F0502020204030204" pitchFamily="34" charset="0"/>
              </a:rPr>
              <a:t>Why Listing Prices Are Like an Auction’s Reserve Price</a:t>
            </a:r>
          </a:p>
          <a:p>
            <a:pPr marL="12700">
              <a:spcBef>
                <a:spcPts val="2000"/>
              </a:spcBef>
            </a:pPr>
            <a:r>
              <a:rPr lang="en-US" sz="1600" dirty="0">
                <a:latin typeface="Calibri" panose="020F0502020204030204" pitchFamily="34" charset="0"/>
                <a:cs typeface="Calibri" panose="020F0502020204030204" pitchFamily="34" charset="0"/>
              </a:rPr>
              <a:t>Owning a Home Is Still More Affordable Than Renting One</a:t>
            </a:r>
          </a:p>
          <a:p>
            <a:pPr marL="12700">
              <a:spcBef>
                <a:spcPts val="2000"/>
              </a:spcBef>
            </a:pPr>
            <a:r>
              <a:rPr lang="en-US" sz="1600" dirty="0">
                <a:latin typeface="Calibri" panose="020F0502020204030204" pitchFamily="34" charset="0"/>
                <a:cs typeface="Calibri" panose="020F0502020204030204" pitchFamily="34" charset="0"/>
              </a:rPr>
              <a:t>Key Terms to Know in the Homebuying Process</a:t>
            </a:r>
          </a:p>
          <a:p>
            <a:pPr marL="12700">
              <a:spcBef>
                <a:spcPts val="2000"/>
              </a:spcBef>
            </a:pPr>
            <a:r>
              <a:rPr lang="en-US" sz="1600" dirty="0">
                <a:latin typeface="Calibri" panose="020F0502020204030204" pitchFamily="34" charset="0"/>
                <a:cs typeface="Calibri" panose="020F0502020204030204" pitchFamily="34" charset="0"/>
              </a:rPr>
              <a:t>The Path to Homeownership</a:t>
            </a:r>
          </a:p>
          <a:p>
            <a:pPr marL="12700">
              <a:spcBef>
                <a:spcPts val="2000"/>
              </a:spcBef>
            </a:pPr>
            <a:r>
              <a:rPr lang="en-US" sz="1600" dirty="0">
                <a:latin typeface="Calibri" panose="020F0502020204030204" pitchFamily="34" charset="0"/>
                <a:cs typeface="Calibri" panose="020F0502020204030204" pitchFamily="34" charset="0"/>
              </a:rPr>
              <a:t>Do I Really Need a 20% Down Payment?</a:t>
            </a:r>
          </a:p>
          <a:p>
            <a:pPr marL="12700">
              <a:spcBef>
                <a:spcPts val="2000"/>
              </a:spcBef>
            </a:pPr>
            <a:r>
              <a:rPr lang="en-US" sz="1600" dirty="0">
                <a:latin typeface="Calibri" panose="020F0502020204030204" pitchFamily="34" charset="0"/>
                <a:cs typeface="Calibri" panose="020F0502020204030204" pitchFamily="34" charset="0"/>
              </a:rPr>
              <a:t>Things to Avoid after Applying for a Mortgage</a:t>
            </a:r>
          </a:p>
          <a:p>
            <a:pPr marL="12700">
              <a:spcBef>
                <a:spcPts val="2000"/>
              </a:spcBef>
            </a:pPr>
            <a:r>
              <a:rPr lang="en-US" sz="1600" dirty="0">
                <a:latin typeface="Calibri" panose="020F0502020204030204" pitchFamily="34" charset="0"/>
                <a:cs typeface="Calibri" panose="020F0502020204030204" pitchFamily="34" charset="0"/>
              </a:rPr>
              <a:t>5 Tips for Making a Successful Offer</a:t>
            </a:r>
          </a:p>
          <a:p>
            <a:pPr marL="12700">
              <a:spcBef>
                <a:spcPts val="2000"/>
              </a:spcBef>
            </a:pPr>
            <a:r>
              <a:rPr lang="en-US" sz="1600" dirty="0">
                <a:latin typeface="Calibri" panose="020F0502020204030204" pitchFamily="34" charset="0"/>
                <a:cs typeface="Calibri" panose="020F0502020204030204" pitchFamily="34" charset="0"/>
              </a:rPr>
              <a:t>Reasons to Hire a Real Estate Professional</a:t>
            </a:r>
          </a:p>
        </p:txBody>
      </p:sp>
      <p:sp>
        <p:nvSpPr>
          <p:cNvPr id="36" name="object 7">
            <a:extLst>
              <a:ext uri="{FF2B5EF4-FFF2-40B4-BE49-F238E27FC236}">
                <a16:creationId xmlns:a16="http://schemas.microsoft.com/office/drawing/2014/main" id="{61E4FCF6-457D-7145-88FA-F58ED08BE3ED}"/>
              </a:ext>
            </a:extLst>
          </p:cNvPr>
          <p:cNvSpPr txBox="1">
            <a:spLocks/>
          </p:cNvSpPr>
          <p:nvPr/>
        </p:nvSpPr>
        <p:spPr>
          <a:xfrm>
            <a:off x="582299" y="284535"/>
            <a:ext cx="6607801" cy="782265"/>
          </a:xfrm>
          <a:prstGeom prst="rect">
            <a:avLst/>
          </a:prstGeom>
        </p:spPr>
        <p:txBody>
          <a:bodyPr vert="horz" wrap="square" lIns="0" tIns="12700" rIns="0" bIns="0" rtlCol="0">
            <a:spAutoFit/>
          </a:bodyPr>
          <a:lstStyle>
            <a:lvl1pPr>
              <a:defRPr b="0" i="0">
                <a:latin typeface="Calibri" panose="020F0502020204030204" pitchFamily="34" charset="0"/>
                <a:ea typeface="+mj-ea"/>
                <a:cs typeface="Calibri" panose="020F0502020204030204" pitchFamily="34" charset="0"/>
              </a:defRPr>
            </a:lvl1pPr>
          </a:lstStyle>
          <a:p>
            <a:pPr marL="12700" algn="ctr" defTabSz="914400">
              <a:spcBef>
                <a:spcPts val="100"/>
              </a:spcBef>
            </a:pPr>
            <a:r>
              <a:rPr lang="en-US" sz="5000" b="1" kern="0" dirty="0">
                <a:solidFill>
                  <a:schemeClr val="tx1"/>
                </a:solidFill>
                <a:latin typeface="+mj-lt"/>
              </a:rPr>
              <a:t>TABLE OF CONTENTS</a:t>
            </a:r>
          </a:p>
        </p:txBody>
      </p:sp>
      <p:cxnSp>
        <p:nvCxnSpPr>
          <p:cNvPr id="37" name="Straight Connector 36">
            <a:extLst>
              <a:ext uri="{FF2B5EF4-FFF2-40B4-BE49-F238E27FC236}">
                <a16:creationId xmlns:a16="http://schemas.microsoft.com/office/drawing/2014/main" id="{329B6A78-2B0E-174C-BE9F-EE86DF682D51}"/>
              </a:ext>
            </a:extLst>
          </p:cNvPr>
          <p:cNvCxnSpPr>
            <a:cxnSpLocks/>
          </p:cNvCxnSpPr>
          <p:nvPr/>
        </p:nvCxnSpPr>
        <p:spPr>
          <a:xfrm>
            <a:off x="1295400" y="1143000"/>
            <a:ext cx="0" cy="594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4BD852-A27E-304A-A4A2-02A52D31A154}"/>
              </a:ext>
            </a:extLst>
          </p:cNvPr>
          <p:cNvSpPr txBox="1"/>
          <p:nvPr/>
        </p:nvSpPr>
        <p:spPr>
          <a:xfrm>
            <a:off x="7315200" y="9604248"/>
            <a:ext cx="304800" cy="307777"/>
          </a:xfrm>
          <a:prstGeom prst="rect">
            <a:avLst/>
          </a:prstGeom>
          <a:noFill/>
        </p:spPr>
        <p:txBody>
          <a:bodyPr wrap="square" rtlCol="0">
            <a:spAutoFit/>
          </a:bodyPr>
          <a:lstStyle/>
          <a:p>
            <a:r>
              <a:rPr lang="en-US" sz="1400" dirty="0"/>
              <a:t>2</a:t>
            </a:r>
          </a:p>
        </p:txBody>
      </p:sp>
      <p:pic>
        <p:nvPicPr>
          <p:cNvPr id="7" name="Picture 6" descr="A person from a rope&#10;&#10;Description automatically generated with low confidence">
            <a:extLst>
              <a:ext uri="{FF2B5EF4-FFF2-40B4-BE49-F238E27FC236}">
                <a16:creationId xmlns:a16="http://schemas.microsoft.com/office/drawing/2014/main" id="{302659F5-7994-D046-AF32-FB0A7643D9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7391400"/>
            <a:ext cx="7772400" cy="2057400"/>
          </a:xfrm>
          <a:prstGeom prst="rect">
            <a:avLst/>
          </a:prstGeom>
        </p:spPr>
      </p:pic>
      <p:sp>
        <p:nvSpPr>
          <p:cNvPr id="9" name="object 25">
            <a:extLst>
              <a:ext uri="{FF2B5EF4-FFF2-40B4-BE49-F238E27FC236}">
                <a16:creationId xmlns:a16="http://schemas.microsoft.com/office/drawing/2014/main" id="{BE356DB5-4F76-EC40-BF2E-3FFE1E11255F}"/>
              </a:ext>
            </a:extLst>
          </p:cNvPr>
          <p:cNvSpPr txBox="1"/>
          <p:nvPr/>
        </p:nvSpPr>
        <p:spPr>
          <a:xfrm>
            <a:off x="696366" y="114300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3</a:t>
            </a:r>
          </a:p>
        </p:txBody>
      </p:sp>
      <p:sp>
        <p:nvSpPr>
          <p:cNvPr id="10" name="object 25">
            <a:extLst>
              <a:ext uri="{FF2B5EF4-FFF2-40B4-BE49-F238E27FC236}">
                <a16:creationId xmlns:a16="http://schemas.microsoft.com/office/drawing/2014/main" id="{96DCB4B3-EECC-2849-99A5-4766D3909E57}"/>
              </a:ext>
            </a:extLst>
          </p:cNvPr>
          <p:cNvSpPr txBox="1"/>
          <p:nvPr/>
        </p:nvSpPr>
        <p:spPr>
          <a:xfrm>
            <a:off x="696365" y="16118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5</a:t>
            </a:r>
          </a:p>
        </p:txBody>
      </p:sp>
      <p:sp>
        <p:nvSpPr>
          <p:cNvPr id="11" name="object 25">
            <a:extLst>
              <a:ext uri="{FF2B5EF4-FFF2-40B4-BE49-F238E27FC236}">
                <a16:creationId xmlns:a16="http://schemas.microsoft.com/office/drawing/2014/main" id="{76A7AED1-E1DF-4A4C-8497-99CF6380FA44}"/>
              </a:ext>
            </a:extLst>
          </p:cNvPr>
          <p:cNvSpPr txBox="1"/>
          <p:nvPr/>
        </p:nvSpPr>
        <p:spPr>
          <a:xfrm>
            <a:off x="692287" y="213360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6</a:t>
            </a:r>
          </a:p>
        </p:txBody>
      </p:sp>
      <p:sp>
        <p:nvSpPr>
          <p:cNvPr id="12" name="object 25">
            <a:extLst>
              <a:ext uri="{FF2B5EF4-FFF2-40B4-BE49-F238E27FC236}">
                <a16:creationId xmlns:a16="http://schemas.microsoft.com/office/drawing/2014/main" id="{58A06687-C69A-D540-9C71-5AB62FC5D777}"/>
              </a:ext>
            </a:extLst>
          </p:cNvPr>
          <p:cNvSpPr txBox="1"/>
          <p:nvPr/>
        </p:nvSpPr>
        <p:spPr>
          <a:xfrm>
            <a:off x="692287" y="26024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7</a:t>
            </a:r>
          </a:p>
        </p:txBody>
      </p:sp>
      <p:sp>
        <p:nvSpPr>
          <p:cNvPr id="13" name="object 25">
            <a:extLst>
              <a:ext uri="{FF2B5EF4-FFF2-40B4-BE49-F238E27FC236}">
                <a16:creationId xmlns:a16="http://schemas.microsoft.com/office/drawing/2014/main" id="{23BA92D3-0E47-A04E-806D-B08416D0A62D}"/>
              </a:ext>
            </a:extLst>
          </p:cNvPr>
          <p:cNvSpPr txBox="1"/>
          <p:nvPr/>
        </p:nvSpPr>
        <p:spPr>
          <a:xfrm>
            <a:off x="692287" y="31358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9</a:t>
            </a:r>
          </a:p>
        </p:txBody>
      </p:sp>
      <p:sp>
        <p:nvSpPr>
          <p:cNvPr id="14" name="object 25">
            <a:extLst>
              <a:ext uri="{FF2B5EF4-FFF2-40B4-BE49-F238E27FC236}">
                <a16:creationId xmlns:a16="http://schemas.microsoft.com/office/drawing/2014/main" id="{BDA8AEE5-2C46-7545-A16D-BFD73C49DB2C}"/>
              </a:ext>
            </a:extLst>
          </p:cNvPr>
          <p:cNvSpPr txBox="1"/>
          <p:nvPr/>
        </p:nvSpPr>
        <p:spPr>
          <a:xfrm>
            <a:off x="691973" y="35930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11</a:t>
            </a:r>
          </a:p>
        </p:txBody>
      </p:sp>
      <p:sp>
        <p:nvSpPr>
          <p:cNvPr id="15" name="object 25">
            <a:extLst>
              <a:ext uri="{FF2B5EF4-FFF2-40B4-BE49-F238E27FC236}">
                <a16:creationId xmlns:a16="http://schemas.microsoft.com/office/drawing/2014/main" id="{4F32EAE3-F690-A241-A591-809ACF20ACFD}"/>
              </a:ext>
            </a:extLst>
          </p:cNvPr>
          <p:cNvSpPr txBox="1"/>
          <p:nvPr/>
        </p:nvSpPr>
        <p:spPr>
          <a:xfrm>
            <a:off x="691973" y="41264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12</a:t>
            </a:r>
          </a:p>
        </p:txBody>
      </p:sp>
      <p:sp>
        <p:nvSpPr>
          <p:cNvPr id="16" name="object 25">
            <a:extLst>
              <a:ext uri="{FF2B5EF4-FFF2-40B4-BE49-F238E27FC236}">
                <a16:creationId xmlns:a16="http://schemas.microsoft.com/office/drawing/2014/main" id="{0CE3C226-09C1-9346-8617-D24907CE006F}"/>
              </a:ext>
            </a:extLst>
          </p:cNvPr>
          <p:cNvSpPr txBox="1"/>
          <p:nvPr/>
        </p:nvSpPr>
        <p:spPr>
          <a:xfrm>
            <a:off x="691972" y="45836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13</a:t>
            </a:r>
          </a:p>
        </p:txBody>
      </p:sp>
      <p:sp>
        <p:nvSpPr>
          <p:cNvPr id="17" name="object 25">
            <a:extLst>
              <a:ext uri="{FF2B5EF4-FFF2-40B4-BE49-F238E27FC236}">
                <a16:creationId xmlns:a16="http://schemas.microsoft.com/office/drawing/2014/main" id="{8D04FE8A-7E1E-E441-8839-A90C2B0D5809}"/>
              </a:ext>
            </a:extLst>
          </p:cNvPr>
          <p:cNvSpPr txBox="1"/>
          <p:nvPr/>
        </p:nvSpPr>
        <p:spPr>
          <a:xfrm>
            <a:off x="691972" y="51170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14</a:t>
            </a:r>
          </a:p>
        </p:txBody>
      </p:sp>
      <p:sp>
        <p:nvSpPr>
          <p:cNvPr id="18" name="object 25">
            <a:extLst>
              <a:ext uri="{FF2B5EF4-FFF2-40B4-BE49-F238E27FC236}">
                <a16:creationId xmlns:a16="http://schemas.microsoft.com/office/drawing/2014/main" id="{11CECD3E-4BFA-2F43-A6FE-BEE448BA3E22}"/>
              </a:ext>
            </a:extLst>
          </p:cNvPr>
          <p:cNvSpPr txBox="1"/>
          <p:nvPr/>
        </p:nvSpPr>
        <p:spPr>
          <a:xfrm>
            <a:off x="691657" y="560003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16</a:t>
            </a:r>
          </a:p>
        </p:txBody>
      </p:sp>
      <p:sp>
        <p:nvSpPr>
          <p:cNvPr id="19" name="object 25">
            <a:extLst>
              <a:ext uri="{FF2B5EF4-FFF2-40B4-BE49-F238E27FC236}">
                <a16:creationId xmlns:a16="http://schemas.microsoft.com/office/drawing/2014/main" id="{07FF59E7-ECC8-8048-B97D-A23971B297D4}"/>
              </a:ext>
            </a:extLst>
          </p:cNvPr>
          <p:cNvSpPr txBox="1"/>
          <p:nvPr/>
        </p:nvSpPr>
        <p:spPr>
          <a:xfrm>
            <a:off x="691972" y="6107668"/>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17</a:t>
            </a:r>
          </a:p>
        </p:txBody>
      </p:sp>
      <p:sp>
        <p:nvSpPr>
          <p:cNvPr id="21" name="object 25">
            <a:extLst>
              <a:ext uri="{FF2B5EF4-FFF2-40B4-BE49-F238E27FC236}">
                <a16:creationId xmlns:a16="http://schemas.microsoft.com/office/drawing/2014/main" id="{674EB7BA-09B8-3E43-AC2E-92F3BA31C969}"/>
              </a:ext>
            </a:extLst>
          </p:cNvPr>
          <p:cNvSpPr txBox="1"/>
          <p:nvPr/>
        </p:nvSpPr>
        <p:spPr>
          <a:xfrm>
            <a:off x="691658" y="6629400"/>
            <a:ext cx="412927" cy="369332"/>
          </a:xfrm>
          <a:prstGeom prst="rect">
            <a:avLst/>
          </a:prstGeom>
        </p:spPr>
        <p:txBody>
          <a:bodyPr vert="horz" wrap="square" lIns="0" tIns="0" rIns="0" bIns="0" rtlCol="0">
            <a:spAutoFit/>
          </a:bodyPr>
          <a:lstStyle/>
          <a:p>
            <a:pPr marL="12700" algn="ctr">
              <a:lnSpc>
                <a:spcPct val="100000"/>
              </a:lnSpc>
              <a:spcBef>
                <a:spcPts val="1000"/>
              </a:spcBef>
            </a:pPr>
            <a:r>
              <a:rPr lang="en-US" sz="2400" b="1" dirty="0">
                <a:solidFill>
                  <a:srgbClr val="00AEEF"/>
                </a:solidFill>
                <a:latin typeface="Calibri" panose="020F0502020204030204" pitchFamily="34" charset="0"/>
                <a:cs typeface="Calibri" panose="020F0502020204030204" pitchFamily="34" charset="0"/>
              </a:rPr>
              <a:t>19</a:t>
            </a:r>
          </a:p>
        </p:txBody>
      </p:sp>
    </p:spTree>
    <p:extLst>
      <p:ext uri="{BB962C8B-B14F-4D97-AF65-F5344CB8AC3E}">
        <p14:creationId xmlns:p14="http://schemas.microsoft.com/office/powerpoint/2010/main" val="3174000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F34D1B4C-2A6B-3D43-B73E-A30DBD9C4CDE}"/>
              </a:ext>
            </a:extLst>
          </p:cNvPr>
          <p:cNvSpPr>
            <a:spLocks noChangeArrowheads="1"/>
          </p:cNvSpPr>
          <p:nvPr/>
        </p:nvSpPr>
        <p:spPr bwMode="auto">
          <a:xfrm>
            <a:off x="381000" y="1018669"/>
            <a:ext cx="7437436" cy="86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ts val="900"/>
              </a:spcBef>
              <a:buNone/>
            </a:pPr>
            <a:r>
              <a:rPr lang="en-US" altLang="en-US" sz="1401" dirty="0"/>
              <a:t>I’</a:t>
            </a:r>
            <a:r>
              <a:rPr lang="en-US" altLang="ja-JP" sz="1401" dirty="0"/>
              <a:t>m sure you have questions and concerns about the real estate process.</a:t>
            </a:r>
          </a:p>
          <a:p>
            <a:pPr>
              <a:spcBef>
                <a:spcPts val="900"/>
              </a:spcBef>
              <a:buNone/>
            </a:pPr>
            <a:r>
              <a:rPr lang="en-US" altLang="ja-JP" sz="1401" dirty="0"/>
              <a:t>I’d love to talk with you about what you read here and help you on the path to buying your new home. My contact information is below, and I look forward to working with you</a:t>
            </a:r>
            <a:r>
              <a:rPr lang="is-IS" altLang="ja-JP" sz="1401" dirty="0"/>
              <a:t>.</a:t>
            </a:r>
            <a:endParaRPr lang="en-US" altLang="en-US" sz="1401" dirty="0"/>
          </a:p>
        </p:txBody>
      </p:sp>
      <p:pic>
        <p:nvPicPr>
          <p:cNvPr id="5" name="Picture 4">
            <a:extLst>
              <a:ext uri="{FF2B5EF4-FFF2-40B4-BE49-F238E27FC236}">
                <a16:creationId xmlns:a16="http://schemas.microsoft.com/office/drawing/2014/main" id="{66E0EB85-E8F2-7048-9ECE-8459C30246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3039" y="6705601"/>
            <a:ext cx="2140718" cy="2078848"/>
          </a:xfrm>
          <a:prstGeom prst="rect">
            <a:avLst/>
          </a:prstGeom>
          <a:ln w="38100">
            <a:noFill/>
          </a:ln>
        </p:spPr>
      </p:pic>
      <p:sp>
        <p:nvSpPr>
          <p:cNvPr id="6" name="TextBox 12">
            <a:extLst>
              <a:ext uri="{FF2B5EF4-FFF2-40B4-BE49-F238E27FC236}">
                <a16:creationId xmlns:a16="http://schemas.microsoft.com/office/drawing/2014/main" id="{CAC1AF1E-95E0-C145-A158-A2D2D4D7B850}"/>
              </a:ext>
            </a:extLst>
          </p:cNvPr>
          <p:cNvSpPr txBox="1">
            <a:spLocks noChangeArrowheads="1"/>
          </p:cNvSpPr>
          <p:nvPr/>
        </p:nvSpPr>
        <p:spPr bwMode="auto">
          <a:xfrm>
            <a:off x="1600201" y="6705602"/>
            <a:ext cx="3322639" cy="20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a:spcBef>
                <a:spcPct val="0"/>
              </a:spcBef>
              <a:buNone/>
            </a:pPr>
            <a:r>
              <a:rPr lang="en-US" altLang="en-US" sz="1799" b="1" dirty="0"/>
              <a:t>YOUR NAME</a:t>
            </a:r>
          </a:p>
          <a:p>
            <a:pPr algn="r">
              <a:spcBef>
                <a:spcPct val="0"/>
              </a:spcBef>
              <a:buNone/>
            </a:pPr>
            <a:r>
              <a:rPr lang="en-US" altLang="en-US" sz="1799" dirty="0"/>
              <a:t>Title</a:t>
            </a:r>
          </a:p>
          <a:p>
            <a:pPr algn="r">
              <a:spcBef>
                <a:spcPct val="0"/>
              </a:spcBef>
              <a:buNone/>
            </a:pPr>
            <a:r>
              <a:rPr lang="en-US" altLang="en-US" sz="1799" dirty="0"/>
              <a:t>Company</a:t>
            </a:r>
          </a:p>
          <a:p>
            <a:pPr algn="r">
              <a:spcBef>
                <a:spcPct val="0"/>
              </a:spcBef>
              <a:buNone/>
            </a:pPr>
            <a:r>
              <a:rPr lang="en-US" altLang="en-US" sz="1799" dirty="0"/>
              <a:t>City, State</a:t>
            </a:r>
            <a:br>
              <a:rPr lang="en-US" altLang="en-US" sz="1799" dirty="0"/>
            </a:br>
            <a:r>
              <a:rPr lang="en-US" altLang="en-US" sz="1799" dirty="0"/>
              <a:t>Email Address</a:t>
            </a:r>
          </a:p>
          <a:p>
            <a:pPr algn="r">
              <a:spcBef>
                <a:spcPct val="0"/>
              </a:spcBef>
              <a:buNone/>
            </a:pPr>
            <a:r>
              <a:rPr lang="en-US" altLang="en-US" sz="1799" dirty="0"/>
              <a:t>Website</a:t>
            </a:r>
            <a:br>
              <a:rPr lang="en-US" altLang="en-US" sz="1799" dirty="0"/>
            </a:br>
            <a:r>
              <a:rPr lang="en-US" altLang="en-US" sz="1799" dirty="0"/>
              <a:t>(000) 000-0000</a:t>
            </a:r>
          </a:p>
        </p:txBody>
      </p:sp>
      <p:cxnSp>
        <p:nvCxnSpPr>
          <p:cNvPr id="8" name="Straight Connector 18">
            <a:extLst>
              <a:ext uri="{FF2B5EF4-FFF2-40B4-BE49-F238E27FC236}">
                <a16:creationId xmlns:a16="http://schemas.microsoft.com/office/drawing/2014/main" id="{23135E60-A910-C64C-A215-972030185F4D}"/>
              </a:ext>
            </a:extLst>
          </p:cNvPr>
          <p:cNvCxnSpPr>
            <a:cxnSpLocks/>
          </p:cNvCxnSpPr>
          <p:nvPr/>
        </p:nvCxnSpPr>
        <p:spPr bwMode="auto">
          <a:xfrm>
            <a:off x="-1" y="2201863"/>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Connector 19">
            <a:extLst>
              <a:ext uri="{FF2B5EF4-FFF2-40B4-BE49-F238E27FC236}">
                <a16:creationId xmlns:a16="http://schemas.microsoft.com/office/drawing/2014/main" id="{B4882E7E-3942-BA48-BBF3-9B4D534017E1}"/>
              </a:ext>
            </a:extLst>
          </p:cNvPr>
          <p:cNvCxnSpPr>
            <a:cxnSpLocks/>
          </p:cNvCxnSpPr>
          <p:nvPr/>
        </p:nvCxnSpPr>
        <p:spPr bwMode="auto">
          <a:xfrm>
            <a:off x="-1" y="6477000"/>
            <a:ext cx="7772401" cy="0"/>
          </a:xfrm>
          <a:prstGeom prst="line">
            <a:avLst/>
          </a:prstGeom>
          <a:noFill/>
          <a:ln w="63500">
            <a:solidFill>
              <a:srgbClr val="00B0F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0" name="Group 9">
            <a:extLst>
              <a:ext uri="{FF2B5EF4-FFF2-40B4-BE49-F238E27FC236}">
                <a16:creationId xmlns:a16="http://schemas.microsoft.com/office/drawing/2014/main" id="{A013C385-B406-284E-AE22-37983642A50F}"/>
              </a:ext>
            </a:extLst>
          </p:cNvPr>
          <p:cNvGrpSpPr/>
          <p:nvPr/>
        </p:nvGrpSpPr>
        <p:grpSpPr>
          <a:xfrm>
            <a:off x="258764" y="9491492"/>
            <a:ext cx="2115269" cy="342918"/>
            <a:chOff x="258763" y="9445002"/>
            <a:chExt cx="2115269" cy="342918"/>
          </a:xfrm>
        </p:grpSpPr>
        <p:pic>
          <p:nvPicPr>
            <p:cNvPr id="11" name="Picture 10">
              <a:extLst>
                <a:ext uri="{FF2B5EF4-FFF2-40B4-BE49-F238E27FC236}">
                  <a16:creationId xmlns:a16="http://schemas.microsoft.com/office/drawing/2014/main" id="{7D8FB69B-5081-0E47-9386-5E81314639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8763" y="9445002"/>
              <a:ext cx="325333" cy="342918"/>
            </a:xfrm>
            <a:prstGeom prst="rect">
              <a:avLst/>
            </a:prstGeom>
          </p:spPr>
        </p:pic>
        <p:sp>
          <p:nvSpPr>
            <p:cNvPr id="12" name="TextBox 11">
              <a:extLst>
                <a:ext uri="{FF2B5EF4-FFF2-40B4-BE49-F238E27FC236}">
                  <a16:creationId xmlns:a16="http://schemas.microsoft.com/office/drawing/2014/main" id="{5EB23832-60DE-B34E-B72D-FCC454FF8CEA}"/>
                </a:ext>
              </a:extLst>
            </p:cNvPr>
            <p:cNvSpPr txBox="1"/>
            <p:nvPr/>
          </p:nvSpPr>
          <p:spPr>
            <a:xfrm>
              <a:off x="512088" y="9535507"/>
              <a:ext cx="1861944" cy="246349"/>
            </a:xfrm>
            <a:prstGeom prst="rect">
              <a:avLst/>
            </a:prstGeom>
            <a:noFill/>
          </p:spPr>
          <p:txBody>
            <a:bodyPr wrap="square" rtlCol="0">
              <a:spAutoFit/>
            </a:bodyPr>
            <a:lstStyle/>
            <a:p>
              <a:r>
                <a:rPr lang="en-US" sz="1001" dirty="0">
                  <a:latin typeface="Calibri" panose="020F0502020204030204" pitchFamily="34" charset="0"/>
                  <a:cs typeface="Calibri" panose="020F0502020204030204" pitchFamily="34" charset="0"/>
                </a:rPr>
                <a:t>Equal Housing Opportunity</a:t>
              </a:r>
            </a:p>
          </p:txBody>
        </p:sp>
      </p:grpSp>
      <p:pic>
        <p:nvPicPr>
          <p:cNvPr id="13" name="Picture 12">
            <a:extLst>
              <a:ext uri="{FF2B5EF4-FFF2-40B4-BE49-F238E27FC236}">
                <a16:creationId xmlns:a16="http://schemas.microsoft.com/office/drawing/2014/main" id="{DFE4AAAD-961A-B042-A633-DE5131DDD9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53038" y="8839200"/>
            <a:ext cx="2139697" cy="995207"/>
          </a:xfrm>
          <a:prstGeom prst="rect">
            <a:avLst/>
          </a:prstGeom>
          <a:ln w="38100">
            <a:noFill/>
          </a:ln>
        </p:spPr>
      </p:pic>
      <p:sp>
        <p:nvSpPr>
          <p:cNvPr id="14" name="Rectangle 1">
            <a:extLst>
              <a:ext uri="{FF2B5EF4-FFF2-40B4-BE49-F238E27FC236}">
                <a16:creationId xmlns:a16="http://schemas.microsoft.com/office/drawing/2014/main" id="{844DF073-60DC-554A-8BB6-CA737C069A51}"/>
              </a:ext>
            </a:extLst>
          </p:cNvPr>
          <p:cNvSpPr>
            <a:spLocks noChangeArrowheads="1"/>
          </p:cNvSpPr>
          <p:nvPr/>
        </p:nvSpPr>
        <p:spPr bwMode="auto">
          <a:xfrm>
            <a:off x="381000" y="290338"/>
            <a:ext cx="6477000" cy="5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70" tIns="50935" rIns="101870" bIns="50935">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b="1" dirty="0">
                <a:solidFill>
                  <a:srgbClr val="00AEEF"/>
                </a:solidFill>
              </a:rPr>
              <a:t>CONTACT ME </a:t>
            </a:r>
            <a:r>
              <a:rPr lang="en-US" altLang="en-US" b="1" dirty="0"/>
              <a:t>TO TALK MORE</a:t>
            </a:r>
          </a:p>
        </p:txBody>
      </p:sp>
      <p:pic>
        <p:nvPicPr>
          <p:cNvPr id="16" name="Picture 15">
            <a:extLst>
              <a:ext uri="{FF2B5EF4-FFF2-40B4-BE49-F238E27FC236}">
                <a16:creationId xmlns:a16="http://schemas.microsoft.com/office/drawing/2014/main" id="{720FD2B5-68FC-6148-8DC6-42F9176A2B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2286003"/>
            <a:ext cx="7772401" cy="4108431"/>
          </a:xfrm>
          <a:prstGeom prst="rect">
            <a:avLst/>
          </a:prstGeom>
        </p:spPr>
      </p:pic>
    </p:spTree>
    <p:extLst>
      <p:ext uri="{BB962C8B-B14F-4D97-AF65-F5344CB8AC3E}">
        <p14:creationId xmlns:p14="http://schemas.microsoft.com/office/powerpoint/2010/main" val="71742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on a couch&#10;&#10;Description automatically generated">
            <a:extLst>
              <a:ext uri="{FF2B5EF4-FFF2-40B4-BE49-F238E27FC236}">
                <a16:creationId xmlns:a16="http://schemas.microsoft.com/office/drawing/2014/main" id="{3CE90863-ACCF-684F-A041-27A1FCC3C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2971800"/>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200" y="3228737"/>
            <a:ext cx="6858000" cy="6524863"/>
          </a:xfrm>
          <a:prstGeom prst="rect">
            <a:avLst/>
          </a:prstGeom>
        </p:spPr>
        <p:txBody>
          <a:bodyPr vert="horz" wrap="square" lIns="0" tIns="0" rIns="0" bIns="0" rtlCol="0">
            <a:spAutoFit/>
          </a:bodyPr>
          <a:lstStyle/>
          <a:p>
            <a:pPr marL="12700">
              <a:spcBef>
                <a:spcPts val="900"/>
              </a:spcBef>
            </a:pPr>
            <a:r>
              <a:rPr lang="en-US" sz="1400" dirty="0">
                <a:cs typeface="Calibri" panose="020F0502020204030204" pitchFamily="34" charset="0"/>
              </a:rPr>
              <a:t>The weather isn’t the only thing that’s going to be hot this summer – the housing market will be as well. Not only has residential real estate made a full recovery from last year, but households that delayed their plans during the height of the health crisis are ready to regroup. If you’re thinking of buying a home, this summer may be your moment. Here’s a dive into some of the biggest wins for homebuyers this season.</a:t>
            </a:r>
          </a:p>
          <a:p>
            <a:pPr marL="12700">
              <a:spcBef>
                <a:spcPts val="900"/>
              </a:spcBef>
            </a:pPr>
            <a:r>
              <a:rPr lang="en-US" sz="1400" b="1" dirty="0">
                <a:solidFill>
                  <a:srgbClr val="00AEEF"/>
                </a:solidFill>
              </a:rPr>
              <a:t>1.  Mortgage Rates Are Still Low</a:t>
            </a:r>
            <a:endParaRPr lang="en-US" sz="1400" b="1" dirty="0">
              <a:solidFill>
                <a:srgbClr val="00AEEF"/>
              </a:solidFill>
              <a:cs typeface="Calibri" panose="020F0502020204030204" pitchFamily="34" charset="0"/>
            </a:endParaRPr>
          </a:p>
          <a:p>
            <a:pPr marL="12700">
              <a:spcBef>
                <a:spcPts val="900"/>
              </a:spcBef>
            </a:pPr>
            <a:r>
              <a:rPr lang="en-US" sz="1400" dirty="0">
                <a:cs typeface="Calibri" panose="020F0502020204030204" pitchFamily="34" charset="0"/>
              </a:rPr>
              <a:t>Last year, we saw the lowest mortgage rates in recorded history as they fell below 3% for the first time ever. This season, they’re inching up slightly, but are still incredibly low compared to the historic norm. According to </a:t>
            </a:r>
            <a:r>
              <a:rPr lang="en-US" sz="1400" i="1" dirty="0">
                <a:cs typeface="Calibri" panose="020F0502020204030204" pitchFamily="34" charset="0"/>
              </a:rPr>
              <a:t>Freddie Mac</a:t>
            </a:r>
            <a:r>
              <a:rPr lang="en-US" sz="1400" dirty="0">
                <a:cs typeface="Calibri" panose="020F0502020204030204" pitchFamily="34" charset="0"/>
              </a:rPr>
              <a:t>:</a:t>
            </a:r>
          </a:p>
          <a:p>
            <a:pPr marL="467511" lvl="1">
              <a:spcBef>
                <a:spcPts val="900"/>
              </a:spcBef>
            </a:pPr>
            <a:r>
              <a:rPr lang="en-US" sz="1400" i="1" dirty="0"/>
              <a:t>“We forecast that mortgage rates will continue to rise through the end of next year. </a:t>
            </a:r>
            <a:r>
              <a:rPr lang="en-US" sz="1400" b="1" i="1" dirty="0"/>
              <a:t>We estimate the 30-year fixed mortgage rate will average 3.4% in the fourth quarter of 2021</a:t>
            </a:r>
            <a:r>
              <a:rPr lang="en-US" sz="1400" i="1" dirty="0"/>
              <a:t>, rising to 3.8% in the fourth quarter of 2022.”</a:t>
            </a:r>
          </a:p>
          <a:p>
            <a:pPr marL="12700">
              <a:spcBef>
                <a:spcPts val="900"/>
              </a:spcBef>
            </a:pPr>
            <a:r>
              <a:rPr lang="en-US" sz="1400" dirty="0">
                <a:cs typeface="Calibri" panose="020F0502020204030204" pitchFamily="34" charset="0"/>
              </a:rPr>
              <a:t>Today’s low mortgage rates are creating a great opportunity for buyers, but it’s unlikely they’ll last much longer. Buying this summer is the best way to secure a home with an impressively low rate.</a:t>
            </a:r>
          </a:p>
          <a:p>
            <a:pPr fontAlgn="base">
              <a:spcBef>
                <a:spcPts val="900"/>
              </a:spcBef>
            </a:pPr>
            <a:r>
              <a:rPr lang="en-US" sz="1400" b="1" dirty="0">
                <a:solidFill>
                  <a:srgbClr val="00AEEF"/>
                </a:solidFill>
              </a:rPr>
              <a:t>2.  Buying Is More Affordable Than Renting</a:t>
            </a:r>
          </a:p>
          <a:p>
            <a:pPr>
              <a:spcBef>
                <a:spcPts val="900"/>
              </a:spcBef>
            </a:pPr>
            <a:r>
              <a:rPr lang="en-US" sz="1400" dirty="0"/>
              <a:t>With today’s low mortgage rates leading the way, buyer purchasing power is strong. According to Mike Loftin, author of </a:t>
            </a:r>
            <a:r>
              <a:rPr lang="en-US" sz="1400" i="1" dirty="0"/>
              <a:t>Homeownership Is Affordable Housing </a:t>
            </a:r>
            <a:r>
              <a:rPr lang="en-US" sz="1400" dirty="0"/>
              <a:t>from the </a:t>
            </a:r>
            <a:r>
              <a:rPr lang="en-US" sz="1400" i="1" dirty="0"/>
              <a:t>Urban Institute</a:t>
            </a:r>
            <a:r>
              <a:rPr lang="en-US" sz="1400" dirty="0"/>
              <a:t>:</a:t>
            </a:r>
          </a:p>
          <a:p>
            <a:pPr lvl="1">
              <a:spcBef>
                <a:spcPts val="900"/>
              </a:spcBef>
            </a:pPr>
            <a:r>
              <a:rPr lang="en-US" sz="1400" i="1" dirty="0"/>
              <a:t>“Contrary to popular belief, owning one’s own home is frequently more affordable than renting. </a:t>
            </a:r>
            <a:r>
              <a:rPr lang="en-US" sz="1400" b="1" i="1" dirty="0"/>
              <a:t>It is cheaper to buy a home than it is to rent in 2/3 of American counties.” </a:t>
            </a:r>
          </a:p>
          <a:p>
            <a:pPr>
              <a:spcBef>
                <a:spcPts val="900"/>
              </a:spcBef>
            </a:pPr>
            <a:r>
              <a:rPr lang="en-US" sz="1400" dirty="0"/>
              <a:t>Buying a home now instead of renting one may be the game-changer that amplifies long-term savings for renters who are ready to become homeowners. When paying a mortgage as opposed to paying rent, that money is reinvested back in your favor, so you’re contributing to your own net worth when you own a home. This is a term called </a:t>
            </a:r>
            <a:r>
              <a:rPr lang="en-US" sz="1400" b="1" dirty="0"/>
              <a:t>equity</a:t>
            </a:r>
            <a:r>
              <a:rPr lang="en-US" sz="1400" dirty="0"/>
              <a:t>, and it’s one of the biggest financial benefits of homeownership.</a:t>
            </a:r>
            <a:br>
              <a:rPr lang="en-US" sz="1400" dirty="0"/>
            </a:br>
            <a:endParaRPr lang="en-US" sz="1400" dirty="0"/>
          </a:p>
        </p:txBody>
      </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3</a:t>
            </a:r>
          </a:p>
        </p:txBody>
      </p:sp>
      <p:grpSp>
        <p:nvGrpSpPr>
          <p:cNvPr id="13" name="Group 12">
            <a:extLst>
              <a:ext uri="{FF2B5EF4-FFF2-40B4-BE49-F238E27FC236}">
                <a16:creationId xmlns:a16="http://schemas.microsoft.com/office/drawing/2014/main" id="{7638BB4A-A9CF-804C-87FC-D2494B2F845F}"/>
              </a:ext>
            </a:extLst>
          </p:cNvPr>
          <p:cNvGrpSpPr/>
          <p:nvPr/>
        </p:nvGrpSpPr>
        <p:grpSpPr>
          <a:xfrm>
            <a:off x="230235" y="2130552"/>
            <a:ext cx="7313565" cy="612648"/>
            <a:chOff x="229423" y="4349652"/>
            <a:chExt cx="7313565" cy="612648"/>
          </a:xfrm>
        </p:grpSpPr>
        <p:sp>
          <p:nvSpPr>
            <p:cNvPr id="14" name="object 5">
              <a:extLst>
                <a:ext uri="{FF2B5EF4-FFF2-40B4-BE49-F238E27FC236}">
                  <a16:creationId xmlns:a16="http://schemas.microsoft.com/office/drawing/2014/main" id="{5AC2DE1D-C588-6943-9CDE-3A666ADB51B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5" name="object 6">
              <a:extLst>
                <a:ext uri="{FF2B5EF4-FFF2-40B4-BE49-F238E27FC236}">
                  <a16:creationId xmlns:a16="http://schemas.microsoft.com/office/drawing/2014/main" id="{0809798B-4325-2F44-8060-C20F42F2F134}"/>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6" name="object 7">
              <a:extLst>
                <a:ext uri="{FF2B5EF4-FFF2-40B4-BE49-F238E27FC236}">
                  <a16:creationId xmlns:a16="http://schemas.microsoft.com/office/drawing/2014/main" id="{D4CFA345-E045-F746-84C0-85454981FFE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Buying a Home This Summer</a:t>
              </a:r>
              <a:endParaRPr lang="en-US" sz="2800" b="1" kern="0" dirty="0">
                <a:solidFill>
                  <a:schemeClr val="bg1"/>
                </a:solidFill>
                <a:highlight>
                  <a:srgbClr val="FFFF00"/>
                </a:highlight>
              </a:endParaRPr>
            </a:p>
          </p:txBody>
        </p:sp>
      </p:grpSp>
    </p:spTree>
    <p:extLst>
      <p:ext uri="{BB962C8B-B14F-4D97-AF65-F5344CB8AC3E}">
        <p14:creationId xmlns:p14="http://schemas.microsoft.com/office/powerpoint/2010/main" val="218430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BDC5588-2FC3-6844-A3BE-9CB5ADEC6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63" y="1371600"/>
            <a:ext cx="6267474" cy="4843048"/>
          </a:xfrm>
          <a:prstGeom prst="rect">
            <a:avLst/>
          </a:prstGeom>
        </p:spPr>
      </p:pic>
      <p:sp>
        <p:nvSpPr>
          <p:cNvPr id="8" name="TextBox 7">
            <a:extLst>
              <a:ext uri="{FF2B5EF4-FFF2-40B4-BE49-F238E27FC236}">
                <a16:creationId xmlns:a16="http://schemas.microsoft.com/office/drawing/2014/main" id="{C914C412-5EE6-014B-9822-E58402F7A723}"/>
              </a:ext>
            </a:extLst>
          </p:cNvPr>
          <p:cNvSpPr txBox="1"/>
          <p:nvPr/>
        </p:nvSpPr>
        <p:spPr>
          <a:xfrm>
            <a:off x="377895" y="397937"/>
            <a:ext cx="6937305" cy="9279463"/>
          </a:xfrm>
          <a:prstGeom prst="rect">
            <a:avLst/>
          </a:prstGeom>
          <a:noFill/>
        </p:spPr>
        <p:txBody>
          <a:bodyPr wrap="square" rtlCol="0">
            <a:spAutoFit/>
          </a:bodyPr>
          <a:lstStyle/>
          <a:p>
            <a:pPr>
              <a:spcBef>
                <a:spcPts val="900"/>
              </a:spcBef>
            </a:pPr>
            <a:r>
              <a:rPr lang="en-US" sz="1400" b="1" dirty="0">
                <a:solidFill>
                  <a:srgbClr val="00AEEF"/>
                </a:solidFill>
              </a:rPr>
              <a:t>3.  Equity Is Growing</a:t>
            </a:r>
          </a:p>
          <a:p>
            <a:pPr>
              <a:spcBef>
                <a:spcPts val="900"/>
              </a:spcBef>
            </a:pPr>
            <a:r>
              <a:rPr lang="en-US" sz="1400" dirty="0"/>
              <a:t>The latest Homeowner Equity Report from </a:t>
            </a:r>
            <a:r>
              <a:rPr lang="en-US" sz="1400" i="1" dirty="0"/>
              <a:t>CoreLogic </a:t>
            </a:r>
            <a:r>
              <a:rPr lang="en-US" sz="1400" dirty="0"/>
              <a:t>notes that the average homeowner </a:t>
            </a:r>
            <a:r>
              <a:rPr lang="en-US" sz="1400" b="1" dirty="0"/>
              <a:t>gained $26,300 in equity</a:t>
            </a:r>
            <a:r>
              <a:rPr lang="en-US" sz="1400" dirty="0"/>
              <a:t> over the past year. With equity growing so significantly, you can feel confident that homeownership is a sound investment in your future.</a:t>
            </a:r>
          </a:p>
          <a:p>
            <a:pPr>
              <a:spcBef>
                <a:spcPts val="900"/>
              </a:spcBef>
            </a:pPr>
            <a:endParaRPr lang="en-US" sz="1400" dirty="0"/>
          </a:p>
          <a:p>
            <a:pPr>
              <a:spcBef>
                <a:spcPts val="900"/>
              </a:spcBef>
            </a:pPr>
            <a:br>
              <a:rPr lang="en-US" sz="1400" dirty="0"/>
            </a:br>
            <a:endParaRPr lang="en-US" sz="1400" dirty="0"/>
          </a:p>
          <a:p>
            <a:pPr>
              <a:spcBef>
                <a:spcPts val="900"/>
              </a:spcBef>
            </a:pPr>
            <a:endParaRPr lang="en-US" sz="1400" dirty="0"/>
          </a:p>
          <a:p>
            <a:pPr>
              <a:spcBef>
                <a:spcPts val="900"/>
              </a:spcBef>
            </a:pPr>
            <a:endParaRPr lang="en-US" sz="1400" dirty="0"/>
          </a:p>
          <a:p>
            <a:pPr>
              <a:spcBef>
                <a:spcPts val="900"/>
              </a:spcBef>
            </a:pPr>
            <a:endParaRPr lang="en-US" sz="1400" dirty="0"/>
          </a:p>
          <a:p>
            <a:pPr>
              <a:spcBef>
                <a:spcPts val="900"/>
              </a:spcBef>
            </a:pPr>
            <a:endParaRPr lang="en-US" sz="1400" dirty="0"/>
          </a:p>
          <a:p>
            <a:pPr>
              <a:spcBef>
                <a:spcPts val="900"/>
              </a:spcBef>
            </a:pPr>
            <a:endParaRPr lang="en-US" sz="1400" dirty="0"/>
          </a:p>
          <a:p>
            <a:pPr>
              <a:spcBef>
                <a:spcPts val="900"/>
              </a:spcBef>
            </a:pPr>
            <a:endParaRPr lang="en-US" sz="1400" dirty="0"/>
          </a:p>
          <a:p>
            <a:pPr>
              <a:spcBef>
                <a:spcPts val="900"/>
              </a:spcBef>
            </a:pPr>
            <a:endParaRPr lang="en-US" sz="1400" dirty="0"/>
          </a:p>
          <a:p>
            <a:pPr>
              <a:spcBef>
                <a:spcPts val="900"/>
              </a:spcBef>
            </a:pPr>
            <a:br>
              <a:rPr lang="en-US" sz="1400" dirty="0"/>
            </a:br>
            <a:br>
              <a:rPr lang="en-US" sz="1400" dirty="0"/>
            </a:br>
            <a:endParaRPr lang="en-US" sz="1400" b="1" dirty="0">
              <a:solidFill>
                <a:srgbClr val="00AEEF"/>
              </a:solidFill>
            </a:endParaRPr>
          </a:p>
          <a:p>
            <a:pPr>
              <a:spcBef>
                <a:spcPts val="900"/>
              </a:spcBef>
            </a:pPr>
            <a:endParaRPr lang="en-US" sz="1400" b="1" dirty="0">
              <a:solidFill>
                <a:srgbClr val="00AEEF"/>
              </a:solidFill>
            </a:endParaRPr>
          </a:p>
          <a:p>
            <a:pPr>
              <a:spcBef>
                <a:spcPts val="900"/>
              </a:spcBef>
            </a:pPr>
            <a:r>
              <a:rPr lang="en-US" sz="1400" b="1" dirty="0">
                <a:solidFill>
                  <a:srgbClr val="00AEEF"/>
                </a:solidFill>
              </a:rPr>
              <a:t>4.  Home Prices Are Appreciating</a:t>
            </a:r>
          </a:p>
          <a:p>
            <a:pPr marL="12700">
              <a:spcBef>
                <a:spcPts val="900"/>
              </a:spcBef>
            </a:pPr>
            <a:r>
              <a:rPr lang="en-US" sz="1400" dirty="0"/>
              <a:t>According to many leading experts, home prices are expected to appreciate through 2022. When home values rise, it’s another factor that increases your equity. According to the </a:t>
            </a:r>
            <a:br>
              <a:rPr lang="en-US" sz="1400" dirty="0"/>
            </a:br>
            <a:r>
              <a:rPr lang="en-US" sz="1400" dirty="0"/>
              <a:t>same report:</a:t>
            </a:r>
          </a:p>
          <a:p>
            <a:pPr marL="463550">
              <a:spcBef>
                <a:spcPts val="900"/>
              </a:spcBef>
            </a:pPr>
            <a:r>
              <a:rPr lang="en-US" sz="1400" i="1" dirty="0"/>
              <a:t>“As competition for the dwindling supply of for-sale homes drove prices up, </a:t>
            </a:r>
            <a:r>
              <a:rPr lang="en-US" sz="1400" b="1" i="1" dirty="0"/>
              <a:t>average annual homeowner equity gains in the fourth quarter of 2020 reached the highest level since 2013</a:t>
            </a:r>
            <a:r>
              <a:rPr lang="en-US" sz="1400" i="1" dirty="0"/>
              <a:t>. For current owners, these gains have created a buffer against financial difficulties brought on by the pandemic.”</a:t>
            </a:r>
          </a:p>
          <a:p>
            <a:pPr marL="12700">
              <a:spcBef>
                <a:spcPts val="900"/>
              </a:spcBef>
            </a:pPr>
            <a:r>
              <a:rPr lang="en-US" sz="1400" dirty="0"/>
              <a:t>Knowing home values are increasing while mortgage rates are so low should help you feel confident that buying a home this year is advantageous from a price perspective and as a strong long-term investment.</a:t>
            </a:r>
          </a:p>
          <a:p>
            <a:pPr marL="12700">
              <a:spcBef>
                <a:spcPts val="900"/>
              </a:spcBef>
            </a:pPr>
            <a:r>
              <a:rPr lang="en-US" sz="1400" b="1" dirty="0">
                <a:solidFill>
                  <a:srgbClr val="00AEEF"/>
                </a:solidFill>
                <a:cs typeface="Calibri" panose="020F0502020204030204" pitchFamily="34" charset="0"/>
              </a:rPr>
              <a:t>Bottom Line</a:t>
            </a:r>
            <a:endParaRPr lang="en-US" sz="1400" i="1" dirty="0">
              <a:solidFill>
                <a:srgbClr val="00AEEF"/>
              </a:solidFill>
              <a:cs typeface="Calibri" panose="020F0502020204030204" pitchFamily="34" charset="0"/>
            </a:endParaRPr>
          </a:p>
          <a:p>
            <a:pPr fontAlgn="base">
              <a:spcBef>
                <a:spcPts val="900"/>
              </a:spcBef>
            </a:pPr>
            <a:r>
              <a:rPr lang="en-US" sz="1400" dirty="0"/>
              <a:t>If you’re considering buying a home, this may be your moment, especially with today’s low mortgage rates. Let’s connect to discuss your changing needs and set you up for success in the homebuying process.</a:t>
            </a:r>
          </a:p>
        </p:txBody>
      </p:sp>
      <p:sp>
        <p:nvSpPr>
          <p:cNvPr id="56" name="TextBox 55">
            <a:extLst>
              <a:ext uri="{FF2B5EF4-FFF2-40B4-BE49-F238E27FC236}">
                <a16:creationId xmlns:a16="http://schemas.microsoft.com/office/drawing/2014/main" id="{79A41B24-6ACA-1747-98C3-42FF795EED49}"/>
              </a:ext>
            </a:extLst>
          </p:cNvPr>
          <p:cNvSpPr txBox="1"/>
          <p:nvPr/>
        </p:nvSpPr>
        <p:spPr>
          <a:xfrm>
            <a:off x="7315200" y="9604248"/>
            <a:ext cx="304800" cy="307777"/>
          </a:xfrm>
          <a:prstGeom prst="rect">
            <a:avLst/>
          </a:prstGeom>
          <a:noFill/>
        </p:spPr>
        <p:txBody>
          <a:bodyPr wrap="square" rtlCol="0">
            <a:spAutoFit/>
          </a:bodyPr>
          <a:lstStyle/>
          <a:p>
            <a:r>
              <a:rPr lang="en-US" sz="1400" dirty="0"/>
              <a:t>4</a:t>
            </a:r>
          </a:p>
        </p:txBody>
      </p:sp>
      <p:sp>
        <p:nvSpPr>
          <p:cNvPr id="7" name="TextBox 6">
            <a:extLst>
              <a:ext uri="{FF2B5EF4-FFF2-40B4-BE49-F238E27FC236}">
                <a16:creationId xmlns:a16="http://schemas.microsoft.com/office/drawing/2014/main" id="{AFF5B275-75A3-EA4E-A266-47AFCCCB2C91}"/>
              </a:ext>
            </a:extLst>
          </p:cNvPr>
          <p:cNvSpPr txBox="1"/>
          <p:nvPr/>
        </p:nvSpPr>
        <p:spPr>
          <a:xfrm>
            <a:off x="1278015" y="1371600"/>
            <a:ext cx="5216369" cy="405224"/>
          </a:xfrm>
          <a:prstGeom prst="rect">
            <a:avLst/>
          </a:prstGeom>
          <a:noFill/>
        </p:spPr>
        <p:txBody>
          <a:bodyPr wrap="square" rtlCol="0">
            <a:spAutoFit/>
          </a:bodyPr>
          <a:lstStyle/>
          <a:p>
            <a:pPr algn="ctr"/>
            <a:r>
              <a:rPr lang="en-US" sz="2000" b="1" dirty="0">
                <a:solidFill>
                  <a:srgbClr val="00AEEF"/>
                </a:solidFill>
              </a:rPr>
              <a:t>Homeowner Equity Gains over the Last Year</a:t>
            </a:r>
          </a:p>
        </p:txBody>
      </p:sp>
      <p:sp>
        <p:nvSpPr>
          <p:cNvPr id="2" name="TextBox 1">
            <a:extLst>
              <a:ext uri="{FF2B5EF4-FFF2-40B4-BE49-F238E27FC236}">
                <a16:creationId xmlns:a16="http://schemas.microsoft.com/office/drawing/2014/main" id="{8CC4D124-6175-6642-ADFE-29FECCE812FC}"/>
              </a:ext>
            </a:extLst>
          </p:cNvPr>
          <p:cNvSpPr txBox="1"/>
          <p:nvPr/>
        </p:nvSpPr>
        <p:spPr>
          <a:xfrm>
            <a:off x="6468984" y="5791200"/>
            <a:ext cx="794961" cy="276999"/>
          </a:xfrm>
          <a:prstGeom prst="rect">
            <a:avLst/>
          </a:prstGeom>
          <a:noFill/>
        </p:spPr>
        <p:txBody>
          <a:bodyPr wrap="none" rtlCol="0">
            <a:spAutoFit/>
          </a:bodyPr>
          <a:lstStyle/>
          <a:p>
            <a:r>
              <a:rPr lang="en-US" sz="1200" dirty="0">
                <a:solidFill>
                  <a:schemeClr val="bg1">
                    <a:lumMod val="75000"/>
                  </a:schemeClr>
                </a:solidFill>
              </a:rPr>
              <a:t>CoreLogic</a:t>
            </a:r>
          </a:p>
        </p:txBody>
      </p:sp>
    </p:spTree>
    <p:extLst>
      <p:ext uri="{BB962C8B-B14F-4D97-AF65-F5344CB8AC3E}">
        <p14:creationId xmlns:p14="http://schemas.microsoft.com/office/powerpoint/2010/main" val="9459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haking hands&#10;&#10;Description automatically generated with low confidence">
            <a:extLst>
              <a:ext uri="{FF2B5EF4-FFF2-40B4-BE49-F238E27FC236}">
                <a16:creationId xmlns:a16="http://schemas.microsoft.com/office/drawing/2014/main" id="{CE7417C8-B30F-BD44-8705-6C14B6955A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4038600"/>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1" y="4292798"/>
            <a:ext cx="6866012" cy="5232202"/>
          </a:xfrm>
          <a:prstGeom prst="rect">
            <a:avLst/>
          </a:prstGeom>
        </p:spPr>
        <p:txBody>
          <a:bodyPr vert="horz" wrap="square" lIns="0" tIns="0" rIns="0" bIns="0" rtlCol="0">
            <a:spAutoFit/>
          </a:bodyPr>
          <a:lstStyle/>
          <a:p>
            <a:pPr fontAlgn="base">
              <a:spcBef>
                <a:spcPts val="900"/>
              </a:spcBef>
            </a:pPr>
            <a:r>
              <a:rPr lang="en-US" sz="1400" dirty="0">
                <a:latin typeface="Calibri" panose="020F0502020204030204" pitchFamily="34" charset="0"/>
                <a:cs typeface="Calibri" panose="020F0502020204030204" pitchFamily="34" charset="0"/>
              </a:rPr>
              <a:t>Here’s a look at what several industry leaders have to say about what homebuyers can expect from the housing market this summer and into next year.</a:t>
            </a: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Lawrence Yun, </a:t>
            </a:r>
            <a:r>
              <a:rPr lang="en-US" sz="1400" b="1" i="1" dirty="0">
                <a:solidFill>
                  <a:srgbClr val="00AEEF"/>
                </a:solidFill>
                <a:latin typeface="Calibri" panose="020F0502020204030204" pitchFamily="34" charset="0"/>
                <a:cs typeface="Calibri" panose="020F0502020204030204" pitchFamily="34" charset="0"/>
              </a:rPr>
              <a:t>Chief Economist </a:t>
            </a:r>
            <a:r>
              <a:rPr lang="en-US" sz="1400" b="1" dirty="0">
                <a:solidFill>
                  <a:srgbClr val="00AEEF"/>
                </a:solidFill>
                <a:latin typeface="Calibri" panose="020F0502020204030204" pitchFamily="34" charset="0"/>
                <a:cs typeface="Calibri" panose="020F0502020204030204" pitchFamily="34" charset="0"/>
              </a:rPr>
              <a:t>at NAR</a:t>
            </a:r>
          </a:p>
          <a:p>
            <a:pPr marL="457200" fontAlgn="base">
              <a:spcBef>
                <a:spcPts val="900"/>
              </a:spcBef>
            </a:pPr>
            <a:r>
              <a:rPr lang="en-US" sz="1400" i="1" dirty="0">
                <a:latin typeface="Calibri" panose="020F0502020204030204" pitchFamily="34" charset="0"/>
                <a:cs typeface="Calibri" panose="020F0502020204030204" pitchFamily="34" charset="0"/>
              </a:rPr>
              <a:t>"As mortgage rates increase, </a:t>
            </a:r>
            <a:r>
              <a:rPr lang="en-US" sz="1400" b="1" i="1" dirty="0">
                <a:latin typeface="Calibri" panose="020F0502020204030204" pitchFamily="34" charset="0"/>
                <a:cs typeface="Calibri" panose="020F0502020204030204" pitchFamily="34" charset="0"/>
              </a:rPr>
              <a:t>the frenzied multiple-offer situation will become less prevalent by year's end</a:t>
            </a:r>
            <a:r>
              <a:rPr lang="en-US" sz="1400" i="1" dirty="0">
                <a:latin typeface="Calibri" panose="020F0502020204030204" pitchFamily="34" charset="0"/>
                <a:cs typeface="Calibri" panose="020F0502020204030204" pitchFamily="34" charset="0"/>
              </a:rPr>
              <a:t>.” </a:t>
            </a:r>
            <a:endParaRPr lang="en-US" sz="1400" b="1" dirty="0">
              <a:solidFill>
                <a:srgbClr val="FF00FF"/>
              </a:solidFill>
              <a:latin typeface="Calibri" panose="020F0502020204030204" pitchFamily="34" charset="0"/>
              <a:cs typeface="Calibri" panose="020F0502020204030204" pitchFamily="34" charset="0"/>
            </a:endParaRP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Greg McBride, </a:t>
            </a:r>
            <a:r>
              <a:rPr lang="en-US" sz="1400" b="1" i="1" dirty="0">
                <a:solidFill>
                  <a:srgbClr val="00AEEF"/>
                </a:solidFill>
                <a:latin typeface="Calibri" panose="020F0502020204030204" pitchFamily="34" charset="0"/>
                <a:cs typeface="Calibri" panose="020F0502020204030204" pitchFamily="34" charset="0"/>
              </a:rPr>
              <a:t>Chief Financial Analyst </a:t>
            </a:r>
            <a:r>
              <a:rPr lang="en-US" sz="1400" b="1" dirty="0">
                <a:solidFill>
                  <a:srgbClr val="00AEEF"/>
                </a:solidFill>
                <a:latin typeface="Calibri" panose="020F0502020204030204" pitchFamily="34" charset="0"/>
                <a:cs typeface="Calibri" panose="020F0502020204030204" pitchFamily="34" charset="0"/>
              </a:rPr>
              <a:t>at </a:t>
            </a:r>
            <a:r>
              <a:rPr lang="en-US" sz="1400" b="1" i="1" dirty="0">
                <a:solidFill>
                  <a:srgbClr val="00AEEF"/>
                </a:solidFill>
                <a:latin typeface="Calibri" panose="020F0502020204030204" pitchFamily="34" charset="0"/>
                <a:cs typeface="Calibri" panose="020F0502020204030204" pitchFamily="34" charset="0"/>
              </a:rPr>
              <a:t>Bankrate</a:t>
            </a:r>
          </a:p>
          <a:p>
            <a:pPr marL="457200" fontAlgn="base">
              <a:spcBef>
                <a:spcPts val="900"/>
              </a:spcBef>
            </a:pPr>
            <a:r>
              <a:rPr lang="en-US" sz="1400" i="1" dirty="0">
                <a:latin typeface="Calibri" panose="020F0502020204030204" pitchFamily="34" charset="0"/>
                <a:cs typeface="Calibri" panose="020F0502020204030204" pitchFamily="34" charset="0"/>
              </a:rPr>
              <a:t>“</a:t>
            </a:r>
            <a:r>
              <a:rPr lang="en-US" sz="1400" b="1" i="1" dirty="0">
                <a:latin typeface="Calibri" panose="020F0502020204030204" pitchFamily="34" charset="0"/>
                <a:cs typeface="Calibri" panose="020F0502020204030204" pitchFamily="34" charset="0"/>
              </a:rPr>
              <a:t>There’s no reason to procrastinate</a:t>
            </a:r>
            <a:r>
              <a:rPr lang="en-US" sz="1400" i="1" dirty="0">
                <a:latin typeface="Calibri" panose="020F0502020204030204" pitchFamily="34" charset="0"/>
                <a:cs typeface="Calibri" panose="020F0502020204030204" pitchFamily="34" charset="0"/>
              </a:rPr>
              <a:t>, so long as you expect to remain in your home more than a few years so that you can break even on the closing costs… Keep in mind: If someone offered today’s rates to you this time last year, you would have jumped all</a:t>
            </a:r>
            <a:br>
              <a:rPr lang="en-US" sz="1400" i="1" dirty="0">
                <a:latin typeface="Calibri" panose="020F0502020204030204" pitchFamily="34" charset="0"/>
                <a:cs typeface="Calibri" panose="020F0502020204030204" pitchFamily="34" charset="0"/>
              </a:rPr>
            </a:br>
            <a:r>
              <a:rPr lang="en-US" sz="1400" i="1" dirty="0">
                <a:latin typeface="Calibri" panose="020F0502020204030204" pitchFamily="34" charset="0"/>
                <a:cs typeface="Calibri" panose="020F0502020204030204" pitchFamily="34" charset="0"/>
              </a:rPr>
              <a:t>over it.”</a:t>
            </a:r>
          </a:p>
          <a:p>
            <a:pPr fontAlgn="base">
              <a:spcBef>
                <a:spcPts val="900"/>
              </a:spcBef>
            </a:pPr>
            <a:r>
              <a:rPr lang="en-US" sz="1400" b="1" dirty="0">
                <a:solidFill>
                  <a:srgbClr val="00AEEF"/>
                </a:solidFill>
                <a:latin typeface="Calibri" panose="020F0502020204030204" pitchFamily="34" charset="0"/>
                <a:cs typeface="Calibri" panose="020F0502020204030204" pitchFamily="34" charset="0"/>
              </a:rPr>
              <a:t>Danielle Hale, </a:t>
            </a:r>
            <a:r>
              <a:rPr lang="en-US" sz="1400" b="1" i="1" dirty="0">
                <a:solidFill>
                  <a:srgbClr val="00AEEF"/>
                </a:solidFill>
                <a:latin typeface="Calibri" panose="020F0502020204030204" pitchFamily="34" charset="0"/>
                <a:cs typeface="Calibri" panose="020F0502020204030204" pitchFamily="34" charset="0"/>
              </a:rPr>
              <a:t>Chief Economist</a:t>
            </a:r>
            <a:r>
              <a:rPr lang="en-US" sz="1400" b="1" dirty="0">
                <a:solidFill>
                  <a:srgbClr val="00AEEF"/>
                </a:solidFill>
                <a:latin typeface="Calibri" panose="020F0502020204030204" pitchFamily="34" charset="0"/>
                <a:cs typeface="Calibri" panose="020F0502020204030204" pitchFamily="34" charset="0"/>
              </a:rPr>
              <a:t> at </a:t>
            </a:r>
            <a:r>
              <a:rPr lang="en-US" sz="1400" b="1" i="1" dirty="0">
                <a:solidFill>
                  <a:srgbClr val="00AEEF"/>
                </a:solidFill>
                <a:latin typeface="Calibri" panose="020F0502020204030204" pitchFamily="34" charset="0"/>
                <a:cs typeface="Calibri" panose="020F0502020204030204" pitchFamily="34" charset="0"/>
              </a:rPr>
              <a:t>realtor.com</a:t>
            </a:r>
          </a:p>
          <a:p>
            <a:pPr marL="457200" fontAlgn="base">
              <a:spcBef>
                <a:spcPts val="900"/>
              </a:spcBef>
            </a:pPr>
            <a:r>
              <a:rPr lang="en-US" sz="1400" i="1" dirty="0">
                <a:latin typeface="Calibri" panose="020F0502020204030204" pitchFamily="34" charset="0"/>
                <a:cs typeface="Calibri" panose="020F0502020204030204" pitchFamily="34" charset="0"/>
              </a:rPr>
              <a:t>“Surveys showed that seller confidence continued to rise… Extra confidence plus our recent survey finding that </a:t>
            </a:r>
            <a:r>
              <a:rPr lang="en-US" sz="1400" b="1" i="1" dirty="0">
                <a:latin typeface="Calibri" panose="020F0502020204030204" pitchFamily="34" charset="0"/>
                <a:cs typeface="Calibri" panose="020F0502020204030204" pitchFamily="34" charset="0"/>
              </a:rPr>
              <a:t>more homeowners than normal are planning to list their homes for sale in the next 12 months </a:t>
            </a:r>
            <a:r>
              <a:rPr lang="en-US" sz="1400" i="1" dirty="0">
                <a:latin typeface="Calibri" panose="020F0502020204030204" pitchFamily="34" charset="0"/>
                <a:cs typeface="Calibri" panose="020F0502020204030204" pitchFamily="34" charset="0"/>
              </a:rPr>
              <a:t>suggest that while we may not see an end to the sellers’ market, </a:t>
            </a:r>
            <a:r>
              <a:rPr lang="en-US" sz="1400" b="1" i="1" dirty="0">
                <a:latin typeface="Calibri" panose="020F0502020204030204" pitchFamily="34" charset="0"/>
                <a:cs typeface="Calibri" panose="020F0502020204030204" pitchFamily="34" charset="0"/>
              </a:rPr>
              <a:t>we might see the intensity of the competition diminish as buyers have more options to choose from</a:t>
            </a:r>
            <a:r>
              <a:rPr lang="en-US" sz="1400" i="1" dirty="0">
                <a:latin typeface="Calibri" panose="020F0502020204030204" pitchFamily="34" charset="0"/>
                <a:cs typeface="Calibri" panose="020F0502020204030204" pitchFamily="34" charset="0"/>
              </a:rPr>
              <a:t>.”</a:t>
            </a:r>
          </a:p>
          <a:p>
            <a:pPr lvl="0" fontAlgn="base">
              <a:spcBef>
                <a:spcPts val="900"/>
              </a:spcBef>
              <a:defRPr/>
            </a:pPr>
            <a:r>
              <a:rPr lang="en-US" sz="1400" b="1" dirty="0">
                <a:solidFill>
                  <a:srgbClr val="00AEEF"/>
                </a:solidFill>
                <a:latin typeface="Calibri" panose="020F0502020204030204" pitchFamily="34" charset="0"/>
                <a:cs typeface="Calibri" panose="020F0502020204030204" pitchFamily="34" charset="0"/>
              </a:rPr>
              <a:t>Bottom Line</a:t>
            </a:r>
          </a:p>
          <a:p>
            <a:pPr lvl="0" fontAlgn="base">
              <a:spcBef>
                <a:spcPts val="900"/>
              </a:spcBef>
              <a:defRPr/>
            </a:pPr>
            <a:r>
              <a:rPr lang="en-US" sz="1400" dirty="0">
                <a:latin typeface="Calibri" panose="020F0502020204030204" pitchFamily="34" charset="0"/>
                <a:cs typeface="Calibri" panose="020F0502020204030204" pitchFamily="34" charset="0"/>
              </a:rPr>
              <a:t>The experts are very optimistic about the housing market right now. If you pressed pause on your real estate plans last year, let’s chat to determine how you can re-engage in the homebuying process this summer.</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5</a:t>
            </a:r>
          </a:p>
        </p:txBody>
      </p:sp>
      <p:grpSp>
        <p:nvGrpSpPr>
          <p:cNvPr id="13" name="Group 12">
            <a:extLst>
              <a:ext uri="{FF2B5EF4-FFF2-40B4-BE49-F238E27FC236}">
                <a16:creationId xmlns:a16="http://schemas.microsoft.com/office/drawing/2014/main" id="{D5F9231A-84B4-A24D-8792-79A242A3432E}"/>
              </a:ext>
            </a:extLst>
          </p:cNvPr>
          <p:cNvGrpSpPr/>
          <p:nvPr/>
        </p:nvGrpSpPr>
        <p:grpSpPr>
          <a:xfrm>
            <a:off x="228600" y="3197352"/>
            <a:ext cx="7313565" cy="612648"/>
            <a:chOff x="229423" y="4349652"/>
            <a:chExt cx="7313565" cy="612648"/>
          </a:xfrm>
        </p:grpSpPr>
        <p:sp>
          <p:nvSpPr>
            <p:cNvPr id="15" name="object 5">
              <a:extLst>
                <a:ext uri="{FF2B5EF4-FFF2-40B4-BE49-F238E27FC236}">
                  <a16:creationId xmlns:a16="http://schemas.microsoft.com/office/drawing/2014/main" id="{F8337F1E-C51B-5F46-B899-BD3A4F3184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ADF0A915-CF1D-DC46-B1FD-0525A5C0042B}"/>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374FC6A2-ED93-C446-B0CF-776EC59A40C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Expert Insights for Homebuyers</a:t>
              </a:r>
              <a:endParaRPr lang="en-US" sz="2800" b="1" strike="sngStrike" kern="0" dirty="0">
                <a:solidFill>
                  <a:schemeClr val="bg1"/>
                </a:solidFill>
                <a:highlight>
                  <a:srgbClr val="FFFF00"/>
                </a:highlight>
              </a:endParaRPr>
            </a:p>
          </p:txBody>
        </p:sp>
      </p:grpSp>
    </p:spTree>
    <p:extLst>
      <p:ext uri="{BB962C8B-B14F-4D97-AF65-F5344CB8AC3E}">
        <p14:creationId xmlns:p14="http://schemas.microsoft.com/office/powerpoint/2010/main" val="59915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ocean, fence&#10;&#10;Description automatically generated">
            <a:extLst>
              <a:ext uri="{FF2B5EF4-FFF2-40B4-BE49-F238E27FC236}">
                <a16:creationId xmlns:a16="http://schemas.microsoft.com/office/drawing/2014/main" id="{260BE4CD-9878-1744-8AA2-6ACDF4D83E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 y="1"/>
            <a:ext cx="7772400" cy="2438400"/>
          </a:xfrm>
          <a:prstGeom prst="rect">
            <a:avLst/>
          </a:prstGeom>
        </p:spPr>
      </p:pic>
      <p:pic>
        <p:nvPicPr>
          <p:cNvPr id="4" name="Picture 3" descr="Map&#10;&#10;Description automatically generated">
            <a:extLst>
              <a:ext uri="{FF2B5EF4-FFF2-40B4-BE49-F238E27FC236}">
                <a16:creationId xmlns:a16="http://schemas.microsoft.com/office/drawing/2014/main" id="{B29814BE-CA3E-314F-BC3F-05A81DDE45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747" y="3657600"/>
            <a:ext cx="7540905" cy="3256300"/>
          </a:xfrm>
          <a:prstGeom prst="rect">
            <a:avLst/>
          </a:prstGeom>
        </p:spPr>
      </p:pic>
      <p:sp>
        <p:nvSpPr>
          <p:cNvPr id="3" name="object 2">
            <a:extLst>
              <a:ext uri="{FF2B5EF4-FFF2-40B4-BE49-F238E27FC236}">
                <a16:creationId xmlns:a16="http://schemas.microsoft.com/office/drawing/2014/main" id="{E5912B10-FC06-0D49-B370-888D99586B32}"/>
              </a:ext>
            </a:extLst>
          </p:cNvPr>
          <p:cNvSpPr txBox="1"/>
          <p:nvPr/>
        </p:nvSpPr>
        <p:spPr>
          <a:xfrm>
            <a:off x="457199" y="2719626"/>
            <a:ext cx="6858001" cy="861774"/>
          </a:xfrm>
          <a:prstGeom prst="rect">
            <a:avLst/>
          </a:prstGeom>
        </p:spPr>
        <p:txBody>
          <a:bodyPr vert="horz" wrap="square" lIns="0" tIns="0" rIns="0" bIns="0" rtlCol="0">
            <a:spAutoFit/>
          </a:bodyPr>
          <a:lstStyle/>
          <a:p>
            <a:pPr fontAlgn="base">
              <a:spcBef>
                <a:spcPts val="900"/>
              </a:spcBef>
            </a:pPr>
            <a:r>
              <a:rPr lang="en-US" sz="1400" dirty="0"/>
              <a:t>According to the Realtors Confidence Index Survey from the </a:t>
            </a:r>
            <a:r>
              <a:rPr lang="en-US" sz="1400" i="1" dirty="0"/>
              <a:t>National Association of Realtors </a:t>
            </a:r>
            <a:r>
              <a:rPr lang="en-US" sz="1400" dirty="0"/>
              <a:t>(NAR), </a:t>
            </a:r>
            <a:r>
              <a:rPr lang="en-US" sz="1400" b="1" dirty="0"/>
              <a:t>buyer demand across the country is incredibly strong</a:t>
            </a:r>
            <a:r>
              <a:rPr lang="en-US" sz="1400" dirty="0"/>
              <a:t>. That’s not the case, however, on the supply side. Seller traffic is simply not keeping up, making it challenging in many areas for buyers to find homes to purchase. Here’s a breakdown by state:</a:t>
            </a:r>
          </a:p>
        </p:txBody>
      </p:sp>
      <p:grpSp>
        <p:nvGrpSpPr>
          <p:cNvPr id="21" name="Group 20">
            <a:extLst>
              <a:ext uri="{FF2B5EF4-FFF2-40B4-BE49-F238E27FC236}">
                <a16:creationId xmlns:a16="http://schemas.microsoft.com/office/drawing/2014/main" id="{B5988496-CB72-7845-AA55-C553302F300F}"/>
              </a:ext>
            </a:extLst>
          </p:cNvPr>
          <p:cNvGrpSpPr/>
          <p:nvPr/>
        </p:nvGrpSpPr>
        <p:grpSpPr>
          <a:xfrm>
            <a:off x="228600" y="1600200"/>
            <a:ext cx="7313565" cy="612648"/>
            <a:chOff x="229423" y="4349652"/>
            <a:chExt cx="7313565" cy="612648"/>
          </a:xfrm>
        </p:grpSpPr>
        <p:sp>
          <p:nvSpPr>
            <p:cNvPr id="22" name="object 5">
              <a:extLst>
                <a:ext uri="{FF2B5EF4-FFF2-40B4-BE49-F238E27FC236}">
                  <a16:creationId xmlns:a16="http://schemas.microsoft.com/office/drawing/2014/main" id="{6E2E2DDB-0C49-B446-BD10-A86947EB5171}"/>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23" name="object 6">
              <a:extLst>
                <a:ext uri="{FF2B5EF4-FFF2-40B4-BE49-F238E27FC236}">
                  <a16:creationId xmlns:a16="http://schemas.microsoft.com/office/drawing/2014/main" id="{868CD090-A091-354E-A4CA-903E3ED6F0B1}"/>
                </a:ext>
              </a:extLst>
            </p:cNvPr>
            <p:cNvSpPr/>
            <p:nvPr/>
          </p:nvSpPr>
          <p:spPr>
            <a:xfrm>
              <a:off x="457972" y="4851699"/>
              <a:ext cx="6856466" cy="2539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24" name="object 7">
              <a:extLst>
                <a:ext uri="{FF2B5EF4-FFF2-40B4-BE49-F238E27FC236}">
                  <a16:creationId xmlns:a16="http://schemas.microsoft.com/office/drawing/2014/main" id="{19CB7DEF-6157-4542-9D24-5BAC9EB02DF3}"/>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Patience Is Key in a Competitive Market</a:t>
              </a:r>
            </a:p>
          </p:txBody>
        </p:sp>
      </p:grpSp>
      <p:sp>
        <p:nvSpPr>
          <p:cNvPr id="25" name="TextBox 24">
            <a:extLst>
              <a:ext uri="{FF2B5EF4-FFF2-40B4-BE49-F238E27FC236}">
                <a16:creationId xmlns:a16="http://schemas.microsoft.com/office/drawing/2014/main" id="{ACC480D2-C123-DA45-BD06-1794F0B0F7F2}"/>
              </a:ext>
            </a:extLst>
          </p:cNvPr>
          <p:cNvSpPr txBox="1"/>
          <p:nvPr/>
        </p:nvSpPr>
        <p:spPr>
          <a:xfrm>
            <a:off x="7315200" y="9604248"/>
            <a:ext cx="304800" cy="307777"/>
          </a:xfrm>
          <a:prstGeom prst="rect">
            <a:avLst/>
          </a:prstGeom>
          <a:noFill/>
        </p:spPr>
        <p:txBody>
          <a:bodyPr wrap="square" rtlCol="0">
            <a:spAutoFit/>
          </a:bodyPr>
          <a:lstStyle/>
          <a:p>
            <a:r>
              <a:rPr lang="en-US" sz="1400" dirty="0"/>
              <a:t>6</a:t>
            </a:r>
          </a:p>
        </p:txBody>
      </p:sp>
      <p:sp>
        <p:nvSpPr>
          <p:cNvPr id="14" name="TextBox 13">
            <a:extLst>
              <a:ext uri="{FF2B5EF4-FFF2-40B4-BE49-F238E27FC236}">
                <a16:creationId xmlns:a16="http://schemas.microsoft.com/office/drawing/2014/main" id="{CE48076D-39FF-E543-BE18-F90803E6A14E}"/>
              </a:ext>
            </a:extLst>
          </p:cNvPr>
          <p:cNvSpPr txBox="1"/>
          <p:nvPr/>
        </p:nvSpPr>
        <p:spPr>
          <a:xfrm>
            <a:off x="381000" y="6858000"/>
            <a:ext cx="7103936" cy="2708434"/>
          </a:xfrm>
          <a:prstGeom prst="rect">
            <a:avLst/>
          </a:prstGeom>
          <a:noFill/>
        </p:spPr>
        <p:txBody>
          <a:bodyPr wrap="square" rtlCol="0">
            <a:spAutoFit/>
          </a:bodyPr>
          <a:lstStyle/>
          <a:p>
            <a:pPr fontAlgn="base">
              <a:spcBef>
                <a:spcPts val="900"/>
              </a:spcBef>
            </a:pPr>
            <a:r>
              <a:rPr lang="en-US" sz="1400" dirty="0"/>
              <a:t>NAR also reports that the actual number of homes for sale stands at 1.16 million units. Unsold inventory sits at a </a:t>
            </a:r>
            <a:r>
              <a:rPr lang="en-US" sz="1400" b="1" dirty="0"/>
              <a:t>2.4-months’ supply </a:t>
            </a:r>
            <a:r>
              <a:rPr lang="en-US" sz="1400" dirty="0"/>
              <a:t>at the current sales pace. In a normal market, that number would be 6.0 months of inventory – significantly higher than it is today.</a:t>
            </a:r>
          </a:p>
          <a:p>
            <a:pPr fontAlgn="base">
              <a:spcBef>
                <a:spcPts val="900"/>
              </a:spcBef>
            </a:pPr>
            <a:r>
              <a:rPr lang="en-US" sz="1400" b="1" dirty="0">
                <a:solidFill>
                  <a:srgbClr val="00AEEF"/>
                </a:solidFill>
              </a:rPr>
              <a:t>What does this mean for you?</a:t>
            </a:r>
          </a:p>
          <a:p>
            <a:pPr fontAlgn="base">
              <a:spcBef>
                <a:spcPts val="900"/>
              </a:spcBef>
            </a:pPr>
            <a:r>
              <a:rPr lang="en-US" sz="1400" dirty="0"/>
              <a:t>If you’re ready to buy and you’re having trouble finding a home, </a:t>
            </a:r>
            <a:r>
              <a:rPr lang="en-US" sz="1400" b="1" dirty="0"/>
              <a:t>remain patient</a:t>
            </a:r>
            <a:r>
              <a:rPr lang="en-US" sz="1400" dirty="0"/>
              <a:t> in the search process. At the same time, be ready to </a:t>
            </a:r>
            <a:r>
              <a:rPr lang="en-US" sz="1400" b="1" dirty="0"/>
              <a:t>act immediately</a:t>
            </a:r>
            <a:r>
              <a:rPr lang="en-US" sz="1400" dirty="0"/>
              <a:t> once you find the right home since bidding wars are more common when few houses are up for sale.</a:t>
            </a:r>
            <a:endParaRPr lang="en-US" sz="1400" b="1" dirty="0">
              <a:solidFill>
                <a:srgbClr val="00AEEF"/>
              </a:solidFill>
            </a:endParaRPr>
          </a:p>
          <a:p>
            <a:pPr fontAlgn="base">
              <a:spcBef>
                <a:spcPts val="900"/>
              </a:spcBef>
            </a:pPr>
            <a:r>
              <a:rPr lang="en-US" sz="1400" b="1" dirty="0">
                <a:solidFill>
                  <a:srgbClr val="00AEEF"/>
                </a:solidFill>
              </a:rPr>
              <a:t>Bottom Line</a:t>
            </a:r>
          </a:p>
          <a:p>
            <a:pPr fontAlgn="base">
              <a:spcBef>
                <a:spcPts val="900"/>
              </a:spcBef>
            </a:pPr>
            <a:r>
              <a:rPr lang="en-US" sz="1400" dirty="0"/>
              <a:t>Let’s connect so you have an expert guide to help you balance patience and persistence in the homebuying process.</a:t>
            </a:r>
          </a:p>
        </p:txBody>
      </p:sp>
      <p:sp>
        <p:nvSpPr>
          <p:cNvPr id="13" name="TextBox 12">
            <a:extLst>
              <a:ext uri="{FF2B5EF4-FFF2-40B4-BE49-F238E27FC236}">
                <a16:creationId xmlns:a16="http://schemas.microsoft.com/office/drawing/2014/main" id="{388418F9-F204-CD48-B5A9-FAEDBFBB52F7}"/>
              </a:ext>
            </a:extLst>
          </p:cNvPr>
          <p:cNvSpPr txBox="1"/>
          <p:nvPr/>
        </p:nvSpPr>
        <p:spPr>
          <a:xfrm>
            <a:off x="876300" y="3601700"/>
            <a:ext cx="2159620" cy="400110"/>
          </a:xfrm>
          <a:prstGeom prst="rect">
            <a:avLst/>
          </a:prstGeom>
          <a:noFill/>
        </p:spPr>
        <p:txBody>
          <a:bodyPr wrap="square" rtlCol="0">
            <a:spAutoFit/>
          </a:bodyPr>
          <a:lstStyle/>
          <a:p>
            <a:pPr algn="ctr"/>
            <a:r>
              <a:rPr lang="en-US" sz="2000" b="1" dirty="0">
                <a:solidFill>
                  <a:srgbClr val="00AEEF"/>
                </a:solidFill>
              </a:rPr>
              <a:t>Buyer Traffic Index</a:t>
            </a:r>
          </a:p>
        </p:txBody>
      </p:sp>
      <p:sp>
        <p:nvSpPr>
          <p:cNvPr id="15" name="TextBox 14">
            <a:extLst>
              <a:ext uri="{FF2B5EF4-FFF2-40B4-BE49-F238E27FC236}">
                <a16:creationId xmlns:a16="http://schemas.microsoft.com/office/drawing/2014/main" id="{7C9370D6-0FF7-104F-9BE2-7932378C2E1C}"/>
              </a:ext>
            </a:extLst>
          </p:cNvPr>
          <p:cNvSpPr txBox="1"/>
          <p:nvPr/>
        </p:nvSpPr>
        <p:spPr>
          <a:xfrm>
            <a:off x="4686300" y="3599137"/>
            <a:ext cx="2159620" cy="400110"/>
          </a:xfrm>
          <a:prstGeom prst="rect">
            <a:avLst/>
          </a:prstGeom>
          <a:noFill/>
        </p:spPr>
        <p:txBody>
          <a:bodyPr wrap="square" rtlCol="0">
            <a:spAutoFit/>
          </a:bodyPr>
          <a:lstStyle/>
          <a:p>
            <a:pPr algn="ctr"/>
            <a:r>
              <a:rPr lang="en-US" sz="2000" b="1" dirty="0">
                <a:solidFill>
                  <a:srgbClr val="00AEEF"/>
                </a:solidFill>
              </a:rPr>
              <a:t>Seller Traffic Index</a:t>
            </a:r>
          </a:p>
        </p:txBody>
      </p:sp>
      <p:sp>
        <p:nvSpPr>
          <p:cNvPr id="16" name="TextBox 15">
            <a:extLst>
              <a:ext uri="{FF2B5EF4-FFF2-40B4-BE49-F238E27FC236}">
                <a16:creationId xmlns:a16="http://schemas.microsoft.com/office/drawing/2014/main" id="{DC03B98F-33B4-CE44-9EA6-24208AD8D617}"/>
              </a:ext>
            </a:extLst>
          </p:cNvPr>
          <p:cNvSpPr txBox="1"/>
          <p:nvPr/>
        </p:nvSpPr>
        <p:spPr>
          <a:xfrm>
            <a:off x="6985024" y="6135301"/>
            <a:ext cx="457176" cy="276999"/>
          </a:xfrm>
          <a:prstGeom prst="rect">
            <a:avLst/>
          </a:prstGeom>
          <a:noFill/>
        </p:spPr>
        <p:txBody>
          <a:bodyPr wrap="none" rtlCol="0">
            <a:spAutoFit/>
          </a:bodyPr>
          <a:lstStyle/>
          <a:p>
            <a:r>
              <a:rPr lang="en-US" sz="1200" dirty="0">
                <a:solidFill>
                  <a:schemeClr val="bg1">
                    <a:lumMod val="75000"/>
                  </a:schemeClr>
                </a:solidFill>
              </a:rPr>
              <a:t>NAR</a:t>
            </a:r>
          </a:p>
        </p:txBody>
      </p:sp>
    </p:spTree>
    <p:extLst>
      <p:ext uri="{BB962C8B-B14F-4D97-AF65-F5344CB8AC3E}">
        <p14:creationId xmlns:p14="http://schemas.microsoft.com/office/powerpoint/2010/main" val="199316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bble, outdoor, sky, tree&#10;&#10;Description automatically generated">
            <a:extLst>
              <a:ext uri="{FF2B5EF4-FFF2-40B4-BE49-F238E27FC236}">
                <a16:creationId xmlns:a16="http://schemas.microsoft.com/office/drawing/2014/main" id="{5B42512D-D2D3-F747-B1FA-9F8E920718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313"/>
            <a:ext cx="7772400" cy="2060713"/>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57200" y="2286000"/>
            <a:ext cx="6877245" cy="7271221"/>
          </a:xfrm>
          <a:prstGeom prst="rect">
            <a:avLst/>
          </a:prstGeom>
        </p:spPr>
        <p:txBody>
          <a:bodyPr vert="horz" wrap="square" lIns="0" tIns="0" rIns="0" bIns="0" rtlCol="0">
            <a:spAutoFit/>
          </a:bodyPr>
          <a:lstStyle/>
          <a:p>
            <a:pPr>
              <a:spcBef>
                <a:spcPts val="900"/>
              </a:spcBef>
            </a:pPr>
            <a:r>
              <a:rPr lang="en-US" sz="1400" dirty="0"/>
              <a:t>Home values appreciated by over ten percent in 2020, and they’re forecast to continue rising this year. This has some voicing concerns that we may be in another housing bubble like the one we experienced a little over a decade ago. Here are three reasons why that’s not the case and the market is completely different today.</a:t>
            </a:r>
          </a:p>
          <a:p>
            <a:pPr lvl="0">
              <a:spcBef>
                <a:spcPts val="900"/>
              </a:spcBef>
            </a:pPr>
            <a:r>
              <a:rPr lang="en-US" sz="1400" b="1" dirty="0">
                <a:solidFill>
                  <a:srgbClr val="00AEEF"/>
                </a:solidFill>
              </a:rPr>
              <a:t>1.  This time, housing supply is extremely limited.</a:t>
            </a:r>
            <a:endParaRPr lang="en-US" sz="1400" dirty="0">
              <a:solidFill>
                <a:srgbClr val="00AEEF"/>
              </a:solidFill>
            </a:endParaRPr>
          </a:p>
          <a:p>
            <a:pPr>
              <a:spcBef>
                <a:spcPts val="900"/>
              </a:spcBef>
            </a:pPr>
            <a:r>
              <a:rPr lang="en-US" sz="1400" dirty="0"/>
              <a:t>The price of any item is determined by supply and demand. If supply is high and demand is low, prices normally decrease. If supply is low and demand is high, prices naturally increase.</a:t>
            </a:r>
          </a:p>
          <a:p>
            <a:pPr>
              <a:spcBef>
                <a:spcPts val="900"/>
              </a:spcBef>
            </a:pPr>
            <a:r>
              <a:rPr lang="en-US" sz="1400" dirty="0"/>
              <a:t>In real estate, this balance is measured in </a:t>
            </a:r>
            <a:r>
              <a:rPr lang="en-US" sz="1400" b="1" dirty="0"/>
              <a:t>months’ supply of inventory,</a:t>
            </a:r>
            <a:r>
              <a:rPr lang="en-US" sz="1400" dirty="0"/>
              <a:t> which is based on the number of current homes for sale compared to the number of buyers in the market. The normal months’ supply of inventory for the market is about six months. Anything above that defines a buyers’ market, indicating prices will soften. Anything below that means it’s a sellers’ market in which prices normally appreciate.</a:t>
            </a:r>
          </a:p>
          <a:p>
            <a:pPr>
              <a:spcBef>
                <a:spcPts val="900"/>
              </a:spcBef>
            </a:pPr>
            <a:r>
              <a:rPr lang="en-US" sz="1400" dirty="0"/>
              <a:t>Between 2006 and 2008, the months’ supply of inventory increased from just over five months to </a:t>
            </a:r>
            <a:r>
              <a:rPr lang="en-US" sz="1400" b="1" dirty="0"/>
              <a:t>11 months.</a:t>
            </a:r>
            <a:r>
              <a:rPr lang="en-US" sz="1400" dirty="0"/>
              <a:t> The months’ supply was over seven months in 27 of those 36 months, yet home values continued to rise. Months’ inventory currently stands at </a:t>
            </a:r>
            <a:r>
              <a:rPr lang="en-US" sz="1400" b="1" dirty="0"/>
              <a:t>2.4 months</a:t>
            </a:r>
            <a:r>
              <a:rPr lang="en-US" sz="1400" dirty="0"/>
              <a:t> – near historic lows. Remember, if supply is low and demand is high, prices </a:t>
            </a:r>
            <a:r>
              <a:rPr lang="en-US" sz="1400" b="1" dirty="0"/>
              <a:t>naturally increase</a:t>
            </a:r>
            <a:r>
              <a:rPr lang="en-US" sz="1400" dirty="0"/>
              <a:t>.</a:t>
            </a:r>
            <a:endParaRPr lang="en-US" dirty="0"/>
          </a:p>
          <a:p>
            <a:pPr lvl="0">
              <a:spcBef>
                <a:spcPts val="900"/>
              </a:spcBef>
            </a:pPr>
            <a:r>
              <a:rPr lang="en-US" sz="1400" b="1" dirty="0">
                <a:solidFill>
                  <a:srgbClr val="00AEEF"/>
                </a:solidFill>
              </a:rPr>
              <a:t>2.  This time, housing demand is real.</a:t>
            </a:r>
            <a:endParaRPr lang="en-US" sz="1400" dirty="0">
              <a:solidFill>
                <a:srgbClr val="00AEEF"/>
              </a:solidFill>
            </a:endParaRPr>
          </a:p>
          <a:p>
            <a:pPr>
              <a:spcBef>
                <a:spcPts val="900"/>
              </a:spcBef>
            </a:pPr>
            <a:r>
              <a:rPr lang="en-US" sz="1400" dirty="0"/>
              <a:t>During the housing boom in the mid-2000s, there was what Robert Schiller, a fellow at the </a:t>
            </a:r>
            <a:r>
              <a:rPr lang="en-US" sz="1400" i="1" dirty="0"/>
              <a:t>Yale School of Management's International Center for Finance</a:t>
            </a:r>
            <a:r>
              <a:rPr lang="en-US" sz="1400" dirty="0"/>
              <a:t>, called </a:t>
            </a:r>
            <a:r>
              <a:rPr lang="en-US" sz="1400" b="1" dirty="0"/>
              <a:t>irrational exuberance</a:t>
            </a:r>
            <a:r>
              <a:rPr lang="en-US" sz="1400" dirty="0"/>
              <a:t>. The definition of the term is, “</a:t>
            </a:r>
            <a:r>
              <a:rPr lang="en-US" sz="1400" i="1" dirty="0"/>
              <a:t>unfounded market optimism that lacks a real foundation of fundamental valuation, but instead rests on psychological factors.</a:t>
            </a:r>
            <a:r>
              <a:rPr lang="en-US" sz="1400" dirty="0"/>
              <a:t>” Without considering historical market trends, people got caught up in the frenzy and bought houses based on an unrealistic belief that housing values would continue to escalate.</a:t>
            </a:r>
          </a:p>
          <a:p>
            <a:pPr>
              <a:spcBef>
                <a:spcPts val="900"/>
              </a:spcBef>
            </a:pPr>
            <a:r>
              <a:rPr lang="en-US" sz="1400" dirty="0"/>
              <a:t>The mortgage industry fed into this craziness by making mortgage money available to just about anyone, as shown in the Mortgage Credit Availability Index (MCAI) published by the </a:t>
            </a:r>
            <a:r>
              <a:rPr lang="en-US" sz="1400" i="1" dirty="0"/>
              <a:t>Mortgage Bankers Association</a:t>
            </a:r>
            <a:r>
              <a:rPr lang="en-US" sz="1400" dirty="0"/>
              <a:t>. The higher the index, the easier it is to get a mortgage; the lower the index, the more difficult it is to obtain one. Prior to the housing boom, the index stood just below 400. In 2006, the index hit an all-time high of over 868, meaning nearly everyone could qualify for a mortgage. Today, the index stands at 128.1, which is well below even the pre-boom level.</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7</a:t>
            </a:r>
          </a:p>
        </p:txBody>
      </p:sp>
      <p:grpSp>
        <p:nvGrpSpPr>
          <p:cNvPr id="13" name="Group 12">
            <a:extLst>
              <a:ext uri="{FF2B5EF4-FFF2-40B4-BE49-F238E27FC236}">
                <a16:creationId xmlns:a16="http://schemas.microsoft.com/office/drawing/2014/main" id="{D5F9231A-84B4-A24D-8792-79A242A3432E}"/>
              </a:ext>
            </a:extLst>
          </p:cNvPr>
          <p:cNvGrpSpPr/>
          <p:nvPr/>
        </p:nvGrpSpPr>
        <p:grpSpPr>
          <a:xfrm>
            <a:off x="230235" y="1219200"/>
            <a:ext cx="7313565" cy="612648"/>
            <a:chOff x="229423" y="4349652"/>
            <a:chExt cx="7313565" cy="612648"/>
          </a:xfrm>
        </p:grpSpPr>
        <p:sp>
          <p:nvSpPr>
            <p:cNvPr id="15" name="object 5">
              <a:extLst>
                <a:ext uri="{FF2B5EF4-FFF2-40B4-BE49-F238E27FC236}">
                  <a16:creationId xmlns:a16="http://schemas.microsoft.com/office/drawing/2014/main" id="{F8337F1E-C51B-5F46-B899-BD3A4F31847B}"/>
                </a:ext>
              </a:extLst>
            </p:cNvPr>
            <p:cNvSpPr/>
            <p:nvPr/>
          </p:nvSpPr>
          <p:spPr>
            <a:xfrm>
              <a:off x="229423" y="4349652"/>
              <a:ext cx="7313564" cy="612648"/>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sz="1819">
                <a:solidFill>
                  <a:schemeClr val="bg1"/>
                </a:solidFill>
              </a:endParaRPr>
            </a:p>
          </p:txBody>
        </p:sp>
        <p:sp>
          <p:nvSpPr>
            <p:cNvPr id="16" name="object 6">
              <a:extLst>
                <a:ext uri="{FF2B5EF4-FFF2-40B4-BE49-F238E27FC236}">
                  <a16:creationId xmlns:a16="http://schemas.microsoft.com/office/drawing/2014/main" id="{ADF0A915-CF1D-DC46-B1FD-0525A5C0042B}"/>
                </a:ext>
              </a:extLst>
            </p:cNvPr>
            <p:cNvSpPr/>
            <p:nvPr/>
          </p:nvSpPr>
          <p:spPr>
            <a:xfrm>
              <a:off x="457972" y="4851699"/>
              <a:ext cx="6856466" cy="2539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819">
                <a:solidFill>
                  <a:schemeClr val="bg1"/>
                </a:solidFill>
              </a:endParaRPr>
            </a:p>
          </p:txBody>
        </p:sp>
        <p:sp>
          <p:nvSpPr>
            <p:cNvPr id="17" name="object 7">
              <a:extLst>
                <a:ext uri="{FF2B5EF4-FFF2-40B4-BE49-F238E27FC236}">
                  <a16:creationId xmlns:a16="http://schemas.microsoft.com/office/drawing/2014/main" id="{374FC6A2-ED93-C446-B0CF-776EC59A40C1}"/>
                </a:ext>
              </a:extLst>
            </p:cNvPr>
            <p:cNvSpPr txBox="1">
              <a:spLocks/>
            </p:cNvSpPr>
            <p:nvPr/>
          </p:nvSpPr>
          <p:spPr>
            <a:xfrm>
              <a:off x="229423" y="4446637"/>
              <a:ext cx="7313565" cy="443709"/>
            </a:xfrm>
            <a:prstGeom prst="rect">
              <a:avLst/>
            </a:prstGeom>
          </p:spPr>
          <p:txBody>
            <a:bodyPr vert="horz" wrap="square" lIns="0" tIns="12698" rIns="0" bIns="0" rtlCol="0" anchor="ctr">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246372">
                <a:spcBef>
                  <a:spcPts val="99"/>
                </a:spcBef>
                <a:tabLst>
                  <a:tab pos="7104206" algn="l"/>
                </a:tabLst>
              </a:pPr>
              <a:r>
                <a:rPr lang="en-US" sz="2800" b="1" kern="0" dirty="0">
                  <a:solidFill>
                    <a:schemeClr val="bg1"/>
                  </a:solidFill>
                </a:rPr>
                <a:t>3 Reasons We Aren’t in a Housing Bubble</a:t>
              </a:r>
            </a:p>
          </p:txBody>
        </p:sp>
      </p:grpSp>
    </p:spTree>
    <p:extLst>
      <p:ext uri="{BB962C8B-B14F-4D97-AF65-F5344CB8AC3E}">
        <p14:creationId xmlns:p14="http://schemas.microsoft.com/office/powerpoint/2010/main" val="335005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3AE8AF3-5403-7445-952D-9A5AD64B0F8E}"/>
              </a:ext>
            </a:extLst>
          </p:cNvPr>
          <p:cNvSpPr txBox="1"/>
          <p:nvPr/>
        </p:nvSpPr>
        <p:spPr>
          <a:xfrm>
            <a:off x="457201" y="630257"/>
            <a:ext cx="6629399" cy="8679299"/>
          </a:xfrm>
          <a:prstGeom prst="rect">
            <a:avLst/>
          </a:prstGeom>
        </p:spPr>
        <p:txBody>
          <a:bodyPr vert="horz" wrap="square" lIns="0" tIns="0" rIns="0" bIns="0" rtlCol="0">
            <a:spAutoFit/>
          </a:bodyPr>
          <a:lstStyle/>
          <a:p>
            <a:pPr>
              <a:spcBef>
                <a:spcPts val="900"/>
              </a:spcBef>
            </a:pPr>
            <a:r>
              <a:rPr lang="en-US" sz="1400" dirty="0"/>
              <a:t>In the current real estate market, demand is real, not fabricated. Millennials, the largest generation in the country, have come of age to marry and have children, which are two major drivers for homeownership. The health crisis also challenged every household to redefine the meaning of home and re-evaluate whether their current home met that new definition. This desire to own, coupled with historically low mortgage rates, makes purchasing a home today a strong, sound financial decision. Therefore, today’s demand is very real. Remember, if supply is low and demand is high, prices </a:t>
            </a:r>
            <a:r>
              <a:rPr lang="en-US" sz="1400" b="1" dirty="0"/>
              <a:t>naturally increase</a:t>
            </a:r>
            <a:r>
              <a:rPr lang="en-US" sz="1400" dirty="0"/>
              <a:t>.</a:t>
            </a:r>
          </a:p>
          <a:p>
            <a:pPr lvl="0">
              <a:spcBef>
                <a:spcPts val="900"/>
              </a:spcBef>
            </a:pPr>
            <a:r>
              <a:rPr lang="en-US" sz="1400" b="1" dirty="0">
                <a:solidFill>
                  <a:srgbClr val="00AEEF"/>
                </a:solidFill>
              </a:rPr>
              <a:t>3. This time, households have plenty of equity.</a:t>
            </a:r>
            <a:endParaRPr lang="en-US" sz="1400" dirty="0">
              <a:solidFill>
                <a:srgbClr val="00AEEF"/>
              </a:solidFill>
            </a:endParaRPr>
          </a:p>
          <a:p>
            <a:pPr>
              <a:spcBef>
                <a:spcPts val="900"/>
              </a:spcBef>
            </a:pPr>
            <a:r>
              <a:rPr lang="en-US" sz="1400" dirty="0"/>
              <a:t>Again, during the housing boom, it wasn’t just purchasers who got caught up in the frenzy. Existing homeowners started using their homes like ATMs. There was a wave of cash-out refinances, which enabled homeowners to leverage the equity in their homes. From 2005 through 2007, Americans pulled out $824 billion in equity. That left many homeowners with little or no equity in their homes at a critical time. As prices began to drop, some homeowners found themselves in a negative equity situation where their mortgage was higher than the value of their home. Many defaulted on their payments, which led to an avalanche of foreclosures.</a:t>
            </a:r>
          </a:p>
          <a:p>
            <a:pPr>
              <a:spcBef>
                <a:spcPts val="900"/>
              </a:spcBef>
            </a:pPr>
            <a:r>
              <a:rPr lang="en-US" sz="1400" dirty="0"/>
              <a:t>Today, the banks and the American people have shown they learned a valuable lesson from the housing crisis. Cash-out refinance volume over the last three years was less than a third of what it was compared to the 3 years leading up to the crash.</a:t>
            </a:r>
          </a:p>
          <a:p>
            <a:pPr>
              <a:spcBef>
                <a:spcPts val="900"/>
              </a:spcBef>
            </a:pPr>
            <a:r>
              <a:rPr lang="en-US" sz="1400" dirty="0"/>
              <a:t>This approach has created levels of equity never seen before. According to the </a:t>
            </a:r>
            <a:r>
              <a:rPr lang="en-US" sz="1400" i="1" dirty="0"/>
              <a:t>U.S.</a:t>
            </a:r>
            <a:r>
              <a:rPr lang="en-US" sz="1400" dirty="0"/>
              <a:t> </a:t>
            </a:r>
            <a:r>
              <a:rPr lang="en-US" sz="1400" i="1" dirty="0"/>
              <a:t>Census Bureau</a:t>
            </a:r>
            <a:r>
              <a:rPr lang="en-US" sz="1400" dirty="0"/>
              <a:t>, over </a:t>
            </a:r>
            <a:r>
              <a:rPr lang="en-US" sz="1400" b="1" dirty="0"/>
              <a:t>38% of owner-occupied housing units are owned ‘free and clear’</a:t>
            </a:r>
            <a:r>
              <a:rPr lang="en-US" sz="1400" dirty="0"/>
              <a:t> (without any mortgage). In addition, the </a:t>
            </a:r>
            <a:r>
              <a:rPr lang="en-US" sz="1400" i="1" dirty="0"/>
              <a:t>ATTOM Data Solutions</a:t>
            </a:r>
            <a:r>
              <a:rPr lang="en-US" sz="1400" dirty="0"/>
              <a:t> first quarter 2021 U.S. Home Equity Report reveals:</a:t>
            </a:r>
          </a:p>
          <a:p>
            <a:pPr lvl="1">
              <a:spcBef>
                <a:spcPts val="900"/>
              </a:spcBef>
            </a:pPr>
            <a:r>
              <a:rPr lang="en-US" sz="1400" b="1" i="1" dirty="0"/>
              <a:t>“17.8 million residential properties in the United States were considered equity-rich, </a:t>
            </a:r>
            <a:r>
              <a:rPr lang="en-US" sz="1400" i="1" dirty="0"/>
              <a:t>meaning that the combined estimated amount of loans secured by those properties was 50 percent or less of their estimated market value… The count of equity-rich properties in the first quarter of 2021 represented 31.9 percent, or about one in three, of the 55.8 million mortgaged homes in the United States.”</a:t>
            </a:r>
          </a:p>
          <a:p>
            <a:pPr>
              <a:spcBef>
                <a:spcPts val="900"/>
              </a:spcBef>
            </a:pPr>
            <a:r>
              <a:rPr lang="en-US" sz="1400" dirty="0"/>
              <a:t>If we combine the 38% of homes that are owned free and clear with the 19.8% of all homes that have at least 50% equity (31.9% of the remaining 62% with a mortgage), we see that </a:t>
            </a:r>
            <a:r>
              <a:rPr lang="en-US" sz="1400" b="1" dirty="0"/>
              <a:t>57.8% of all homes in this country have a minimum of 50% equity. </a:t>
            </a:r>
            <a:r>
              <a:rPr lang="en-US" sz="1400" dirty="0"/>
              <a:t>That’s significantly better than the equity situation in 2008.</a:t>
            </a:r>
            <a:endParaRPr lang="en-US" sz="1400" i="1" dirty="0">
              <a:cs typeface="Calibri" panose="020F0502020204030204" pitchFamily="34" charset="0"/>
            </a:endParaRPr>
          </a:p>
          <a:p>
            <a:pPr lvl="0" fontAlgn="base">
              <a:spcBef>
                <a:spcPts val="900"/>
              </a:spcBef>
              <a:defRPr/>
            </a:pPr>
            <a:r>
              <a:rPr lang="en-US" sz="1400" b="1" dirty="0">
                <a:solidFill>
                  <a:srgbClr val="00AEEF"/>
                </a:solidFill>
                <a:cs typeface="Calibri" panose="020F0502020204030204" pitchFamily="34" charset="0"/>
              </a:rPr>
              <a:t>Bottom Line</a:t>
            </a:r>
            <a:endParaRPr lang="en-US" sz="1400" dirty="0"/>
          </a:p>
          <a:p>
            <a:pPr>
              <a:spcBef>
                <a:spcPts val="900"/>
              </a:spcBef>
            </a:pPr>
            <a:r>
              <a:rPr lang="en-US" sz="1400" dirty="0"/>
              <a:t>This time, housing supply is drastically lower. Demand is real and rightly motivated. Even if prices were to drop, homeowners have enough equity to be able to weather a dip in home values. </a:t>
            </a:r>
            <a:r>
              <a:rPr lang="en-US" sz="1400" b="1" dirty="0"/>
              <a:t>This is nothing like 2008</a:t>
            </a:r>
            <a:r>
              <a:rPr lang="en-US" sz="1400" dirty="0"/>
              <a:t>. In fact, it’s the exact opposite.</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8</a:t>
            </a:r>
          </a:p>
        </p:txBody>
      </p:sp>
    </p:spTree>
    <p:extLst>
      <p:ext uri="{BB962C8B-B14F-4D97-AF65-F5344CB8AC3E}">
        <p14:creationId xmlns:p14="http://schemas.microsoft.com/office/powerpoint/2010/main" val="13380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looking at a computer&#10;&#10;Description automatically generated">
            <a:extLst>
              <a:ext uri="{FF2B5EF4-FFF2-40B4-BE49-F238E27FC236}">
                <a16:creationId xmlns:a16="http://schemas.microsoft.com/office/drawing/2014/main" id="{C2CB713D-5ACE-3B40-B465-4E7A19A28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72400" cy="6019800"/>
          </a:xfrm>
          <a:prstGeom prst="rect">
            <a:avLst/>
          </a:prstGeom>
        </p:spPr>
      </p:pic>
      <p:sp>
        <p:nvSpPr>
          <p:cNvPr id="9" name="object 2">
            <a:extLst>
              <a:ext uri="{FF2B5EF4-FFF2-40B4-BE49-F238E27FC236}">
                <a16:creationId xmlns:a16="http://schemas.microsoft.com/office/drawing/2014/main" id="{23AE8AF3-5403-7445-952D-9A5AD64B0F8E}"/>
              </a:ext>
            </a:extLst>
          </p:cNvPr>
          <p:cNvSpPr txBox="1"/>
          <p:nvPr/>
        </p:nvSpPr>
        <p:spPr>
          <a:xfrm>
            <a:off x="462295" y="6248400"/>
            <a:ext cx="6867267" cy="3262432"/>
          </a:xfrm>
          <a:prstGeom prst="rect">
            <a:avLst/>
          </a:prstGeom>
        </p:spPr>
        <p:txBody>
          <a:bodyPr vert="horz" wrap="square" lIns="0" tIns="0" rIns="0" bIns="0" rtlCol="0">
            <a:spAutoFit/>
          </a:bodyPr>
          <a:lstStyle/>
          <a:p>
            <a:pPr fontAlgn="base">
              <a:spcBef>
                <a:spcPts val="900"/>
              </a:spcBef>
            </a:pPr>
            <a:r>
              <a:rPr lang="en-US" sz="1400" dirty="0"/>
              <a:t>For generations, the homebuying process never really changed. The seller would try to estimate the market value of the home and tack on a little extra to give themselves some negotiating room. That figure would become the listing price of the house. Buyers would then try to determine how much less than the full price they could offer and still get the home. The asking price was generally the ceiling of the negotiation. The actual sales price would almost always be somewhat lower than the list price. It was unthinkable to pay more than what the seller was asking.</a:t>
            </a:r>
          </a:p>
          <a:p>
            <a:pPr fontAlgn="base">
              <a:spcBef>
                <a:spcPts val="900"/>
              </a:spcBef>
            </a:pPr>
            <a:r>
              <a:rPr lang="en-US" sz="1400" b="1" dirty="0">
                <a:solidFill>
                  <a:srgbClr val="00AEEF"/>
                </a:solidFill>
              </a:rPr>
              <a:t>Today is different.</a:t>
            </a:r>
          </a:p>
          <a:p>
            <a:pPr fontAlgn="base">
              <a:spcBef>
                <a:spcPts val="900"/>
              </a:spcBef>
            </a:pPr>
            <a:r>
              <a:rPr lang="en-US" sz="1400" dirty="0"/>
              <a:t>The record-low supply of homes for sale coupled with very strong buyer demand is leading to a rise in bidding wars on many homes. Because of this, homes today often sell for more than the list price. In some cases, they sell for a lot more.</a:t>
            </a:r>
          </a:p>
          <a:p>
            <a:pPr fontAlgn="base">
              <a:spcBef>
                <a:spcPts val="900"/>
              </a:spcBef>
            </a:pPr>
            <a:r>
              <a:rPr lang="en-US" sz="1400" dirty="0"/>
              <a:t>According to Lawrence Yun, </a:t>
            </a:r>
            <a:r>
              <a:rPr lang="en-US" sz="1400" i="1" dirty="0"/>
              <a:t>Chief Economist </a:t>
            </a:r>
            <a:r>
              <a:rPr lang="en-US" sz="1400" dirty="0"/>
              <a:t>at </a:t>
            </a:r>
            <a:r>
              <a:rPr lang="en-US" sz="1400" i="1" dirty="0"/>
              <a:t>The National Association of Realtors </a:t>
            </a:r>
            <a:r>
              <a:rPr lang="en-US" sz="1400" dirty="0"/>
              <a:t>(NAR):</a:t>
            </a:r>
          </a:p>
          <a:p>
            <a:pPr marL="457200" fontAlgn="base">
              <a:spcBef>
                <a:spcPts val="900"/>
              </a:spcBef>
            </a:pPr>
            <a:r>
              <a:rPr lang="en-US" sz="1400" i="1" dirty="0"/>
              <a:t>“For every listing there are 5.1 offers. </a:t>
            </a:r>
            <a:r>
              <a:rPr lang="en-US" sz="1400" b="1" i="1" dirty="0"/>
              <a:t>Half of the homes are being sold above list price</a:t>
            </a:r>
            <a:r>
              <a:rPr lang="en-US" sz="1400" i="1" dirty="0"/>
              <a:t>.”</a:t>
            </a:r>
          </a:p>
        </p:txBody>
      </p:sp>
      <p:sp>
        <p:nvSpPr>
          <p:cNvPr id="19" name="TextBox 18">
            <a:extLst>
              <a:ext uri="{FF2B5EF4-FFF2-40B4-BE49-F238E27FC236}">
                <a16:creationId xmlns:a16="http://schemas.microsoft.com/office/drawing/2014/main" id="{C93BD796-6D6A-6C48-842F-8DC56A44196F}"/>
              </a:ext>
            </a:extLst>
          </p:cNvPr>
          <p:cNvSpPr txBox="1"/>
          <p:nvPr/>
        </p:nvSpPr>
        <p:spPr>
          <a:xfrm>
            <a:off x="7315200" y="9604248"/>
            <a:ext cx="304800" cy="307777"/>
          </a:xfrm>
          <a:prstGeom prst="rect">
            <a:avLst/>
          </a:prstGeom>
          <a:noFill/>
        </p:spPr>
        <p:txBody>
          <a:bodyPr wrap="square" rtlCol="0">
            <a:spAutoFit/>
          </a:bodyPr>
          <a:lstStyle/>
          <a:p>
            <a:r>
              <a:rPr lang="en-US" sz="1400" dirty="0"/>
              <a:t>9</a:t>
            </a:r>
          </a:p>
        </p:txBody>
      </p:sp>
      <p:grpSp>
        <p:nvGrpSpPr>
          <p:cNvPr id="8" name="Group 7">
            <a:extLst>
              <a:ext uri="{FF2B5EF4-FFF2-40B4-BE49-F238E27FC236}">
                <a16:creationId xmlns:a16="http://schemas.microsoft.com/office/drawing/2014/main" id="{5D4ADE8A-7B48-5A4F-970E-1FE36B1EBE61}"/>
              </a:ext>
            </a:extLst>
          </p:cNvPr>
          <p:cNvGrpSpPr/>
          <p:nvPr/>
        </p:nvGrpSpPr>
        <p:grpSpPr>
          <a:xfrm>
            <a:off x="227345" y="4849368"/>
            <a:ext cx="7495510" cy="941832"/>
            <a:chOff x="228600" y="2895600"/>
            <a:chExt cx="7495510" cy="941832"/>
          </a:xfrm>
        </p:grpSpPr>
        <p:sp>
          <p:nvSpPr>
            <p:cNvPr id="10" name="object 5">
              <a:extLst>
                <a:ext uri="{FF2B5EF4-FFF2-40B4-BE49-F238E27FC236}">
                  <a16:creationId xmlns:a16="http://schemas.microsoft.com/office/drawing/2014/main" id="{9DB97E2E-9F0B-DD48-A1DB-CC85F5A6FE95}"/>
                </a:ext>
              </a:extLst>
            </p:cNvPr>
            <p:cNvSpPr/>
            <p:nvPr/>
          </p:nvSpPr>
          <p:spPr>
            <a:xfrm>
              <a:off x="228600" y="2895600"/>
              <a:ext cx="7315200" cy="941832"/>
            </a:xfrm>
            <a:custGeom>
              <a:avLst/>
              <a:gdLst/>
              <a:ahLst/>
              <a:cxnLst/>
              <a:rect l="l" t="t" r="r" b="b"/>
              <a:pathLst>
                <a:path w="7352030" h="718185">
                  <a:moveTo>
                    <a:pt x="0" y="717803"/>
                  </a:moveTo>
                  <a:lnTo>
                    <a:pt x="7351776" y="717803"/>
                  </a:lnTo>
                  <a:lnTo>
                    <a:pt x="7351776" y="0"/>
                  </a:lnTo>
                  <a:lnTo>
                    <a:pt x="0" y="0"/>
                  </a:lnTo>
                  <a:lnTo>
                    <a:pt x="0" y="717803"/>
                  </a:lnTo>
                  <a:close/>
                </a:path>
              </a:pathLst>
            </a:custGeom>
            <a:solidFill>
              <a:srgbClr val="00AEEF">
                <a:alpha val="93998"/>
              </a:srgbClr>
            </a:solidFill>
          </p:spPr>
          <p:txBody>
            <a:bodyPr wrap="square" lIns="0" tIns="0" rIns="0" bIns="0" rtlCol="0"/>
            <a:lstStyle/>
            <a:p>
              <a:endParaRPr dirty="0">
                <a:solidFill>
                  <a:schemeClr val="bg1"/>
                </a:solidFill>
              </a:endParaRPr>
            </a:p>
          </p:txBody>
        </p:sp>
        <p:sp>
          <p:nvSpPr>
            <p:cNvPr id="11" name="object 6">
              <a:extLst>
                <a:ext uri="{FF2B5EF4-FFF2-40B4-BE49-F238E27FC236}">
                  <a16:creationId xmlns:a16="http://schemas.microsoft.com/office/drawing/2014/main" id="{AE671612-1154-E145-AD33-75E65A27BF30}"/>
                </a:ext>
              </a:extLst>
            </p:cNvPr>
            <p:cNvSpPr/>
            <p:nvPr/>
          </p:nvSpPr>
          <p:spPr>
            <a:xfrm>
              <a:off x="457200" y="3708400"/>
              <a:ext cx="6858000" cy="254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schemeClr val="bg1"/>
                </a:solidFill>
              </a:endParaRPr>
            </a:p>
          </p:txBody>
        </p:sp>
        <p:sp>
          <p:nvSpPr>
            <p:cNvPr id="12" name="object 7">
              <a:extLst>
                <a:ext uri="{FF2B5EF4-FFF2-40B4-BE49-F238E27FC236}">
                  <a16:creationId xmlns:a16="http://schemas.microsoft.com/office/drawing/2014/main" id="{A9C56E75-F0DB-484D-BB3B-DFDBCB6DECEA}"/>
                </a:ext>
              </a:extLst>
            </p:cNvPr>
            <p:cNvSpPr txBox="1">
              <a:spLocks/>
            </p:cNvSpPr>
            <p:nvPr/>
          </p:nvSpPr>
          <p:spPr>
            <a:xfrm>
              <a:off x="463550" y="3042713"/>
              <a:ext cx="7260560" cy="691087"/>
            </a:xfrm>
            <a:prstGeom prst="rect">
              <a:avLst/>
            </a:prstGeom>
          </p:spPr>
          <p:txBody>
            <a:bodyPr vert="horz" wrap="square" lIns="0" tIns="12700" rIns="0" bIns="0" rtlCol="0">
              <a:spAutoFit/>
            </a:bodyPr>
            <a:lstStyle>
              <a:lvl1pPr>
                <a:defRPr sz="5000" b="0" i="0">
                  <a:solidFill>
                    <a:srgbClr val="231F20"/>
                  </a:solidFill>
                  <a:latin typeface="Calibri" panose="020F0502020204030204" pitchFamily="34" charset="0"/>
                  <a:ea typeface="+mj-ea"/>
                  <a:cs typeface="Calibri" panose="020F0502020204030204" pitchFamily="34" charset="0"/>
                </a:defRPr>
              </a:lvl1pPr>
            </a:lstStyle>
            <a:p>
              <a:pPr marL="9144">
                <a:lnSpc>
                  <a:spcPts val="2600"/>
                </a:lnSpc>
                <a:spcBef>
                  <a:spcPts val="100"/>
                </a:spcBef>
                <a:tabLst>
                  <a:tab pos="7104380" algn="l"/>
                </a:tabLst>
              </a:pPr>
              <a:r>
                <a:rPr lang="en-US" sz="2800" b="1" kern="0" dirty="0">
                  <a:solidFill>
                    <a:schemeClr val="bg1"/>
                  </a:solidFill>
                </a:rPr>
                <a:t>Why Listing Prices Are Like an Auction’s </a:t>
              </a:r>
              <a:br>
                <a:rPr lang="en-US" sz="2800" b="1" kern="0" dirty="0">
                  <a:solidFill>
                    <a:schemeClr val="bg1"/>
                  </a:solidFill>
                </a:rPr>
              </a:br>
              <a:r>
                <a:rPr lang="en-US" sz="2800" b="1" kern="0" dirty="0">
                  <a:solidFill>
                    <a:schemeClr val="bg1"/>
                  </a:solidFill>
                </a:rPr>
                <a:t>Reserve Price</a:t>
              </a:r>
              <a:endParaRPr lang="en-US" sz="2800" b="1" kern="0" dirty="0">
                <a:solidFill>
                  <a:srgbClr val="FF0000"/>
                </a:solidFill>
              </a:endParaRPr>
            </a:p>
          </p:txBody>
        </p:sp>
      </p:grpSp>
    </p:spTree>
    <p:extLst>
      <p:ext uri="{BB962C8B-B14F-4D97-AF65-F5344CB8AC3E}">
        <p14:creationId xmlns:p14="http://schemas.microsoft.com/office/powerpoint/2010/main" val="1992157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32028</TotalTime>
  <Words>4625</Words>
  <Application>Microsoft Macintosh PowerPoint</Application>
  <PresentationFormat>Custom</PresentationFormat>
  <Paragraphs>217</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Myriad Pro</vt:lpstr>
      <vt:lpstr>Office Theme</vt:lpstr>
      <vt:lpstr>1_Office Theme</vt:lpstr>
      <vt:lpstr>BUYING A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Jeymy</dc:creator>
  <cp:lastModifiedBy>Caety James</cp:lastModifiedBy>
  <cp:revision>1158</cp:revision>
  <cp:lastPrinted>2020-02-29T21:20:23Z</cp:lastPrinted>
  <dcterms:created xsi:type="dcterms:W3CDTF">2019-05-30T18:01:50Z</dcterms:created>
  <dcterms:modified xsi:type="dcterms:W3CDTF">2021-06-03T13:08:23Z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2019-05-30T00:00:00Z</vt:filetime>
  </property>
  <property fmtid="{D5CDD505-2E9C-101B-9397-08002B2CF9AE}" pid="3" name="LastSaved">
    <vt:filetime>2019-05-30T00:00:00Z</vt:filetime>
  </property>
</Properties>
</file>