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4"/>
  </p:handoutMasterIdLst>
  <p:sldIdLst>
    <p:sldId id="256" r:id="rId2"/>
    <p:sldId id="270" r:id="rId3"/>
    <p:sldId id="271" r:id="rId4"/>
    <p:sldId id="272" r:id="rId5"/>
    <p:sldId id="273" r:id="rId6"/>
    <p:sldId id="257" r:id="rId7"/>
    <p:sldId id="258" r:id="rId8"/>
    <p:sldId id="259" r:id="rId9"/>
    <p:sldId id="260" r:id="rId10"/>
    <p:sldId id="261" r:id="rId11"/>
    <p:sldId id="262" r:id="rId12"/>
    <p:sldId id="269" r:id="rId13"/>
    <p:sldId id="274" r:id="rId14"/>
    <p:sldId id="278" r:id="rId15"/>
    <p:sldId id="263" r:id="rId16"/>
    <p:sldId id="264" r:id="rId17"/>
    <p:sldId id="265" r:id="rId18"/>
    <p:sldId id="266" r:id="rId19"/>
    <p:sldId id="267" r:id="rId20"/>
    <p:sldId id="280" r:id="rId21"/>
    <p:sldId id="268"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96E1DA-8774-4A04-A706-96161475D3CD}" type="datetimeFigureOut">
              <a:rPr lang="en-US" smtClean="0"/>
              <a:pPr/>
              <a:t>9/16/2020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781BED-4D2D-4392-B401-9D3EF39A433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FF54CEE-F0C8-4F2D-858F-073D0E2E19D7}" type="datetimeFigureOut">
              <a:rPr lang="en-US" smtClean="0"/>
              <a:pPr/>
              <a:t>9/16/2020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7B679688-95B1-44C6-B86B-DEF93B01A53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F54CEE-F0C8-4F2D-858F-073D0E2E19D7}" type="datetimeFigureOut">
              <a:rPr lang="en-US" smtClean="0"/>
              <a:pPr/>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679688-95B1-44C6-B86B-DEF93B01A53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F54CEE-F0C8-4F2D-858F-073D0E2E19D7}" type="datetimeFigureOut">
              <a:rPr lang="en-US" smtClean="0"/>
              <a:pPr/>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679688-95B1-44C6-B86B-DEF93B01A53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F54CEE-F0C8-4F2D-858F-073D0E2E19D7}" type="datetimeFigureOut">
              <a:rPr lang="en-US" smtClean="0"/>
              <a:pPr/>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679688-95B1-44C6-B86B-DEF93B01A53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FF54CEE-F0C8-4F2D-858F-073D0E2E19D7}" type="datetimeFigureOut">
              <a:rPr lang="en-US" smtClean="0"/>
              <a:pPr/>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679688-95B1-44C6-B86B-DEF93B01A53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FF54CEE-F0C8-4F2D-858F-073D0E2E19D7}" type="datetimeFigureOut">
              <a:rPr lang="en-US" smtClean="0"/>
              <a:pPr/>
              <a:t>9/16/2020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679688-95B1-44C6-B86B-DEF93B01A53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FF54CEE-F0C8-4F2D-858F-073D0E2E19D7}" type="datetimeFigureOut">
              <a:rPr lang="en-US" smtClean="0"/>
              <a:pPr/>
              <a:t>9/16/2020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679688-95B1-44C6-B86B-DEF93B01A53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FF54CEE-F0C8-4F2D-858F-073D0E2E19D7}" type="datetimeFigureOut">
              <a:rPr lang="en-US" smtClean="0"/>
              <a:pPr/>
              <a:t>9/16/2020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679688-95B1-44C6-B86B-DEF93B01A53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54CEE-F0C8-4F2D-858F-073D0E2E19D7}" type="datetimeFigureOut">
              <a:rPr lang="en-US" smtClean="0"/>
              <a:pPr/>
              <a:t>9/16/2020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679688-95B1-44C6-B86B-DEF93B01A53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FF54CEE-F0C8-4F2D-858F-073D0E2E19D7}" type="datetimeFigureOut">
              <a:rPr lang="en-US" smtClean="0"/>
              <a:pPr/>
              <a:t>9/16/2020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679688-95B1-44C6-B86B-DEF93B01A53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FF54CEE-F0C8-4F2D-858F-073D0E2E19D7}" type="datetimeFigureOut">
              <a:rPr lang="en-US" smtClean="0"/>
              <a:pPr/>
              <a:t>9/16/2020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7B679688-95B1-44C6-B86B-DEF93B01A53C}"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FF54CEE-F0C8-4F2D-858F-073D0E2E19D7}" type="datetimeFigureOut">
              <a:rPr lang="en-US" smtClean="0"/>
              <a:pPr/>
              <a:t>9/16/2020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B679688-95B1-44C6-B86B-DEF93B01A53C}"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Harrington" pitchFamily="82" charset="0"/>
              </a:rPr>
              <a:t>Working with Today’s Buyer</a:t>
            </a:r>
            <a:endParaRPr lang="en-US" dirty="0">
              <a:latin typeface="Harrington" pitchFamily="82" charset="0"/>
            </a:endParaRPr>
          </a:p>
        </p:txBody>
      </p:sp>
      <p:sp>
        <p:nvSpPr>
          <p:cNvPr id="3" name="Subtitle 2"/>
          <p:cNvSpPr>
            <a:spLocks noGrp="1"/>
          </p:cNvSpPr>
          <p:nvPr>
            <p:ph type="subTitle" idx="1"/>
          </p:nvPr>
        </p:nvSpPr>
        <p:spPr/>
        <p:txBody>
          <a:bodyPr/>
          <a:lstStyle/>
          <a:p>
            <a:r>
              <a:rPr lang="en-US" dirty="0" smtClean="0"/>
              <a:t>RMS Career Development Training 2018</a:t>
            </a:r>
            <a:endParaRPr lang="en-US" dirty="0"/>
          </a:p>
        </p:txBody>
      </p:sp>
      <p:pic>
        <p:nvPicPr>
          <p:cNvPr id="5122" name="Picture 2" descr="C:\Users\Lloyd\AppData\Local\Microsoft\Windows\INetCache\IE\5D0TQTUN\11395309915_78bd878b61_b[1].jpg"/>
          <p:cNvPicPr>
            <a:picLocks noChangeAspect="1" noChangeArrowheads="1"/>
          </p:cNvPicPr>
          <p:nvPr/>
        </p:nvPicPr>
        <p:blipFill>
          <a:blip r:embed="rId2" cstate="print"/>
          <a:srcRect/>
          <a:stretch>
            <a:fillRect/>
          </a:stretch>
        </p:blipFill>
        <p:spPr bwMode="auto">
          <a:xfrm>
            <a:off x="990600" y="4191000"/>
            <a:ext cx="7162800" cy="237127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Harrington" pitchFamily="82" charset="0"/>
              </a:rPr>
              <a:t>Three Elements of a Strategic Approach</a:t>
            </a:r>
            <a:endParaRPr lang="en-US" dirty="0">
              <a:latin typeface="Harrington" pitchFamily="82" charset="0"/>
            </a:endParaRPr>
          </a:p>
        </p:txBody>
      </p:sp>
      <p:sp>
        <p:nvSpPr>
          <p:cNvPr id="7" name="Content Placeholder 6"/>
          <p:cNvSpPr>
            <a:spLocks noGrp="1"/>
          </p:cNvSpPr>
          <p:nvPr>
            <p:ph idx="1"/>
          </p:nvPr>
        </p:nvSpPr>
        <p:spPr>
          <a:xfrm>
            <a:off x="457200" y="2286000"/>
            <a:ext cx="8229600" cy="4038600"/>
          </a:xfrm>
        </p:spPr>
        <p:txBody>
          <a:bodyPr/>
          <a:lstStyle/>
          <a:p>
            <a:r>
              <a:rPr lang="en-US" dirty="0" smtClean="0"/>
              <a:t>Set the tone</a:t>
            </a:r>
          </a:p>
          <a:p>
            <a:pPr lvl="1"/>
            <a:r>
              <a:rPr lang="en-US" dirty="0" smtClean="0"/>
              <a:t>Education</a:t>
            </a:r>
          </a:p>
          <a:p>
            <a:pPr lvl="1"/>
            <a:r>
              <a:rPr lang="en-US" dirty="0" smtClean="0"/>
              <a:t>Consultation</a:t>
            </a:r>
          </a:p>
          <a:p>
            <a:pPr lvl="1">
              <a:buNone/>
            </a:pPr>
            <a:endParaRPr lang="en-US" dirty="0" smtClean="0"/>
          </a:p>
          <a:p>
            <a:r>
              <a:rPr lang="en-US" dirty="0" smtClean="0"/>
              <a:t>Fully Engage each Buyer</a:t>
            </a:r>
          </a:p>
          <a:p>
            <a:endParaRPr lang="en-US" dirty="0" smtClean="0"/>
          </a:p>
          <a:p>
            <a:r>
              <a:rPr lang="en-US" dirty="0" smtClean="0"/>
              <a:t>Help your Clients Make a Decision </a:t>
            </a:r>
            <a:endParaRPr lang="en-US" dirty="0"/>
          </a:p>
        </p:txBody>
      </p:sp>
      <p:pic>
        <p:nvPicPr>
          <p:cNvPr id="5122" name="Picture 2" descr="C:\Users\Lloyd\AppData\Local\Microsoft\Windows\INetCache\IE\HLFTJB9G\Fotolia_27912185_XS[1].jpg"/>
          <p:cNvPicPr>
            <a:picLocks noChangeAspect="1" noChangeArrowheads="1"/>
          </p:cNvPicPr>
          <p:nvPr/>
        </p:nvPicPr>
        <p:blipFill>
          <a:blip r:embed="rId2" cstate="print"/>
          <a:srcRect/>
          <a:stretch>
            <a:fillRect/>
          </a:stretch>
        </p:blipFill>
        <p:spPr bwMode="auto">
          <a:xfrm>
            <a:off x="4419600" y="1295400"/>
            <a:ext cx="4323080" cy="2628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additive="base">
                                        <p:cTn id="2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 calcmode="lin" valueType="num">
                                      <p:cBhvr additive="base">
                                        <p:cTn id="2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990600"/>
          </a:xfrm>
        </p:spPr>
        <p:txBody>
          <a:bodyPr>
            <a:normAutofit/>
          </a:bodyPr>
          <a:lstStyle/>
          <a:p>
            <a:r>
              <a:rPr lang="en-US" dirty="0" smtClean="0">
                <a:latin typeface="Harrington" pitchFamily="82" charset="0"/>
              </a:rPr>
              <a:t>Part 1 - Set the Tone</a:t>
            </a:r>
            <a:endParaRPr lang="en-US" dirty="0">
              <a:latin typeface="Harrington" pitchFamily="82" charset="0"/>
            </a:endParaRPr>
          </a:p>
        </p:txBody>
      </p:sp>
      <p:sp>
        <p:nvSpPr>
          <p:cNvPr id="5" name="Content Placeholder 4"/>
          <p:cNvSpPr>
            <a:spLocks noGrp="1"/>
          </p:cNvSpPr>
          <p:nvPr>
            <p:ph sz="half" idx="1"/>
          </p:nvPr>
        </p:nvSpPr>
        <p:spPr/>
        <p:txBody>
          <a:bodyPr>
            <a:normAutofit lnSpcReduction="10000"/>
          </a:bodyPr>
          <a:lstStyle/>
          <a:p>
            <a:r>
              <a:rPr lang="en-US" dirty="0" smtClean="0"/>
              <a:t>C.I.T.O.</a:t>
            </a:r>
            <a:endParaRPr lang="en-US" b="1" dirty="0" smtClean="0">
              <a:solidFill>
                <a:srgbClr val="FF0000"/>
              </a:solidFill>
            </a:endParaRPr>
          </a:p>
          <a:p>
            <a:r>
              <a:rPr lang="en-US" dirty="0" smtClean="0"/>
              <a:t>If they don’t make an appointment, they’re not a real Buyer</a:t>
            </a:r>
          </a:p>
          <a:p>
            <a:r>
              <a:rPr lang="en-US" dirty="0" smtClean="0"/>
              <a:t>Have your lender prequalify them before you meet</a:t>
            </a:r>
          </a:p>
          <a:p>
            <a:r>
              <a:rPr lang="en-US" dirty="0" smtClean="0"/>
              <a:t>Explain your approach</a:t>
            </a:r>
          </a:p>
          <a:p>
            <a:pPr lvl="1"/>
            <a:r>
              <a:rPr lang="en-US" dirty="0" smtClean="0"/>
              <a:t>Educate</a:t>
            </a:r>
          </a:p>
          <a:p>
            <a:pPr lvl="2"/>
            <a:r>
              <a:rPr lang="en-US" dirty="0" smtClean="0"/>
              <a:t>Real Estate Report</a:t>
            </a:r>
          </a:p>
          <a:p>
            <a:pPr lvl="2"/>
            <a:r>
              <a:rPr lang="en-US" dirty="0" smtClean="0"/>
              <a:t>Keeping Current Matters</a:t>
            </a:r>
            <a:endParaRPr lang="en-US" dirty="0"/>
          </a:p>
        </p:txBody>
      </p:sp>
      <p:pic>
        <p:nvPicPr>
          <p:cNvPr id="3074" name="Picture 2" descr="C:\Users\Lloyd\AppData\Local\Microsoft\Windows\INetCache\IE\0344IFIO\workplace-clipart[1].gif"/>
          <p:cNvPicPr>
            <a:picLocks noGrp="1" noChangeAspect="1" noChangeArrowheads="1"/>
          </p:cNvPicPr>
          <p:nvPr>
            <p:ph sz="half" idx="2"/>
          </p:nvPr>
        </p:nvPicPr>
        <p:blipFill>
          <a:blip r:embed="rId2" cstate="print"/>
          <a:srcRect/>
          <a:stretch>
            <a:fillRect/>
          </a:stretch>
        </p:blipFill>
        <p:spPr bwMode="auto">
          <a:xfrm>
            <a:off x="4800600" y="2514600"/>
            <a:ext cx="4031192" cy="302339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Educate</a:t>
            </a:r>
            <a:endParaRPr lang="en-US" dirty="0">
              <a:latin typeface="Harrington" pitchFamily="82" charset="0"/>
            </a:endParaRPr>
          </a:p>
        </p:txBody>
      </p:sp>
      <p:sp>
        <p:nvSpPr>
          <p:cNvPr id="3" name="Content Placeholder 2"/>
          <p:cNvSpPr>
            <a:spLocks noGrp="1"/>
          </p:cNvSpPr>
          <p:nvPr>
            <p:ph sz="half" idx="1"/>
          </p:nvPr>
        </p:nvSpPr>
        <p:spPr/>
        <p:txBody>
          <a:bodyPr/>
          <a:lstStyle/>
          <a:p>
            <a:r>
              <a:rPr lang="en-US" dirty="0" smtClean="0"/>
              <a:t>8 Steps to Buying a Home</a:t>
            </a:r>
          </a:p>
          <a:p>
            <a:pPr lvl="1"/>
            <a:r>
              <a:rPr lang="en-US" dirty="0" smtClean="0"/>
              <a:t>Buyer Checklist</a:t>
            </a:r>
          </a:p>
          <a:p>
            <a:r>
              <a:rPr lang="en-US" dirty="0" smtClean="0"/>
              <a:t>Things to Consider When Buying a Home</a:t>
            </a:r>
          </a:p>
          <a:p>
            <a:r>
              <a:rPr lang="en-US" dirty="0" smtClean="0"/>
              <a:t>The Buying Process</a:t>
            </a:r>
          </a:p>
          <a:p>
            <a:r>
              <a:rPr lang="en-US" dirty="0" smtClean="0"/>
              <a:t>Buy vs. Rent Education</a:t>
            </a:r>
          </a:p>
        </p:txBody>
      </p:sp>
      <p:sp>
        <p:nvSpPr>
          <p:cNvPr id="4" name="Content Placeholder 3"/>
          <p:cNvSpPr>
            <a:spLocks noGrp="1"/>
          </p:cNvSpPr>
          <p:nvPr>
            <p:ph sz="half" idx="2"/>
          </p:nvPr>
        </p:nvSpPr>
        <p:spPr/>
        <p:txBody>
          <a:bodyPr/>
          <a:lstStyle/>
          <a:p>
            <a:endParaRPr lang="en-US" dirty="0"/>
          </a:p>
        </p:txBody>
      </p:sp>
      <p:pic>
        <p:nvPicPr>
          <p:cNvPr id="1026" name="Picture 2" descr="C:\Users\Lloyd\AppData\Local\Microsoft\Windows\INetCache\IE\5D0TQTUN\contract-2ddisclosures[1].jpg"/>
          <p:cNvPicPr>
            <a:picLocks noChangeAspect="1" noChangeArrowheads="1"/>
          </p:cNvPicPr>
          <p:nvPr/>
        </p:nvPicPr>
        <p:blipFill>
          <a:blip r:embed="rId2" cstate="print"/>
          <a:srcRect/>
          <a:stretch>
            <a:fillRect/>
          </a:stretch>
        </p:blipFill>
        <p:spPr bwMode="auto">
          <a:xfrm>
            <a:off x="4419600" y="1905000"/>
            <a:ext cx="4445000" cy="4445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Educate</a:t>
            </a:r>
            <a:endParaRPr lang="en-US" dirty="0">
              <a:latin typeface="Harrington" pitchFamily="82" charset="0"/>
            </a:endParaRPr>
          </a:p>
        </p:txBody>
      </p:sp>
      <p:sp>
        <p:nvSpPr>
          <p:cNvPr id="4" name="Content Placeholder 3"/>
          <p:cNvSpPr>
            <a:spLocks noGrp="1"/>
          </p:cNvSpPr>
          <p:nvPr>
            <p:ph sz="half" idx="2"/>
          </p:nvPr>
        </p:nvSpPr>
        <p:spPr>
          <a:xfrm>
            <a:off x="4648200" y="2133599"/>
            <a:ext cx="4038600" cy="4221325"/>
          </a:xfrm>
        </p:spPr>
        <p:txBody>
          <a:bodyPr/>
          <a:lstStyle/>
          <a:p>
            <a:r>
              <a:rPr lang="en-US" dirty="0" smtClean="0"/>
              <a:t>10 Deadly Mistakes Buyers Make When Purchasing a Home</a:t>
            </a:r>
          </a:p>
          <a:p>
            <a:pPr>
              <a:buNone/>
            </a:pPr>
            <a:endParaRPr lang="en-US" dirty="0" smtClean="0"/>
          </a:p>
          <a:p>
            <a:r>
              <a:rPr lang="en-US" dirty="0" smtClean="0"/>
              <a:t>Brian Buffini’s Real Estate Report</a:t>
            </a:r>
            <a:endParaRPr lang="en-US" dirty="0"/>
          </a:p>
        </p:txBody>
      </p:sp>
      <p:pic>
        <p:nvPicPr>
          <p:cNvPr id="2053" name="Picture 5" descr="C:\Users\Lloyd\AppData\Local\Microsoft\Windows\INetCache\IE\5D0TQTUN\contract-2ddisclosures[1].jpg"/>
          <p:cNvPicPr>
            <a:picLocks noGrp="1" noChangeAspect="1" noChangeArrowheads="1"/>
          </p:cNvPicPr>
          <p:nvPr>
            <p:ph sz="half" idx="1"/>
          </p:nvPr>
        </p:nvPicPr>
        <p:blipFill>
          <a:blip r:embed="rId2" cstate="print"/>
          <a:srcRect/>
          <a:stretch>
            <a:fillRect/>
          </a:stretch>
        </p:blipFill>
        <p:spPr bwMode="auto">
          <a:xfrm>
            <a:off x="457200" y="2118519"/>
            <a:ext cx="4038600" cy="4038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Buyer Consultation</a:t>
            </a:r>
            <a:endParaRPr lang="en-US" dirty="0">
              <a:latin typeface="Harrington" pitchFamily="82" charset="0"/>
            </a:endParaRPr>
          </a:p>
        </p:txBody>
      </p:sp>
      <p:sp>
        <p:nvSpPr>
          <p:cNvPr id="3" name="Content Placeholder 2"/>
          <p:cNvSpPr>
            <a:spLocks noGrp="1"/>
          </p:cNvSpPr>
          <p:nvPr>
            <p:ph sz="half" idx="1"/>
          </p:nvPr>
        </p:nvSpPr>
        <p:spPr/>
        <p:txBody>
          <a:bodyPr/>
          <a:lstStyle/>
          <a:p>
            <a:r>
              <a:rPr lang="en-US" dirty="0" smtClean="0"/>
              <a:t>Use a Questionnaire</a:t>
            </a:r>
          </a:p>
          <a:p>
            <a:pPr lvl="1"/>
            <a:r>
              <a:rPr lang="en-US" dirty="0" smtClean="0"/>
              <a:t>Tom Ferry Questionnaire is great</a:t>
            </a:r>
          </a:p>
          <a:p>
            <a:endParaRPr lang="en-US" dirty="0"/>
          </a:p>
        </p:txBody>
      </p:sp>
      <p:pic>
        <p:nvPicPr>
          <p:cNvPr id="1026" name="Picture 2" descr="C:\Users\Lloyd\AppData\Local\Microsoft\Windows\INetCache\IE\0HFTZIXL\consultation[1].jpg"/>
          <p:cNvPicPr>
            <a:picLocks noGrp="1" noChangeAspect="1" noChangeArrowheads="1"/>
          </p:cNvPicPr>
          <p:nvPr>
            <p:ph sz="half" idx="2"/>
          </p:nvPr>
        </p:nvPicPr>
        <p:blipFill>
          <a:blip r:embed="rId2" cstate="print"/>
          <a:srcRect/>
          <a:stretch>
            <a:fillRect/>
          </a:stretch>
        </p:blipFill>
        <p:spPr bwMode="auto">
          <a:xfrm>
            <a:off x="2590800" y="4572000"/>
            <a:ext cx="4038600" cy="1405661"/>
          </a:xfrm>
          <a:prstGeom prst="rect">
            <a:avLst/>
          </a:prstGeom>
          <a:noFill/>
        </p:spPr>
      </p:pic>
      <p:pic>
        <p:nvPicPr>
          <p:cNvPr id="1027" name="Picture 3" descr="C:\Users\Lloyd\AppData\Local\Microsoft\Windows\INetCache\IE\HLFTJB9G\Discussion[1].png"/>
          <p:cNvPicPr>
            <a:picLocks noChangeAspect="1" noChangeArrowheads="1"/>
          </p:cNvPicPr>
          <p:nvPr/>
        </p:nvPicPr>
        <p:blipFill>
          <a:blip r:embed="rId3" cstate="print"/>
          <a:srcRect/>
          <a:stretch>
            <a:fillRect/>
          </a:stretch>
        </p:blipFill>
        <p:spPr bwMode="auto">
          <a:xfrm>
            <a:off x="5105400" y="1981200"/>
            <a:ext cx="3048000" cy="18573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Paint the Picture</a:t>
            </a:r>
            <a:endParaRPr lang="en-US" dirty="0">
              <a:latin typeface="Harrington" pitchFamily="82" charset="0"/>
            </a:endParaRPr>
          </a:p>
        </p:txBody>
      </p:sp>
      <p:sp>
        <p:nvSpPr>
          <p:cNvPr id="5" name="Content Placeholder 4"/>
          <p:cNvSpPr>
            <a:spLocks noGrp="1"/>
          </p:cNvSpPr>
          <p:nvPr>
            <p:ph sz="half" idx="1"/>
          </p:nvPr>
        </p:nvSpPr>
        <p:spPr>
          <a:xfrm>
            <a:off x="457200" y="2285999"/>
            <a:ext cx="4038600" cy="4068925"/>
          </a:xfrm>
        </p:spPr>
        <p:txBody>
          <a:bodyPr/>
          <a:lstStyle/>
          <a:p>
            <a:r>
              <a:rPr lang="en-US" dirty="0" smtClean="0">
                <a:latin typeface="Lucida Handwriting" pitchFamily="66" charset="0"/>
              </a:rPr>
              <a:t>“If you had a magic wand…  what would your dream home look like?  What amenities would it have?”</a:t>
            </a:r>
            <a:endParaRPr lang="en-US" dirty="0">
              <a:latin typeface="Lucida Handwriting" pitchFamily="66" charset="0"/>
            </a:endParaRPr>
          </a:p>
        </p:txBody>
      </p:sp>
      <p:pic>
        <p:nvPicPr>
          <p:cNvPr id="4098" name="Picture 2" descr="C:\Users\Lloyd\AppData\Local\Microsoft\Windows\INetCache\IE\0344IFIO\Tink_and_her_wand[1].jpg"/>
          <p:cNvPicPr>
            <a:picLocks noGrp="1" noChangeAspect="1" noChangeArrowheads="1"/>
          </p:cNvPicPr>
          <p:nvPr>
            <p:ph sz="half" idx="2"/>
          </p:nvPr>
        </p:nvPicPr>
        <p:blipFill>
          <a:blip r:embed="rId2" cstate="print"/>
          <a:srcRect/>
          <a:stretch>
            <a:fillRect/>
          </a:stretch>
        </p:blipFill>
        <p:spPr bwMode="auto">
          <a:xfrm>
            <a:off x="4465062" y="1873568"/>
            <a:ext cx="3916938" cy="356441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229600" cy="1143000"/>
          </a:xfrm>
        </p:spPr>
        <p:txBody>
          <a:bodyPr>
            <a:normAutofit fontScale="90000"/>
          </a:bodyPr>
          <a:lstStyle/>
          <a:p>
            <a:r>
              <a:rPr lang="en-US" dirty="0" smtClean="0">
                <a:latin typeface="Harrington" pitchFamily="82" charset="0"/>
              </a:rPr>
              <a:t>Part 2 - Fully Engage each Buyer</a:t>
            </a:r>
            <a:endParaRPr lang="en-US" dirty="0">
              <a:latin typeface="Harrington" pitchFamily="82" charset="0"/>
            </a:endParaRPr>
          </a:p>
        </p:txBody>
      </p:sp>
      <p:sp>
        <p:nvSpPr>
          <p:cNvPr id="6" name="Content Placeholder 5"/>
          <p:cNvSpPr>
            <a:spLocks noGrp="1"/>
          </p:cNvSpPr>
          <p:nvPr>
            <p:ph idx="1"/>
          </p:nvPr>
        </p:nvSpPr>
        <p:spPr/>
        <p:txBody>
          <a:bodyPr>
            <a:normAutofit fontScale="85000" lnSpcReduction="20000"/>
          </a:bodyPr>
          <a:lstStyle/>
          <a:p>
            <a:r>
              <a:rPr lang="en-US" dirty="0" smtClean="0"/>
              <a:t>Get them Started!!</a:t>
            </a:r>
          </a:p>
          <a:p>
            <a:pPr lvl="1"/>
            <a:r>
              <a:rPr lang="en-US" dirty="0" smtClean="0"/>
              <a:t>Process of Elimination Dialogue</a:t>
            </a:r>
          </a:p>
          <a:p>
            <a:pPr lvl="2"/>
            <a:r>
              <a:rPr lang="en-US" i="1" dirty="0" smtClean="0"/>
              <a:t>“As I mentioned to you on the phone, there’s a wrong way to look at homes and there’s a right way.  Most people waste a tremendous amount of time and energy going to open houses or looking at homes they see advertised in magazines, newspapers or on the internet.</a:t>
            </a:r>
          </a:p>
          <a:p>
            <a:pPr lvl="2">
              <a:buNone/>
            </a:pPr>
            <a:r>
              <a:rPr lang="en-US" i="1" dirty="0" smtClean="0"/>
              <a:t>	What I want to share with you is that finding a home is not a process of selection; it’s a process of elimination.  Now that I have a good idea of the type of property you’re interested in, we are gong to begin the process of eliminating neighborhoods and styles of homes that you’re not interested in.</a:t>
            </a:r>
          </a:p>
          <a:p>
            <a:pPr lvl="2">
              <a:buNone/>
            </a:pPr>
            <a:r>
              <a:rPr lang="en-US" i="1" dirty="0" smtClean="0"/>
              <a:t>	I’ll have succeeded in my job when I’ve helped educate you to the point that when we walk across the threshold of a home you’ll know what you like and you’ll know it’s a good deal.  And when we’ve accomplished that you’ll be ready to buy.”</a:t>
            </a:r>
          </a:p>
          <a:p>
            <a:pPr lvl="2" algn="ctr">
              <a:buNone/>
            </a:pPr>
            <a:r>
              <a:rPr lang="en-US" i="1" dirty="0" smtClean="0"/>
              <a:t>(Eliminate Neighborhoods First – Style Second)</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Get them Looking</a:t>
            </a:r>
            <a:endParaRPr lang="en-US" dirty="0">
              <a:latin typeface="Harrington" pitchFamily="82" charset="0"/>
            </a:endParaRPr>
          </a:p>
        </p:txBody>
      </p:sp>
      <p:sp>
        <p:nvSpPr>
          <p:cNvPr id="3" name="Content Placeholder 2"/>
          <p:cNvSpPr>
            <a:spLocks noGrp="1"/>
          </p:cNvSpPr>
          <p:nvPr>
            <p:ph idx="1"/>
          </p:nvPr>
        </p:nvSpPr>
        <p:spPr/>
        <p:txBody>
          <a:bodyPr/>
          <a:lstStyle/>
          <a:p>
            <a:r>
              <a:rPr lang="en-US" dirty="0" smtClean="0"/>
              <a:t>Get them Looking!!</a:t>
            </a:r>
          </a:p>
          <a:p>
            <a:pPr lvl="1"/>
            <a:r>
              <a:rPr lang="en-US" dirty="0" smtClean="0"/>
              <a:t>Get them in a Search</a:t>
            </a:r>
          </a:p>
          <a:p>
            <a:pPr lvl="1"/>
            <a:r>
              <a:rPr lang="en-US" dirty="0" smtClean="0"/>
              <a:t>Get them to Drive-By if they’re interested in a particular property</a:t>
            </a:r>
          </a:p>
          <a:p>
            <a:pPr lvl="2"/>
            <a:r>
              <a:rPr lang="en-US" dirty="0" smtClean="0"/>
              <a:t>This will begin the process of elimination</a:t>
            </a:r>
          </a:p>
          <a:p>
            <a:pPr lvl="3"/>
            <a:r>
              <a:rPr lang="en-US" dirty="0" smtClean="0"/>
              <a:t>Location</a:t>
            </a:r>
          </a:p>
          <a:p>
            <a:pPr lvl="3"/>
            <a:r>
              <a:rPr lang="en-US" dirty="0" smtClean="0"/>
              <a:t>Style</a:t>
            </a:r>
          </a:p>
          <a:p>
            <a:pPr lvl="1"/>
            <a:r>
              <a:rPr lang="en-US" dirty="0" smtClean="0"/>
              <a:t>Make a List of those properties you want to see</a:t>
            </a:r>
          </a:p>
          <a:p>
            <a:pPr lvl="1"/>
            <a:r>
              <a:rPr lang="en-US" dirty="0" smtClean="0"/>
              <a:t>Let me know – I’ll set them up for US</a:t>
            </a:r>
          </a:p>
          <a:p>
            <a:pPr lvl="2"/>
            <a:r>
              <a:rPr lang="en-US" dirty="0" smtClean="0"/>
              <a:t>Use Property Feedback Forms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Institute Daily Contact</a:t>
            </a:r>
            <a:endParaRPr lang="en-US" dirty="0">
              <a:latin typeface="Harrington" pitchFamily="82" charset="0"/>
            </a:endParaRPr>
          </a:p>
        </p:txBody>
      </p:sp>
      <p:sp>
        <p:nvSpPr>
          <p:cNvPr id="3" name="Content Placeholder 2"/>
          <p:cNvSpPr>
            <a:spLocks noGrp="1"/>
          </p:cNvSpPr>
          <p:nvPr>
            <p:ph idx="1"/>
          </p:nvPr>
        </p:nvSpPr>
        <p:spPr/>
        <p:txBody>
          <a:bodyPr/>
          <a:lstStyle/>
          <a:p>
            <a:r>
              <a:rPr lang="en-US" dirty="0" smtClean="0"/>
              <a:t>Make it short and sweet</a:t>
            </a:r>
          </a:p>
          <a:p>
            <a:pPr lvl="1"/>
            <a:r>
              <a:rPr lang="en-US" dirty="0" smtClean="0"/>
              <a:t>Machine is OK</a:t>
            </a:r>
          </a:p>
          <a:p>
            <a:pPr lvl="1">
              <a:buNone/>
            </a:pPr>
            <a:endParaRPr lang="en-US" dirty="0" smtClean="0"/>
          </a:p>
          <a:p>
            <a:r>
              <a:rPr lang="en-US" dirty="0" smtClean="0"/>
              <a:t>Nothing New to Report Dialogue</a:t>
            </a:r>
          </a:p>
          <a:p>
            <a:pPr>
              <a:buNone/>
            </a:pPr>
            <a:endParaRPr lang="en-US" dirty="0" smtClean="0"/>
          </a:p>
          <a:p>
            <a:r>
              <a:rPr lang="en-US" dirty="0" smtClean="0"/>
              <a:t>Something New to Report Dialogue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82000" cy="896112"/>
          </a:xfrm>
        </p:spPr>
        <p:txBody>
          <a:bodyPr>
            <a:normAutofit fontScale="90000"/>
          </a:bodyPr>
          <a:lstStyle/>
          <a:p>
            <a:r>
              <a:rPr lang="en-US" dirty="0" smtClean="0">
                <a:latin typeface="Harrington" pitchFamily="82" charset="0"/>
              </a:rPr>
              <a:t>Part 3 </a:t>
            </a:r>
            <a:br>
              <a:rPr lang="en-US" dirty="0" smtClean="0">
                <a:latin typeface="Harrington" pitchFamily="82" charset="0"/>
              </a:rPr>
            </a:br>
            <a:r>
              <a:rPr lang="en-US" dirty="0" smtClean="0">
                <a:latin typeface="Harrington" pitchFamily="82" charset="0"/>
              </a:rPr>
              <a:t>Help your Client Make a Decision</a:t>
            </a:r>
            <a:endParaRPr lang="en-US" dirty="0">
              <a:latin typeface="Harrington" pitchFamily="82" charset="0"/>
            </a:endParaRPr>
          </a:p>
        </p:txBody>
      </p:sp>
      <p:sp>
        <p:nvSpPr>
          <p:cNvPr id="3" name="Content Placeholder 2"/>
          <p:cNvSpPr>
            <a:spLocks noGrp="1"/>
          </p:cNvSpPr>
          <p:nvPr>
            <p:ph idx="1"/>
          </p:nvPr>
        </p:nvSpPr>
        <p:spPr/>
        <p:txBody>
          <a:bodyPr>
            <a:normAutofit lnSpcReduction="10000"/>
          </a:bodyPr>
          <a:lstStyle/>
          <a:p>
            <a:r>
              <a:rPr lang="en-US" dirty="0" smtClean="0"/>
              <a:t>Get property Feedback</a:t>
            </a:r>
          </a:p>
          <a:p>
            <a:r>
              <a:rPr lang="en-US" dirty="0" smtClean="0"/>
              <a:t>Ask them to Buy</a:t>
            </a:r>
          </a:p>
          <a:p>
            <a:pPr lvl="1"/>
            <a:r>
              <a:rPr lang="en-US" i="1" dirty="0" smtClean="0"/>
              <a:t>“Do you like this home?”</a:t>
            </a:r>
          </a:p>
          <a:p>
            <a:pPr lvl="2"/>
            <a:r>
              <a:rPr lang="en-US" i="1" dirty="0" smtClean="0"/>
              <a:t>If NO…  “What are the things you didn’t like?”</a:t>
            </a:r>
          </a:p>
          <a:p>
            <a:pPr lvl="1"/>
            <a:r>
              <a:rPr lang="en-US" i="1" dirty="0" smtClean="0"/>
              <a:t>“Could you see yourself living here?”</a:t>
            </a:r>
          </a:p>
          <a:p>
            <a:pPr lvl="2"/>
            <a:r>
              <a:rPr lang="en-US" i="1" dirty="0" smtClean="0"/>
              <a:t>If NOT… “Why not?”</a:t>
            </a:r>
          </a:p>
          <a:p>
            <a:pPr lvl="1"/>
            <a:r>
              <a:rPr lang="en-US" i="1" dirty="0" smtClean="0"/>
              <a:t>“Is this the home you’d like to write an offer on first?”</a:t>
            </a:r>
          </a:p>
          <a:p>
            <a:pPr lvl="2"/>
            <a:r>
              <a:rPr lang="en-US" i="1" dirty="0" smtClean="0"/>
              <a:t>If we don’t ask, they probably won’t move forward on their own</a:t>
            </a:r>
          </a:p>
          <a:p>
            <a:pPr lvl="1"/>
            <a:r>
              <a:rPr lang="en-US" i="1" dirty="0" smtClean="0"/>
              <a:t>“Why didn’t we buy this one?”</a:t>
            </a:r>
          </a:p>
          <a:p>
            <a:pPr lvl="2"/>
            <a:r>
              <a:rPr lang="en-US" i="1" dirty="0" smtClean="0"/>
              <a:t>Take Notes… Keep honing down on their “likes” and “dislikes”</a:t>
            </a:r>
          </a:p>
          <a:p>
            <a:pPr lvl="3"/>
            <a:r>
              <a:rPr lang="en-US" i="1" dirty="0" smtClean="0"/>
              <a:t>Alter your “search” accordingly</a:t>
            </a:r>
            <a:endParaRPr lang="en-US"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100" dirty="0" smtClean="0">
                <a:latin typeface="Harrington" pitchFamily="82" charset="0"/>
              </a:rPr>
              <a:t>National Association of REALTORS </a:t>
            </a:r>
            <a:br>
              <a:rPr lang="en-US" sz="3100" dirty="0" smtClean="0">
                <a:latin typeface="Harrington" pitchFamily="82" charset="0"/>
              </a:rPr>
            </a:br>
            <a:r>
              <a:rPr lang="en-US" sz="3600" dirty="0" smtClean="0">
                <a:latin typeface="Harrington" pitchFamily="82" charset="0"/>
              </a:rPr>
              <a:t>2018 Profile of Home Buyers and Sellers</a:t>
            </a:r>
            <a:endParaRPr lang="en-US" sz="3600" dirty="0">
              <a:latin typeface="Harrington" pitchFamily="82" charset="0"/>
            </a:endParaRPr>
          </a:p>
        </p:txBody>
      </p:sp>
      <p:pic>
        <p:nvPicPr>
          <p:cNvPr id="1026" name="Picture 2" descr="C:\Users\Lloyd\AppData\Local\Microsoft\Windows\INetCache\IE\0HFTZIXL\home_for_sale_buy_sell_mortgage_florida_american_tropical_climate-488740[1].jpg"/>
          <p:cNvPicPr>
            <a:picLocks noGrp="1" noChangeAspect="1" noChangeArrowheads="1"/>
          </p:cNvPicPr>
          <p:nvPr>
            <p:ph idx="1"/>
          </p:nvPr>
        </p:nvPicPr>
        <p:blipFill>
          <a:blip r:embed="rId2" cstate="print"/>
          <a:srcRect/>
          <a:stretch>
            <a:fillRect/>
          </a:stretch>
        </p:blipFill>
        <p:spPr bwMode="auto">
          <a:xfrm>
            <a:off x="1752600" y="2286000"/>
            <a:ext cx="5624964" cy="419528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Property Feedback Forms</a:t>
            </a:r>
            <a:endParaRPr lang="en-US" dirty="0"/>
          </a:p>
        </p:txBody>
      </p:sp>
      <p:sp>
        <p:nvSpPr>
          <p:cNvPr id="3" name="Content Placeholder 2"/>
          <p:cNvSpPr>
            <a:spLocks noGrp="1"/>
          </p:cNvSpPr>
          <p:nvPr>
            <p:ph idx="1"/>
          </p:nvPr>
        </p:nvSpPr>
        <p:spPr/>
        <p:txBody>
          <a:bodyPr/>
          <a:lstStyle/>
          <a:p>
            <a:pPr algn="ctr">
              <a:buNone/>
            </a:pPr>
            <a:r>
              <a:rPr lang="en-US" dirty="0" smtClean="0"/>
              <a:t>Address… What I Liked… What I Didn’t Like… </a:t>
            </a:r>
            <a:endParaRPr lang="en-US" dirty="0"/>
          </a:p>
        </p:txBody>
      </p:sp>
      <p:pic>
        <p:nvPicPr>
          <p:cNvPr id="3074" name="Picture 2" descr="C:\Users\Lloyd\AppData\Local\Microsoft\Windows\INetCache\IE\5D0TQTUN\11395309915_78bd878b61_b[1].jpg"/>
          <p:cNvPicPr>
            <a:picLocks noChangeAspect="1" noChangeArrowheads="1"/>
          </p:cNvPicPr>
          <p:nvPr/>
        </p:nvPicPr>
        <p:blipFill>
          <a:blip r:embed="rId2" cstate="print"/>
          <a:srcRect/>
          <a:stretch>
            <a:fillRect/>
          </a:stretch>
        </p:blipFill>
        <p:spPr bwMode="auto">
          <a:xfrm>
            <a:off x="381000" y="2793132"/>
            <a:ext cx="8382000" cy="27749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Ask for Referrals</a:t>
            </a:r>
            <a:endParaRPr lang="en-US" dirty="0">
              <a:latin typeface="Harrington" pitchFamily="82" charset="0"/>
            </a:endParaRPr>
          </a:p>
        </p:txBody>
      </p:sp>
      <p:sp>
        <p:nvSpPr>
          <p:cNvPr id="3" name="Content Placeholder 2"/>
          <p:cNvSpPr>
            <a:spLocks noGrp="1"/>
          </p:cNvSpPr>
          <p:nvPr>
            <p:ph idx="1"/>
          </p:nvPr>
        </p:nvSpPr>
        <p:spPr/>
        <p:txBody>
          <a:bodyPr>
            <a:normAutofit lnSpcReduction="10000"/>
          </a:bodyPr>
          <a:lstStyle/>
          <a:p>
            <a:pPr>
              <a:buNone/>
            </a:pPr>
            <a:r>
              <a:rPr lang="en-US" i="1" dirty="0" smtClean="0"/>
              <a:t>“Congratulations, your loan was approved today!  Now you can prepare to move.  I’ve certainly enjoyed working with you these past few weeks, and helping you find your next home.  Now that you understand how I work and the systems I use to help my clients achieve the dream of homeownership, I’d like to ask you to help me.  I pride myself on building my business on repeat and referral business.  Who do you know who might be thinking of buying or selling real estate in the near future?  When you do hear of someone in need of my professional services, I hope you’ll think of me first!!”</a:t>
            </a:r>
            <a:endParaRPr lang="en-US"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Harrington" pitchFamily="82" charset="0"/>
              </a:rPr>
              <a:t>Have Fun Working With Buyers</a:t>
            </a:r>
            <a:endParaRPr lang="en-US" dirty="0">
              <a:latin typeface="Harrington" pitchFamily="82" charset="0"/>
            </a:endParaRPr>
          </a:p>
        </p:txBody>
      </p:sp>
      <p:sp>
        <p:nvSpPr>
          <p:cNvPr id="5" name="Content Placeholder 4"/>
          <p:cNvSpPr>
            <a:spLocks noGrp="1"/>
          </p:cNvSpPr>
          <p:nvPr>
            <p:ph idx="1"/>
          </p:nvPr>
        </p:nvSpPr>
        <p:spPr/>
        <p:txBody>
          <a:bodyPr/>
          <a:lstStyle/>
          <a:p>
            <a:pPr>
              <a:buNone/>
            </a:pPr>
            <a:endParaRPr lang="en-US" dirty="0"/>
          </a:p>
        </p:txBody>
      </p:sp>
      <p:pic>
        <p:nvPicPr>
          <p:cNvPr id="4100" name="Picture 4" descr="C:\Users\Lloyd\AppData\Local\Microsoft\Windows\INetCache\IE\5D0TQTUN\11395309915_78bd878b61_b[1].jpg"/>
          <p:cNvPicPr>
            <a:picLocks noChangeAspect="1" noChangeArrowheads="1"/>
          </p:cNvPicPr>
          <p:nvPr/>
        </p:nvPicPr>
        <p:blipFill>
          <a:blip r:embed="rId2" cstate="print"/>
          <a:srcRect/>
          <a:stretch>
            <a:fillRect/>
          </a:stretch>
        </p:blipFill>
        <p:spPr bwMode="auto">
          <a:xfrm>
            <a:off x="381000" y="2438400"/>
            <a:ext cx="8458200" cy="280012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Buyer - Characteristics</a:t>
            </a:r>
            <a:endParaRPr lang="en-US" dirty="0">
              <a:latin typeface="Harrington" pitchFamily="82" charset="0"/>
            </a:endParaRPr>
          </a:p>
        </p:txBody>
      </p:sp>
      <p:sp>
        <p:nvSpPr>
          <p:cNvPr id="3" name="Content Placeholder 2"/>
          <p:cNvSpPr>
            <a:spLocks noGrp="1"/>
          </p:cNvSpPr>
          <p:nvPr>
            <p:ph idx="1"/>
          </p:nvPr>
        </p:nvSpPr>
        <p:spPr/>
        <p:txBody>
          <a:bodyPr/>
          <a:lstStyle/>
          <a:p>
            <a:r>
              <a:rPr lang="en-US" dirty="0" smtClean="0"/>
              <a:t>First-time Buyers made up 33% of all home Buyers</a:t>
            </a:r>
          </a:p>
          <a:p>
            <a:r>
              <a:rPr lang="en-US" dirty="0" smtClean="0"/>
              <a:t>The typical home purchased was 1900 S.F., had 3 BRs, 2 BAs, and was built in 1991</a:t>
            </a:r>
          </a:p>
          <a:p>
            <a:r>
              <a:rPr lang="en-US" dirty="0" smtClean="0"/>
              <a:t>Heating &amp; Cooling costs were the most important environmental features for Buyers, with 84% finding these features at least somewhat important</a:t>
            </a:r>
          </a:p>
          <a:p>
            <a:r>
              <a:rPr lang="en-US" dirty="0" smtClean="0"/>
              <a:t>Buyers expected to live in their homes for 15 years</a:t>
            </a:r>
          </a:p>
          <a:p>
            <a:pPr lvl="1"/>
            <a:r>
              <a:rPr lang="en-US" dirty="0" smtClean="0"/>
              <a:t>19% said that they were never moving again!!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The Home Search Process</a:t>
            </a:r>
            <a:endParaRPr lang="en-US" dirty="0">
              <a:latin typeface="Harrington" pitchFamily="82" charset="0"/>
            </a:endParaRPr>
          </a:p>
        </p:txBody>
      </p:sp>
      <p:sp>
        <p:nvSpPr>
          <p:cNvPr id="3" name="Content Placeholder 2"/>
          <p:cNvSpPr>
            <a:spLocks noGrp="1"/>
          </p:cNvSpPr>
          <p:nvPr>
            <p:ph idx="1"/>
          </p:nvPr>
        </p:nvSpPr>
        <p:spPr>
          <a:xfrm>
            <a:off x="457200" y="1935480"/>
            <a:ext cx="8229600" cy="4617720"/>
          </a:xfrm>
        </p:spPr>
        <p:txBody>
          <a:bodyPr>
            <a:normAutofit lnSpcReduction="10000"/>
          </a:bodyPr>
          <a:lstStyle/>
          <a:p>
            <a:r>
              <a:rPr lang="en-US" dirty="0" smtClean="0"/>
              <a:t>44% of Buyers started their Home Search on-line</a:t>
            </a:r>
          </a:p>
          <a:p>
            <a:pPr lvl="1"/>
            <a:r>
              <a:rPr lang="en-US" dirty="0" smtClean="0"/>
              <a:t>17% of Buyers contacted an Agent first</a:t>
            </a:r>
          </a:p>
          <a:p>
            <a:r>
              <a:rPr lang="en-US" dirty="0" smtClean="0"/>
              <a:t>78% of Buyers found their Agent to be a very useful source of information</a:t>
            </a:r>
          </a:p>
          <a:p>
            <a:pPr lvl="1"/>
            <a:r>
              <a:rPr lang="en-US" dirty="0" smtClean="0"/>
              <a:t>88% said that on-line websites were the MOST useful source of information</a:t>
            </a:r>
          </a:p>
          <a:p>
            <a:r>
              <a:rPr lang="en-US" dirty="0" smtClean="0"/>
              <a:t>Buyers typically searched for 10 weeks and looked at 10 properties</a:t>
            </a:r>
          </a:p>
          <a:p>
            <a:pPr lvl="1"/>
            <a:r>
              <a:rPr lang="en-US" dirty="0" smtClean="0"/>
              <a:t>The typical Buyer who did NOT use the internet , and contacted an Agent first, searched for 4 weeks and looked at only 4 properties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Harrington" pitchFamily="82" charset="0"/>
              </a:rPr>
              <a:t>Home Buying &amp; </a:t>
            </a:r>
            <a:br>
              <a:rPr lang="en-US" dirty="0" smtClean="0">
                <a:latin typeface="Harrington" pitchFamily="82" charset="0"/>
              </a:rPr>
            </a:br>
            <a:r>
              <a:rPr lang="en-US" dirty="0" smtClean="0">
                <a:latin typeface="Harrington" pitchFamily="82" charset="0"/>
              </a:rPr>
              <a:t>Real Estate Professionals</a:t>
            </a:r>
            <a:endParaRPr lang="en-US" dirty="0">
              <a:latin typeface="Harrington" pitchFamily="82" charset="0"/>
            </a:endParaRPr>
          </a:p>
        </p:txBody>
      </p:sp>
      <p:sp>
        <p:nvSpPr>
          <p:cNvPr id="3" name="Content Placeholder 2"/>
          <p:cNvSpPr>
            <a:spLocks noGrp="1"/>
          </p:cNvSpPr>
          <p:nvPr>
            <p:ph idx="1"/>
          </p:nvPr>
        </p:nvSpPr>
        <p:spPr>
          <a:xfrm>
            <a:off x="457200" y="2286000"/>
            <a:ext cx="8229600" cy="4038600"/>
          </a:xfrm>
        </p:spPr>
        <p:txBody>
          <a:bodyPr>
            <a:normAutofit fontScale="92500" lnSpcReduction="10000"/>
          </a:bodyPr>
          <a:lstStyle/>
          <a:p>
            <a:r>
              <a:rPr lang="en-US" dirty="0" smtClean="0"/>
              <a:t>87% of Buyers purchased their home through a real estate agent/broker</a:t>
            </a:r>
          </a:p>
          <a:p>
            <a:pPr lvl="1"/>
            <a:r>
              <a:rPr lang="en-US" dirty="0" smtClean="0"/>
              <a:t>6% directly from a builder / builder’s rep.</a:t>
            </a:r>
          </a:p>
          <a:p>
            <a:r>
              <a:rPr lang="en-US" dirty="0" smtClean="0"/>
              <a:t>Having an Agent help them “find the right property” was what Buyers wanted MOST when choosing an Agent</a:t>
            </a:r>
          </a:p>
          <a:p>
            <a:r>
              <a:rPr lang="en-US" dirty="0" smtClean="0"/>
              <a:t>Next on the list of what Buyers wanted was…</a:t>
            </a:r>
          </a:p>
          <a:p>
            <a:pPr lvl="1"/>
            <a:r>
              <a:rPr lang="en-US" dirty="0" smtClean="0"/>
              <a:t>An EDUCATION on the process… with CHECKLISTS</a:t>
            </a:r>
          </a:p>
          <a:p>
            <a:r>
              <a:rPr lang="en-US" dirty="0" smtClean="0"/>
              <a:t>90% of Buyers would use their Agent again or recommend their agent to others</a:t>
            </a:r>
          </a:p>
          <a:p>
            <a:pPr lvl="1"/>
            <a:r>
              <a:rPr lang="en-US" dirty="0" smtClean="0"/>
              <a:t>If only……..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Harrington" pitchFamily="82" charset="0"/>
              </a:rPr>
              <a:t>Downsides to Working with a Buyer</a:t>
            </a:r>
            <a:endParaRPr lang="en-US" dirty="0">
              <a:latin typeface="Harrington" pitchFamily="82" charset="0"/>
            </a:endParaRPr>
          </a:p>
        </p:txBody>
      </p:sp>
      <p:sp>
        <p:nvSpPr>
          <p:cNvPr id="5" name="Content Placeholder 4"/>
          <p:cNvSpPr>
            <a:spLocks noGrp="1"/>
          </p:cNvSpPr>
          <p:nvPr>
            <p:ph sz="half" idx="1"/>
          </p:nvPr>
        </p:nvSpPr>
        <p:spPr/>
        <p:txBody>
          <a:bodyPr/>
          <a:lstStyle/>
          <a:p>
            <a:r>
              <a:rPr lang="en-US" dirty="0" smtClean="0"/>
              <a:t>Very demanding of your </a:t>
            </a:r>
            <a:r>
              <a:rPr lang="en-US" b="1" dirty="0" smtClean="0">
                <a:solidFill>
                  <a:srgbClr val="FF0000"/>
                </a:solidFill>
                <a:latin typeface="Harrington" pitchFamily="82" charset="0"/>
              </a:rPr>
              <a:t>time &amp; energy</a:t>
            </a:r>
          </a:p>
          <a:p>
            <a:r>
              <a:rPr lang="en-US" dirty="0" smtClean="0"/>
              <a:t>No </a:t>
            </a:r>
            <a:r>
              <a:rPr lang="en-US" b="1" dirty="0" smtClean="0">
                <a:solidFill>
                  <a:srgbClr val="FF0000"/>
                </a:solidFill>
                <a:latin typeface="Harrington" pitchFamily="82" charset="0"/>
              </a:rPr>
              <a:t>guaranteed</a:t>
            </a:r>
            <a:r>
              <a:rPr lang="en-US" dirty="0" smtClean="0"/>
              <a:t> income</a:t>
            </a:r>
          </a:p>
          <a:p>
            <a:r>
              <a:rPr lang="en-US" dirty="0" smtClean="0"/>
              <a:t>Lack of </a:t>
            </a:r>
            <a:r>
              <a:rPr lang="en-US" b="1" dirty="0" smtClean="0">
                <a:solidFill>
                  <a:srgbClr val="FF0000"/>
                </a:solidFill>
                <a:latin typeface="Harrington" pitchFamily="82" charset="0"/>
              </a:rPr>
              <a:t>loyalty</a:t>
            </a:r>
          </a:p>
          <a:p>
            <a:r>
              <a:rPr lang="en-US" dirty="0" smtClean="0"/>
              <a:t>They get </a:t>
            </a:r>
            <a:r>
              <a:rPr lang="en-US" b="1" dirty="0" smtClean="0">
                <a:solidFill>
                  <a:srgbClr val="FF0000"/>
                </a:solidFill>
                <a:latin typeface="Harrington" pitchFamily="82" charset="0"/>
              </a:rPr>
              <a:t>cold feet</a:t>
            </a:r>
          </a:p>
          <a:p>
            <a:r>
              <a:rPr lang="en-US" dirty="0" smtClean="0"/>
              <a:t>When deals fall apart you can </a:t>
            </a:r>
            <a:r>
              <a:rPr lang="en-US" b="1" dirty="0" smtClean="0">
                <a:solidFill>
                  <a:srgbClr val="FF0000"/>
                </a:solidFill>
                <a:latin typeface="Harrington" pitchFamily="82" charset="0"/>
              </a:rPr>
              <a:t>lose the client</a:t>
            </a:r>
            <a:endParaRPr lang="en-US" b="1" dirty="0">
              <a:solidFill>
                <a:srgbClr val="FF0000"/>
              </a:solidFill>
              <a:latin typeface="Harrington" pitchFamily="82" charset="0"/>
            </a:endParaRPr>
          </a:p>
        </p:txBody>
      </p:sp>
      <p:pic>
        <p:nvPicPr>
          <p:cNvPr id="1026" name="Picture 2" descr="C:\Users\Lloyd\AppData\Local\Microsoft\Windows\INetCache\IE\5D0TQTUN\Depositphotos_2621527_s[1].jpg"/>
          <p:cNvPicPr>
            <a:picLocks noGrp="1" noChangeAspect="1" noChangeArrowheads="1"/>
          </p:cNvPicPr>
          <p:nvPr>
            <p:ph sz="half" idx="2"/>
          </p:nvPr>
        </p:nvPicPr>
        <p:blipFill>
          <a:blip r:embed="rId2" cstate="print"/>
          <a:srcRect/>
          <a:stretch>
            <a:fillRect/>
          </a:stretch>
        </p:blipFill>
        <p:spPr bwMode="auto">
          <a:xfrm>
            <a:off x="4648200" y="2057400"/>
            <a:ext cx="4250782" cy="3382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Harrington" pitchFamily="82" charset="0"/>
              </a:rPr>
              <a:t>Upsides to Working with a Buyer</a:t>
            </a:r>
            <a:endParaRPr lang="en-US" dirty="0">
              <a:latin typeface="Harrington" pitchFamily="82" charset="0"/>
            </a:endParaRPr>
          </a:p>
        </p:txBody>
      </p:sp>
      <p:sp>
        <p:nvSpPr>
          <p:cNvPr id="3" name="Content Placeholder 2"/>
          <p:cNvSpPr>
            <a:spLocks noGrp="1"/>
          </p:cNvSpPr>
          <p:nvPr>
            <p:ph sz="half" idx="1"/>
          </p:nvPr>
        </p:nvSpPr>
        <p:spPr/>
        <p:txBody>
          <a:bodyPr>
            <a:normAutofit/>
          </a:bodyPr>
          <a:lstStyle/>
          <a:p>
            <a:r>
              <a:rPr lang="en-US" b="1" dirty="0" smtClean="0">
                <a:solidFill>
                  <a:srgbClr val="FF0000"/>
                </a:solidFill>
                <a:latin typeface="Harrington" pitchFamily="82" charset="0"/>
              </a:rPr>
              <a:t>Quickest way </a:t>
            </a:r>
            <a:r>
              <a:rPr lang="en-US" dirty="0" smtClean="0"/>
              <a:t>to generate a commission check</a:t>
            </a:r>
          </a:p>
          <a:p>
            <a:r>
              <a:rPr lang="en-US" dirty="0" smtClean="0"/>
              <a:t>You can </a:t>
            </a:r>
            <a:r>
              <a:rPr lang="en-US" b="1" dirty="0" smtClean="0">
                <a:solidFill>
                  <a:srgbClr val="FF0000"/>
                </a:solidFill>
                <a:latin typeface="Harrington" pitchFamily="82" charset="0"/>
              </a:rPr>
              <a:t>sell your own </a:t>
            </a:r>
            <a:r>
              <a:rPr lang="en-US" dirty="0" smtClean="0"/>
              <a:t>listings</a:t>
            </a:r>
          </a:p>
          <a:p>
            <a:r>
              <a:rPr lang="en-US" dirty="0" smtClean="0"/>
              <a:t>Easy to get referrals</a:t>
            </a:r>
            <a:r>
              <a:rPr lang="en-US" b="1" dirty="0" smtClean="0">
                <a:solidFill>
                  <a:srgbClr val="FF0000"/>
                </a:solidFill>
                <a:latin typeface="Harrington" pitchFamily="82" charset="0"/>
              </a:rPr>
              <a:t> from </a:t>
            </a:r>
            <a:r>
              <a:rPr lang="en-US" dirty="0" smtClean="0"/>
              <a:t>a Buyer</a:t>
            </a:r>
          </a:p>
          <a:p>
            <a:pPr lvl="1"/>
            <a:r>
              <a:rPr lang="en-US" dirty="0" smtClean="0"/>
              <a:t>Outperform Expectations</a:t>
            </a:r>
          </a:p>
          <a:p>
            <a:r>
              <a:rPr lang="en-US" b="1" dirty="0" smtClean="0">
                <a:solidFill>
                  <a:srgbClr val="FF0000"/>
                </a:solidFill>
                <a:latin typeface="Harrington" pitchFamily="82" charset="0"/>
              </a:rPr>
              <a:t>Less pressure </a:t>
            </a:r>
            <a:r>
              <a:rPr lang="en-US" dirty="0" smtClean="0"/>
              <a:t>on your performance</a:t>
            </a:r>
            <a:endParaRPr lang="en-US" dirty="0"/>
          </a:p>
        </p:txBody>
      </p:sp>
      <p:sp>
        <p:nvSpPr>
          <p:cNvPr id="4" name="Content Placeholder 3"/>
          <p:cNvSpPr>
            <a:spLocks noGrp="1"/>
          </p:cNvSpPr>
          <p:nvPr>
            <p:ph sz="half" idx="2"/>
          </p:nvPr>
        </p:nvSpPr>
        <p:spPr/>
        <p:txBody>
          <a:bodyPr>
            <a:normAutofit/>
          </a:bodyPr>
          <a:lstStyle/>
          <a:p>
            <a:endParaRPr lang="en-US" dirty="0"/>
          </a:p>
        </p:txBody>
      </p:sp>
      <p:pic>
        <p:nvPicPr>
          <p:cNvPr id="2050" name="Picture 2" descr="C:\Users\Lloyd\AppData\Local\Microsoft\Windows\INetCache\IE\5D0TQTUN\dollar_sign[1].jpg"/>
          <p:cNvPicPr>
            <a:picLocks noChangeAspect="1" noChangeArrowheads="1"/>
          </p:cNvPicPr>
          <p:nvPr/>
        </p:nvPicPr>
        <p:blipFill>
          <a:blip r:embed="rId2" cstate="print"/>
          <a:srcRect/>
          <a:stretch>
            <a:fillRect/>
          </a:stretch>
        </p:blipFill>
        <p:spPr bwMode="auto">
          <a:xfrm>
            <a:off x="4953000" y="1981200"/>
            <a:ext cx="3281597" cy="415594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Question…</a:t>
            </a:r>
            <a:endParaRPr lang="en-US" dirty="0">
              <a:latin typeface="Harrington" pitchFamily="82" charset="0"/>
            </a:endParaRPr>
          </a:p>
        </p:txBody>
      </p:sp>
      <p:sp>
        <p:nvSpPr>
          <p:cNvPr id="3" name="Content Placeholder 2"/>
          <p:cNvSpPr>
            <a:spLocks noGrp="1"/>
          </p:cNvSpPr>
          <p:nvPr>
            <p:ph idx="1"/>
          </p:nvPr>
        </p:nvSpPr>
        <p:spPr/>
        <p:txBody>
          <a:bodyPr>
            <a:normAutofit lnSpcReduction="10000"/>
          </a:bodyPr>
          <a:lstStyle/>
          <a:p>
            <a:r>
              <a:rPr lang="en-US" dirty="0" smtClean="0"/>
              <a:t>Is working with a Buyer Sales &amp; Marketing </a:t>
            </a:r>
          </a:p>
          <a:p>
            <a:pPr lvl="1">
              <a:buNone/>
            </a:pPr>
            <a:r>
              <a:rPr lang="en-US" dirty="0" smtClean="0"/>
              <a:t>OR Customer Service??</a:t>
            </a:r>
          </a:p>
          <a:p>
            <a:endParaRPr lang="en-US" dirty="0" smtClean="0"/>
          </a:p>
          <a:p>
            <a:r>
              <a:rPr lang="en-US" dirty="0" smtClean="0"/>
              <a:t>Trick Question…  It’s BOTH!!</a:t>
            </a:r>
          </a:p>
          <a:p>
            <a:endParaRPr lang="en-US" dirty="0" smtClean="0"/>
          </a:p>
          <a:p>
            <a:r>
              <a:rPr lang="en-US" dirty="0" smtClean="0"/>
              <a:t>Do A Good Job (Customer Service)</a:t>
            </a:r>
          </a:p>
          <a:p>
            <a:endParaRPr lang="en-US" dirty="0" smtClean="0"/>
          </a:p>
          <a:p>
            <a:r>
              <a:rPr lang="en-US" dirty="0" smtClean="0"/>
              <a:t>Be Aware of the Opportunity to ASK for a Referral (Sales &amp; Marketing)</a:t>
            </a:r>
          </a:p>
          <a:p>
            <a:pPr lvl="1"/>
            <a:r>
              <a:rPr lang="en-US" dirty="0" smtClean="0"/>
              <a:t>Dialogues for asking a Buyer for a Referral!!</a:t>
            </a:r>
            <a:endParaRPr lang="en-US" dirty="0"/>
          </a:p>
        </p:txBody>
      </p:sp>
      <p:pic>
        <p:nvPicPr>
          <p:cNvPr id="4098" name="Picture 2" descr="C:\Users\Lloyd\AppData\Local\Microsoft\Windows\INetCache\IE\0344IFIO\question_1[1].jpg"/>
          <p:cNvPicPr>
            <a:picLocks noChangeAspect="1" noChangeArrowheads="1"/>
          </p:cNvPicPr>
          <p:nvPr/>
        </p:nvPicPr>
        <p:blipFill>
          <a:blip r:embed="rId2" cstate="print"/>
          <a:srcRect/>
          <a:stretch>
            <a:fillRect/>
          </a:stretch>
        </p:blipFill>
        <p:spPr bwMode="auto">
          <a:xfrm>
            <a:off x="6781800" y="762000"/>
            <a:ext cx="2057400"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Harrington" pitchFamily="82" charset="0"/>
              </a:rPr>
              <a:t>Two Approaches to Working with Buyers</a:t>
            </a:r>
            <a:endParaRPr lang="en-US" dirty="0">
              <a:latin typeface="Harrington" pitchFamily="82" charset="0"/>
            </a:endParaRPr>
          </a:p>
        </p:txBody>
      </p:sp>
      <p:sp>
        <p:nvSpPr>
          <p:cNvPr id="5" name="Text Placeholder 4"/>
          <p:cNvSpPr>
            <a:spLocks noGrp="1"/>
          </p:cNvSpPr>
          <p:nvPr>
            <p:ph type="body" idx="1"/>
          </p:nvPr>
        </p:nvSpPr>
        <p:spPr/>
        <p:txBody>
          <a:bodyPr/>
          <a:lstStyle/>
          <a:p>
            <a:pPr algn="ctr"/>
            <a:r>
              <a:rPr lang="en-US" dirty="0" smtClean="0"/>
              <a:t>Reactionary</a:t>
            </a:r>
            <a:endParaRPr lang="en-US" dirty="0"/>
          </a:p>
        </p:txBody>
      </p:sp>
      <p:sp>
        <p:nvSpPr>
          <p:cNvPr id="7" name="Text Placeholder 6"/>
          <p:cNvSpPr>
            <a:spLocks noGrp="1"/>
          </p:cNvSpPr>
          <p:nvPr>
            <p:ph type="body" sz="half" idx="3"/>
          </p:nvPr>
        </p:nvSpPr>
        <p:spPr/>
        <p:txBody>
          <a:bodyPr/>
          <a:lstStyle/>
          <a:p>
            <a:pPr algn="ctr"/>
            <a:r>
              <a:rPr lang="en-US" dirty="0" smtClean="0"/>
              <a:t>Strategic</a:t>
            </a:r>
            <a:endParaRPr lang="en-US" dirty="0"/>
          </a:p>
        </p:txBody>
      </p:sp>
      <p:sp>
        <p:nvSpPr>
          <p:cNvPr id="6" name="Content Placeholder 5"/>
          <p:cNvSpPr>
            <a:spLocks noGrp="1"/>
          </p:cNvSpPr>
          <p:nvPr>
            <p:ph sz="quarter" idx="2"/>
          </p:nvPr>
        </p:nvSpPr>
        <p:spPr/>
        <p:txBody>
          <a:bodyPr/>
          <a:lstStyle/>
          <a:p>
            <a:r>
              <a:rPr lang="en-US" dirty="0" smtClean="0"/>
              <a:t>Reacts to incoming calls</a:t>
            </a:r>
          </a:p>
          <a:p>
            <a:r>
              <a:rPr lang="en-US" dirty="0" smtClean="0"/>
              <a:t>Allows the Buyer to dictate the process</a:t>
            </a:r>
          </a:p>
          <a:p>
            <a:r>
              <a:rPr lang="en-US" dirty="0" smtClean="0"/>
              <a:t>Indiscriminately shows homes</a:t>
            </a:r>
          </a:p>
          <a:p>
            <a:r>
              <a:rPr lang="en-US" dirty="0" smtClean="0"/>
              <a:t>Trades time, energy and money for commission checks</a:t>
            </a:r>
            <a:endParaRPr lang="en-US" dirty="0"/>
          </a:p>
        </p:txBody>
      </p:sp>
      <p:sp>
        <p:nvSpPr>
          <p:cNvPr id="8" name="Content Placeholder 7"/>
          <p:cNvSpPr>
            <a:spLocks noGrp="1"/>
          </p:cNvSpPr>
          <p:nvPr>
            <p:ph sz="quarter" idx="4"/>
          </p:nvPr>
        </p:nvSpPr>
        <p:spPr/>
        <p:txBody>
          <a:bodyPr/>
          <a:lstStyle/>
          <a:p>
            <a:r>
              <a:rPr lang="en-US" dirty="0" smtClean="0"/>
              <a:t>Creates an incoming referral</a:t>
            </a:r>
          </a:p>
          <a:p>
            <a:r>
              <a:rPr lang="en-US" dirty="0" smtClean="0"/>
              <a:t>Leads the Client</a:t>
            </a:r>
          </a:p>
          <a:p>
            <a:r>
              <a:rPr lang="en-US" dirty="0" smtClean="0"/>
              <a:t>Institutes a process of elimination strategy</a:t>
            </a:r>
          </a:p>
          <a:p>
            <a:r>
              <a:rPr lang="en-US" dirty="0" smtClean="0"/>
              <a:t>Maximizes the rate of return from each opportunity</a:t>
            </a:r>
          </a:p>
          <a:p>
            <a:pPr algn="ctr">
              <a:buNone/>
            </a:pPr>
            <a:r>
              <a:rPr lang="en-US" b="1" dirty="0" smtClean="0">
                <a:solidFill>
                  <a:srgbClr val="FF0000"/>
                </a:solidFill>
                <a:latin typeface="Harrington" pitchFamily="82" charset="0"/>
              </a:rPr>
              <a:t>Let’s choose the Strategy that put US in Control.</a:t>
            </a:r>
            <a:endParaRPr lang="en-US" b="1" dirty="0">
              <a:solidFill>
                <a:srgbClr val="FF0000"/>
              </a:solidFill>
              <a:latin typeface="Harrington" pitchFamily="82"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645</TotalTime>
  <Words>954</Words>
  <Application>Microsoft Office PowerPoint</Application>
  <PresentationFormat>On-screen Show (4:3)</PresentationFormat>
  <Paragraphs>130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Working with Today’s Buyer</vt:lpstr>
      <vt:lpstr>National Association of REALTORS  2018 Profile of Home Buyers and Sellers</vt:lpstr>
      <vt:lpstr>Buyer - Characteristics</vt:lpstr>
      <vt:lpstr>The Home Search Process</vt:lpstr>
      <vt:lpstr>Home Buying &amp;  Real Estate Professionals</vt:lpstr>
      <vt:lpstr>Downsides to Working with a Buyer</vt:lpstr>
      <vt:lpstr>Upsides to Working with a Buyer</vt:lpstr>
      <vt:lpstr>Question…</vt:lpstr>
      <vt:lpstr>Two Approaches to Working with Buyers</vt:lpstr>
      <vt:lpstr>Three Elements of a Strategic Approach</vt:lpstr>
      <vt:lpstr>Part 1 - Set the Tone</vt:lpstr>
      <vt:lpstr>Educate</vt:lpstr>
      <vt:lpstr>Educate</vt:lpstr>
      <vt:lpstr>Buyer Consultation</vt:lpstr>
      <vt:lpstr>Paint the Picture</vt:lpstr>
      <vt:lpstr>Part 2 - Fully Engage each Buyer</vt:lpstr>
      <vt:lpstr>Get them Looking</vt:lpstr>
      <vt:lpstr>Institute Daily Contact</vt:lpstr>
      <vt:lpstr>Part 3  Help your Client Make a Decision</vt:lpstr>
      <vt:lpstr>Property Feedback Forms</vt:lpstr>
      <vt:lpstr>Ask for Referrals</vt:lpstr>
      <vt:lpstr>Have Fun Working With Buyers</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Today’s Buyer</dc:title>
  <dc:creator>Corporate Edition</dc:creator>
  <cp:lastModifiedBy>Corporate Edition</cp:lastModifiedBy>
  <cp:revision>60</cp:revision>
  <dcterms:created xsi:type="dcterms:W3CDTF">2018-11-23T19:33:45Z</dcterms:created>
  <dcterms:modified xsi:type="dcterms:W3CDTF">2020-09-16T19:46:53Z</dcterms:modified>
</cp:coreProperties>
</file>