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67" r:id="rId3"/>
    <p:sldId id="271" r:id="rId4"/>
    <p:sldId id="269" r:id="rId5"/>
    <p:sldId id="270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77" r:id="rId14"/>
    <p:sldId id="272" r:id="rId15"/>
    <p:sldId id="263" r:id="rId16"/>
    <p:sldId id="264" r:id="rId17"/>
    <p:sldId id="275" r:id="rId18"/>
    <p:sldId id="26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A005-B528-472F-ACA1-69FF3E4882B2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E439-F866-44B2-B5A3-5C86BBD6B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538C64-CA9D-4E10-A716-D6523BA170FF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3C791D-0E51-4388-B6BE-4322871DC9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Working With Today’s Sellers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RMS Career Development Training 2018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5122" name="Picture 2" descr="C:\Users\Lloyd\AppData\Local\Microsoft\Windows\INetCache\IE\HLFTJB9G\old-key-illustr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1938176" cy="1490662"/>
          </a:xfrm>
          <a:prstGeom prst="rect">
            <a:avLst/>
          </a:prstGeom>
          <a:noFill/>
        </p:spPr>
      </p:pic>
      <p:pic>
        <p:nvPicPr>
          <p:cNvPr id="5" name="Picture 4" descr="RMS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Pay attention to the details</a:t>
            </a:r>
          </a:p>
          <a:p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Including… “The Question”</a:t>
            </a:r>
          </a:p>
          <a:p>
            <a:r>
              <a:rPr lang="en-US" dirty="0" smtClean="0"/>
              <a:t>Educate !!!!!</a:t>
            </a:r>
          </a:p>
          <a:p>
            <a:r>
              <a:rPr lang="en-US" dirty="0" smtClean="0"/>
              <a:t>Constantly measure the motivation </a:t>
            </a:r>
          </a:p>
          <a:p>
            <a:pPr lvl="1"/>
            <a:r>
              <a:rPr lang="en-US" dirty="0" smtClean="0"/>
              <a:t>“No Mo…  No Go…”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Approach –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Preparation for the Listing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Picture 3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Questions that Uncover the Details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Educate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arrington" pitchFamily="82" charset="0"/>
              </a:rPr>
              <a:t>Listen  </a:t>
            </a:r>
          </a:p>
          <a:p>
            <a:r>
              <a:rPr lang="en-US" dirty="0" smtClean="0">
                <a:latin typeface="Harrington" pitchFamily="82" charset="0"/>
              </a:rPr>
              <a:t>Ask More Questions**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did you hear about me?</a:t>
            </a:r>
          </a:p>
          <a:p>
            <a:r>
              <a:rPr lang="en-US" dirty="0" smtClean="0"/>
              <a:t>Why are you moving?</a:t>
            </a:r>
          </a:p>
          <a:p>
            <a:r>
              <a:rPr lang="en-US" dirty="0" smtClean="0"/>
              <a:t>Where are you moving?</a:t>
            </a:r>
          </a:p>
          <a:p>
            <a:r>
              <a:rPr lang="en-US" dirty="0" smtClean="0"/>
              <a:t>Have you ever sold a home before?</a:t>
            </a:r>
          </a:p>
          <a:p>
            <a:r>
              <a:rPr lang="en-US" dirty="0" smtClean="0"/>
              <a:t>How was your experience?</a:t>
            </a:r>
          </a:p>
          <a:p>
            <a:r>
              <a:rPr lang="en-US" dirty="0" smtClean="0"/>
              <a:t>Is there any mortgage information of which I need to be aware?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you the sole decision maker or is there another person joining you in making the decision to sell your home?</a:t>
            </a:r>
          </a:p>
          <a:p>
            <a:r>
              <a:rPr lang="en-US" dirty="0" smtClean="0"/>
              <a:t>How soon do you want to have your home on the market?</a:t>
            </a:r>
          </a:p>
          <a:p>
            <a:r>
              <a:rPr lang="en-US" dirty="0" smtClean="0"/>
              <a:t>What needs to happen before you put the home on the market?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Big Question…  The Big Three!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Listen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arrington" pitchFamily="82" charset="0"/>
              </a:rPr>
              <a:t>Taking Notes Shows You Care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#1</a:t>
            </a:r>
          </a:p>
          <a:p>
            <a:pPr lvl="1"/>
            <a:r>
              <a:rPr lang="en-US" dirty="0" smtClean="0"/>
              <a:t>What are your biggest fears or concerns about selling your home?</a:t>
            </a:r>
          </a:p>
          <a:p>
            <a:pPr lvl="2"/>
            <a:r>
              <a:rPr lang="en-US" dirty="0" smtClean="0"/>
              <a:t>Fears are emotional</a:t>
            </a:r>
          </a:p>
          <a:p>
            <a:pPr lvl="2"/>
            <a:r>
              <a:rPr lang="en-US" dirty="0" smtClean="0"/>
              <a:t>Concerns are logical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Write them down!!</a:t>
            </a:r>
            <a:endParaRPr lang="en-US" dirty="0"/>
          </a:p>
        </p:txBody>
      </p:sp>
      <p:pic>
        <p:nvPicPr>
          <p:cNvPr id="3075" name="Picture 3" descr="C:\Users\Lloyd\AppData\Local\Microsoft\Windows\INetCache\IE\5D0TQTUN\1280px-Fountain_pen_pelikan_writting_wri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#2 &amp; #3 – Set the Expectations!!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Get on the Same Page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Don’t Assume you Know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#2</a:t>
            </a:r>
          </a:p>
          <a:p>
            <a:pPr lvl="1"/>
            <a:r>
              <a:rPr lang="en-US" dirty="0" smtClean="0"/>
              <a:t>How would you like me to communicate with you??</a:t>
            </a:r>
          </a:p>
          <a:p>
            <a:pPr lvl="2"/>
            <a:r>
              <a:rPr lang="en-US" dirty="0" smtClean="0"/>
              <a:t>Phone</a:t>
            </a:r>
          </a:p>
          <a:p>
            <a:pPr lvl="2"/>
            <a:r>
              <a:rPr lang="en-US" dirty="0" smtClean="0"/>
              <a:t>E-mail</a:t>
            </a:r>
          </a:p>
          <a:p>
            <a:pPr lvl="2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In Person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#3</a:t>
            </a:r>
          </a:p>
          <a:p>
            <a:pPr lvl="1"/>
            <a:r>
              <a:rPr lang="en-US" dirty="0" smtClean="0"/>
              <a:t>How Often would you like me to communicate with you?</a:t>
            </a:r>
          </a:p>
          <a:p>
            <a:pPr lvl="2"/>
            <a:r>
              <a:rPr lang="en-US" dirty="0" smtClean="0"/>
              <a:t>Once a month</a:t>
            </a:r>
          </a:p>
          <a:p>
            <a:pPr lvl="3"/>
            <a:r>
              <a:rPr lang="en-US" dirty="0" smtClean="0"/>
              <a:t>Never wait that long</a:t>
            </a:r>
          </a:p>
          <a:p>
            <a:pPr lvl="2"/>
            <a:r>
              <a:rPr lang="en-US" dirty="0" smtClean="0"/>
              <a:t>Once a week</a:t>
            </a:r>
          </a:p>
          <a:p>
            <a:pPr lvl="3"/>
            <a:r>
              <a:rPr lang="en-US" dirty="0" smtClean="0"/>
              <a:t>Minimum</a:t>
            </a:r>
          </a:p>
          <a:p>
            <a:pPr lvl="2"/>
            <a:r>
              <a:rPr lang="en-US" dirty="0" smtClean="0"/>
              <a:t>Twice a week</a:t>
            </a:r>
          </a:p>
          <a:p>
            <a:pPr lvl="2"/>
            <a:r>
              <a:rPr lang="en-US" dirty="0" smtClean="0"/>
              <a:t>Every day</a:t>
            </a:r>
            <a:endParaRPr lang="en-US" dirty="0"/>
          </a:p>
        </p:txBody>
      </p:sp>
      <p:pic>
        <p:nvPicPr>
          <p:cNvPr id="6147" name="Picture 3" descr="C:\Users\Lloyd\AppData\Local\Microsoft\Windows\INetCache\IE\0HFTZIXL\google_nexus_4_android_phone_announced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23241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r>
              <a:rPr lang="en-US" dirty="0" smtClean="0"/>
              <a:t>“5 Things to do Before You Sell Your Home”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“Home Selling 101”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“Things to Consider when Selling Your House”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Harrington" pitchFamily="82" charset="0"/>
              </a:rPr>
              <a:t>Education</a:t>
            </a:r>
            <a:r>
              <a:rPr lang="en-US" dirty="0" smtClean="0">
                <a:latin typeface="Harrington" pitchFamily="82" charset="0"/>
              </a:rPr>
              <a:t> – It’s what they want!!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Before or At the Beginning of a Listing (&amp; every step along the way!!)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8" name="Picture 7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Respect</a:t>
            </a:r>
          </a:p>
          <a:p>
            <a:pPr lvl="1"/>
            <a:r>
              <a:rPr lang="en-US" dirty="0" smtClean="0"/>
              <a:t>Mutual Respect &amp; Trust</a:t>
            </a:r>
          </a:p>
          <a:p>
            <a:r>
              <a:rPr lang="en-US" dirty="0" smtClean="0"/>
              <a:t>The Listing / Marketing Presentation</a:t>
            </a:r>
          </a:p>
          <a:p>
            <a:pPr lvl="1"/>
            <a:r>
              <a:rPr lang="en-US" dirty="0" smtClean="0"/>
              <a:t>Listing Presentation</a:t>
            </a:r>
          </a:p>
          <a:p>
            <a:pPr lvl="2"/>
            <a:r>
              <a:rPr lang="en-US" dirty="0" smtClean="0"/>
              <a:t>What are you using??</a:t>
            </a:r>
          </a:p>
          <a:p>
            <a:pPr lvl="3"/>
            <a:r>
              <a:rPr lang="en-US" dirty="0" smtClean="0"/>
              <a:t>Here’s a place to start…</a:t>
            </a:r>
          </a:p>
          <a:p>
            <a:pPr lvl="4"/>
            <a:r>
              <a:rPr lang="en-US" dirty="0" smtClean="0"/>
              <a:t>RMS Listing Presentation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 lvl="4"/>
            <a:r>
              <a:rPr lang="en-US" dirty="0" smtClean="0"/>
              <a:t>“The Complete Home Marketing Plan”</a:t>
            </a:r>
          </a:p>
          <a:p>
            <a:r>
              <a:rPr lang="en-US" dirty="0" smtClean="0"/>
              <a:t>Pricing Presentation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Always Last</a:t>
            </a:r>
          </a:p>
          <a:p>
            <a:r>
              <a:rPr lang="en-US" dirty="0" smtClean="0"/>
              <a:t>The Listing Contract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Presentation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Picture 3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Three Questions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                  Every Seller Has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How are you different?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 WILL You Do?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370965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is Critical…</a:t>
            </a:r>
          </a:p>
          <a:p>
            <a:endParaRPr lang="en-US" dirty="0" smtClean="0"/>
          </a:p>
          <a:p>
            <a:r>
              <a:rPr lang="en-US" dirty="0" smtClean="0"/>
              <a:t>1. Can I Trust You?</a:t>
            </a:r>
          </a:p>
          <a:p>
            <a:r>
              <a:rPr lang="en-US" dirty="0" smtClean="0"/>
              <a:t>2. What do you do that others don’t?</a:t>
            </a:r>
          </a:p>
          <a:p>
            <a:r>
              <a:rPr lang="en-US" dirty="0" smtClean="0"/>
              <a:t>3. What will you do to sell my home?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37858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Lloyd\AppData\Local\Microsoft\Windows\INetCache\IE\5D0TQTUN\question-mark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676400"/>
            <a:ext cx="3745749" cy="281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Listing Presentation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Harrington" pitchFamily="82" charset="0"/>
              </a:rPr>
              <a:t>Be Prepared</a:t>
            </a:r>
            <a:endParaRPr lang="en-US" b="1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>
                <a:latin typeface="Harrington" pitchFamily="82" charset="0"/>
              </a:rPr>
              <a:t>Be Specific </a:t>
            </a:r>
            <a:endParaRPr lang="en-US" b="1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Knowing What’s Important to the Seller</a:t>
            </a:r>
          </a:p>
          <a:p>
            <a:pPr lvl="1"/>
            <a:r>
              <a:rPr lang="en-US" dirty="0" smtClean="0"/>
              <a:t>Concentrate on THIS</a:t>
            </a:r>
          </a:p>
          <a:p>
            <a:r>
              <a:rPr lang="en-US" dirty="0" smtClean="0"/>
              <a:t>Set the Expectations</a:t>
            </a:r>
          </a:p>
          <a:p>
            <a:r>
              <a:rPr lang="en-US" dirty="0" smtClean="0"/>
              <a:t>Seller Checklist</a:t>
            </a:r>
          </a:p>
          <a:p>
            <a:r>
              <a:rPr lang="en-US" dirty="0" smtClean="0"/>
              <a:t>The Selling Process</a:t>
            </a:r>
          </a:p>
          <a:p>
            <a:r>
              <a:rPr lang="en-US" dirty="0" smtClean="0"/>
              <a:t>Your Marketing Plan</a:t>
            </a:r>
          </a:p>
          <a:p>
            <a:pPr lvl="1"/>
            <a:r>
              <a:rPr lang="en-US" dirty="0" smtClean="0"/>
              <a:t>Is it in writing?</a:t>
            </a:r>
          </a:p>
          <a:p>
            <a:r>
              <a:rPr lang="en-US" dirty="0" smtClean="0"/>
              <a:t>Pricing Specifics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loyd\AppData\Local\Microsoft\Windows\INetCache\IE\0344IFIO\04_31_10_we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Enhancement Checklist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dirty="0" smtClean="0"/>
              <a:t>Comprehensive promotion and marketing plan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dirty="0" smtClean="0"/>
              <a:t>Crystal clear Communication</a:t>
            </a:r>
          </a:p>
          <a:p>
            <a:r>
              <a:rPr lang="en-US" dirty="0" smtClean="0"/>
              <a:t>Negotiating and structuring the sale</a:t>
            </a:r>
          </a:p>
          <a:p>
            <a:r>
              <a:rPr lang="en-US" dirty="0" smtClean="0"/>
              <a:t>Comprehensive transaction management</a:t>
            </a:r>
          </a:p>
          <a:p>
            <a:r>
              <a:rPr lang="en-US" dirty="0" smtClean="0"/>
              <a:t>In-depth market analysis</a:t>
            </a:r>
          </a:p>
          <a:p>
            <a:r>
              <a:rPr lang="en-US" dirty="0" smtClean="0"/>
              <a:t>Client Appreciation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Complete Home Marketing Plan</a:t>
            </a: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**</a:t>
            </a:r>
            <a:endParaRPr lang="en-US" dirty="0">
              <a:solidFill>
                <a:srgbClr val="FF0000"/>
              </a:solidFill>
              <a:latin typeface="Harrington" pitchFamily="82" charset="0"/>
            </a:endParaRPr>
          </a:p>
        </p:txBody>
      </p:sp>
      <p:pic>
        <p:nvPicPr>
          <p:cNvPr id="4" name="Picture 3" descr="Buffini and Company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75020"/>
            <a:ext cx="2457450" cy="196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Phone Calls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Seller Check-In Calls (see “follow-up” dialogues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 call / week at a Minimum</a:t>
            </a:r>
          </a:p>
          <a:p>
            <a:pPr lvl="3"/>
            <a:r>
              <a:rPr lang="en-US" dirty="0" smtClean="0"/>
              <a:t>ASK…  “How Often” and “How” they would like you to communicate with them  (Set the Expectations)</a:t>
            </a:r>
          </a:p>
          <a:p>
            <a:r>
              <a:rPr lang="en-US" sz="2400" dirty="0" smtClean="0"/>
              <a:t>Monthly Discussions about Activity &amp; Possible</a:t>
            </a:r>
            <a:r>
              <a:rPr lang="en-US" sz="2400" b="1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 Price Adjustments</a:t>
            </a:r>
          </a:p>
          <a:p>
            <a:pPr lvl="2"/>
            <a:r>
              <a:rPr lang="en-US" dirty="0" smtClean="0"/>
              <a:t>Use “New” CMA’s every month to show them what’s happening in their market and with their competition</a:t>
            </a:r>
          </a:p>
          <a:p>
            <a:pPr lvl="2"/>
            <a:r>
              <a:rPr lang="en-US" dirty="0" smtClean="0"/>
              <a:t>Use “follow-up” dialogues WITH “new” CMA</a:t>
            </a:r>
          </a:p>
          <a:p>
            <a:pPr lvl="2"/>
            <a:r>
              <a:rPr lang="en-US" dirty="0" smtClean="0"/>
              <a:t>Set the Expectation!!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Education – During the Listing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Picture 3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Lucida Handwriting" pitchFamily="66" charset="0"/>
              </a:rPr>
              <a:t>“A Seller is someone who is sufficiently motivated to go through the challenges of marketing and selling their home in order to make a move.”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latin typeface="Lucida Handwriting" pitchFamily="66" charset="0"/>
              </a:rPr>
              <a:t>“A Seller must me motivated to move in order to minimize the challenges.”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Seller… a definition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Picture 3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One More Checklist</a:t>
            </a: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**</a:t>
            </a:r>
            <a:r>
              <a:rPr lang="en-US" dirty="0" smtClean="0">
                <a:latin typeface="Harrington" pitchFamily="82" charset="0"/>
              </a:rPr>
              <a:t>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arrington" pitchFamily="82" charset="0"/>
              </a:rPr>
              <a:t>Do the Unexpected Extras</a:t>
            </a:r>
            <a:endParaRPr lang="en-US" b="1" dirty="0">
              <a:latin typeface="Harringto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arrington" pitchFamily="82" charset="0"/>
              </a:rPr>
              <a:t>Give the Unexpected Extras</a:t>
            </a:r>
            <a:endParaRPr lang="en-US" b="1" dirty="0">
              <a:latin typeface="Harrington" pitchFamily="82" charset="0"/>
            </a:endParaRPr>
          </a:p>
        </p:txBody>
      </p:sp>
      <p:pic>
        <p:nvPicPr>
          <p:cNvPr id="2050" name="Picture 2" descr="C:\Users\Lloyd\AppData\Local\Microsoft\Windows\INetCache\IE\0344IFIO\WeAreMoving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0924"/>
            <a:ext cx="4040188" cy="3129165"/>
          </a:xfrm>
          <a:prstGeom prst="rect">
            <a:avLst/>
          </a:prstGeom>
          <a:noFill/>
        </p:spPr>
      </p:pic>
      <p:pic>
        <p:nvPicPr>
          <p:cNvPr id="2051" name="Picture 3" descr="C:\Users\Lloyd\AppData\Local\Microsoft\Windows\INetCache\IE\0HFTZIXL\33134466184_359006240c_o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751" y="1444625"/>
            <a:ext cx="2956322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Harrington" pitchFamily="82" charset="0"/>
              </a:rPr>
              <a:t>National Association of REALTORS </a:t>
            </a:r>
            <a:br>
              <a:rPr lang="en-US" sz="3100" dirty="0" smtClean="0">
                <a:latin typeface="Harrington" pitchFamily="82" charset="0"/>
              </a:rPr>
            </a:br>
            <a:r>
              <a:rPr lang="en-US" sz="3600" dirty="0" smtClean="0">
                <a:latin typeface="Harrington" pitchFamily="82" charset="0"/>
              </a:rPr>
              <a:t>2018 Profile of Home Buyers and Sellers</a:t>
            </a:r>
            <a:endParaRPr lang="en-US" sz="3600" dirty="0">
              <a:latin typeface="Harrington" pitchFamily="82" charset="0"/>
            </a:endParaRPr>
          </a:p>
        </p:txBody>
      </p:sp>
      <p:pic>
        <p:nvPicPr>
          <p:cNvPr id="1026" name="Picture 2" descr="C:\Users\Lloyd\AppData\Local\Microsoft\Windows\INetCache\IE\0HFTZIXL\home_for_sale_buy_sell_mortgage_florida_american_tropical_climate-4887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835" y="1481138"/>
            <a:ext cx="606832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Reasons for Selling</a:t>
            </a:r>
          </a:p>
          <a:p>
            <a:pPr lvl="1"/>
            <a:r>
              <a:rPr lang="en-US" dirty="0" smtClean="0"/>
              <a:t>Home was too small (15%)</a:t>
            </a:r>
          </a:p>
          <a:p>
            <a:pPr lvl="1"/>
            <a:r>
              <a:rPr lang="en-US" dirty="0" smtClean="0"/>
              <a:t>Desire to move closer to friends/family (14%)</a:t>
            </a:r>
          </a:p>
          <a:p>
            <a:pPr lvl="1"/>
            <a:r>
              <a:rPr lang="en-US" dirty="0" smtClean="0"/>
              <a:t>Job Relocation (13%)</a:t>
            </a:r>
          </a:p>
          <a:p>
            <a:pPr lvl="1"/>
            <a:r>
              <a:rPr lang="en-US" dirty="0" smtClean="0"/>
              <a:t>Downsizing </a:t>
            </a:r>
          </a:p>
          <a:p>
            <a:r>
              <a:rPr lang="en-US" dirty="0" smtClean="0"/>
              <a:t>Sellers typically lived in their home for 9 years</a:t>
            </a:r>
          </a:p>
          <a:p>
            <a:r>
              <a:rPr lang="en-US" dirty="0" smtClean="0"/>
              <a:t>91% of Sellers worked with a Real Estate Agent</a:t>
            </a:r>
          </a:p>
          <a:p>
            <a:r>
              <a:rPr lang="en-US" dirty="0" smtClean="0"/>
              <a:t>Recently Sold homes were on the market for a median of three weeks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Home Sellers &amp;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Their Selling Experience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63% </a:t>
            </a:r>
            <a:r>
              <a:rPr lang="en-US" dirty="0" smtClean="0"/>
              <a:t>of Sellers found their agent through a referral or used an agent they worked with in the past</a:t>
            </a:r>
          </a:p>
          <a:p>
            <a:r>
              <a:rPr lang="en-US" dirty="0" smtClean="0"/>
              <a:t>75% of Sellers contacted only one agent</a:t>
            </a:r>
          </a:p>
          <a:p>
            <a:r>
              <a:rPr lang="en-US" dirty="0" smtClean="0"/>
              <a:t>The typical Seller has recommended their agent once since selling their home</a:t>
            </a:r>
          </a:p>
          <a:p>
            <a:pPr lvl="1"/>
            <a:r>
              <a:rPr lang="en-US" dirty="0" smtClean="0"/>
              <a:t>32% of Sellers recommended their agent 3 or More times since selling their home</a:t>
            </a:r>
          </a:p>
          <a:p>
            <a:r>
              <a:rPr lang="en-US" b="1" dirty="0" smtClean="0"/>
              <a:t>85% </a:t>
            </a:r>
            <a:r>
              <a:rPr lang="en-US" dirty="0" smtClean="0"/>
              <a:t>said that they would definitely (69%) or probably (17%) recommend their agent for future 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Home Selling &amp;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Real Estate Professionals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N.A.R. Survey</a:t>
            </a:r>
          </a:p>
          <a:p>
            <a:pPr lvl="1"/>
            <a:r>
              <a:rPr lang="en-US" dirty="0" smtClean="0"/>
              <a:t>They want to know “the process”</a:t>
            </a:r>
          </a:p>
          <a:p>
            <a:pPr lvl="1"/>
            <a:r>
              <a:rPr lang="en-US" dirty="0" smtClean="0"/>
              <a:t>They want to know “what” YOU will do to market their home</a:t>
            </a:r>
          </a:p>
          <a:p>
            <a:pPr lvl="1"/>
            <a:r>
              <a:rPr lang="en-US" dirty="0" smtClean="0"/>
              <a:t>They want “Checklists”</a:t>
            </a:r>
          </a:p>
          <a:p>
            <a:pPr lvl="1"/>
            <a:r>
              <a:rPr lang="en-US" dirty="0" smtClean="0"/>
              <a:t>They want to be Educated</a:t>
            </a:r>
          </a:p>
          <a:p>
            <a:pPr lvl="1"/>
            <a:r>
              <a:rPr lang="en-US" dirty="0" smtClean="0"/>
              <a:t>They want Communication</a:t>
            </a:r>
          </a:p>
          <a:p>
            <a:pPr lvl="2"/>
            <a:r>
              <a:rPr lang="en-US" dirty="0" smtClean="0"/>
              <a:t>The biggest complaint a Seller has about his/her agent</a:t>
            </a:r>
          </a:p>
          <a:p>
            <a:pPr lvl="3"/>
            <a:r>
              <a:rPr lang="en-US" dirty="0" smtClean="0"/>
              <a:t>“My Agent doesn’t communicate with me!”</a:t>
            </a:r>
          </a:p>
          <a:p>
            <a:pPr lvl="4"/>
            <a:r>
              <a:rPr lang="en-US" dirty="0" smtClean="0"/>
              <a:t>Probably not True…  The correct statement should be…   “My Agent doesn’t communicate with me the way I expected them to!”  (An expectation issue!!)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 does the Seller Want?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Downsides to Working with a Seller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It’s all about education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It’s all about communication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lot of </a:t>
            </a:r>
            <a:r>
              <a:rPr lang="en-US" b="1" dirty="0" smtClean="0">
                <a:solidFill>
                  <a:srgbClr val="FF0000"/>
                </a:solidFill>
              </a:rPr>
              <a:t>pressure</a:t>
            </a:r>
            <a:r>
              <a:rPr lang="en-US" dirty="0" smtClean="0"/>
              <a:t> to perform</a:t>
            </a:r>
          </a:p>
          <a:p>
            <a:r>
              <a:rPr lang="en-US" dirty="0" smtClean="0"/>
              <a:t>The pricing </a:t>
            </a:r>
            <a:r>
              <a:rPr lang="en-US" b="1" dirty="0" smtClean="0">
                <a:solidFill>
                  <a:srgbClr val="FF0000"/>
                </a:solidFill>
              </a:rPr>
              <a:t>tug of war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Relational Friction </a:t>
            </a:r>
            <a:r>
              <a:rPr lang="en-US" dirty="0" smtClean="0"/>
              <a:t>during the listing</a:t>
            </a:r>
          </a:p>
          <a:p>
            <a:r>
              <a:rPr lang="en-US" dirty="0" smtClean="0"/>
              <a:t>Expectation of </a:t>
            </a:r>
            <a:r>
              <a:rPr lang="en-US" b="1" dirty="0" smtClean="0">
                <a:solidFill>
                  <a:srgbClr val="FF0000"/>
                </a:solidFill>
              </a:rPr>
              <a:t>financial outlay</a:t>
            </a:r>
          </a:p>
          <a:p>
            <a:r>
              <a:rPr lang="en-US" dirty="0" smtClean="0"/>
              <a:t>Sellers are </a:t>
            </a:r>
            <a:r>
              <a:rPr lang="en-US" b="1" dirty="0" smtClean="0">
                <a:solidFill>
                  <a:srgbClr val="FF0000"/>
                </a:solidFill>
              </a:rPr>
              <a:t>emotionally attached </a:t>
            </a:r>
            <a:r>
              <a:rPr lang="en-US" dirty="0" smtClean="0"/>
              <a:t>to their homes</a:t>
            </a:r>
            <a:endParaRPr lang="en-US" dirty="0"/>
          </a:p>
        </p:txBody>
      </p:sp>
      <p:pic>
        <p:nvPicPr>
          <p:cNvPr id="1026" name="Picture 2" descr="C:\Users\Lloyd\AppData\Local\Microsoft\Windows\INetCache\IE\0344IFIO\2318775322_661ddb4854_b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05001"/>
            <a:ext cx="4041775" cy="286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Upsides to Working with a Seller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arrington" pitchFamily="82" charset="0"/>
              </a:rPr>
              <a:t>“He who has the listings Wins!!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optimal way to </a:t>
            </a:r>
            <a:r>
              <a:rPr lang="en-US" b="1" dirty="0" smtClean="0">
                <a:solidFill>
                  <a:srgbClr val="FF0000"/>
                </a:solidFill>
              </a:rPr>
              <a:t>leverage</a:t>
            </a:r>
            <a:r>
              <a:rPr lang="en-US" dirty="0" smtClean="0"/>
              <a:t> yourself in the business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Listings are working </a:t>
            </a:r>
            <a:r>
              <a:rPr lang="en-US" dirty="0" smtClean="0"/>
              <a:t>even when you’re not</a:t>
            </a:r>
          </a:p>
          <a:p>
            <a:r>
              <a:rPr lang="en-US" dirty="0" smtClean="0"/>
              <a:t>Other agents are working </a:t>
            </a:r>
            <a:r>
              <a:rPr lang="en-US" b="1" dirty="0" smtClean="0">
                <a:solidFill>
                  <a:srgbClr val="FF0000"/>
                </a:solidFill>
              </a:rPr>
              <a:t>for you</a:t>
            </a:r>
          </a:p>
          <a:p>
            <a:r>
              <a:rPr lang="en-US" dirty="0" smtClean="0"/>
              <a:t>Listings help you </a:t>
            </a:r>
            <a:r>
              <a:rPr lang="en-US" b="1" dirty="0" smtClean="0">
                <a:solidFill>
                  <a:srgbClr val="FF0000"/>
                </a:solidFill>
              </a:rPr>
              <a:t>acquire buyers</a:t>
            </a:r>
          </a:p>
          <a:p>
            <a:r>
              <a:rPr lang="en-US" dirty="0" smtClean="0"/>
              <a:t>Establishes your </a:t>
            </a:r>
            <a:r>
              <a:rPr lang="en-US" b="1" dirty="0" smtClean="0">
                <a:solidFill>
                  <a:srgbClr val="FF0000"/>
                </a:solidFill>
              </a:rPr>
              <a:t>presence in the neighborhood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loyd\AppData\Local\Microsoft\Windows\INetCache\IE\0344IFIO\AlekseyRealtorPhotoShoot_-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Approach</a:t>
            </a:r>
          </a:p>
          <a:p>
            <a:pPr lvl="1"/>
            <a:r>
              <a:rPr lang="en-US" dirty="0" smtClean="0"/>
              <a:t>Pre-Listing</a:t>
            </a:r>
          </a:p>
          <a:p>
            <a:pPr lvl="1"/>
            <a:r>
              <a:rPr lang="en-US" dirty="0" smtClean="0"/>
              <a:t>Ask Good Questions</a:t>
            </a:r>
          </a:p>
          <a:p>
            <a:r>
              <a:rPr lang="en-US" dirty="0" smtClean="0">
                <a:latin typeface="Harrington" pitchFamily="82" charset="0"/>
              </a:rPr>
              <a:t>The Presentation</a:t>
            </a:r>
          </a:p>
          <a:p>
            <a:pPr lvl="1"/>
            <a:r>
              <a:rPr lang="en-US" dirty="0" smtClean="0"/>
              <a:t>The Listing Presentation</a:t>
            </a:r>
          </a:p>
          <a:p>
            <a:pPr lvl="1"/>
            <a:r>
              <a:rPr lang="en-US" dirty="0" smtClean="0"/>
              <a:t>The Pricing Presentation</a:t>
            </a:r>
          </a:p>
          <a:p>
            <a:pPr lvl="1"/>
            <a:r>
              <a:rPr lang="en-US" dirty="0" smtClean="0"/>
              <a:t>The Listing Contract</a:t>
            </a:r>
          </a:p>
          <a:p>
            <a:r>
              <a:rPr lang="en-US" dirty="0" smtClean="0">
                <a:latin typeface="Harrington" pitchFamily="82" charset="0"/>
              </a:rPr>
              <a:t>The Expectations </a:t>
            </a:r>
            <a:r>
              <a:rPr lang="en-US" dirty="0" smtClean="0"/>
              <a:t>– WE need to set the expectations!!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Working Strategically with Sellers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Picture 3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019800"/>
            <a:ext cx="1828800" cy="59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4739</TotalTime>
  <Words>899</Words>
  <Application>Microsoft Office PowerPoint</Application>
  <PresentationFormat>On-screen Show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Working With Today’s Sellers</vt:lpstr>
      <vt:lpstr>Seller… a definition</vt:lpstr>
      <vt:lpstr>National Association of REALTORS  2018 Profile of Home Buyers and Sellers</vt:lpstr>
      <vt:lpstr>Home Sellers &amp;  Their Selling Experience</vt:lpstr>
      <vt:lpstr>Home Selling &amp; Real Estate Professionals</vt:lpstr>
      <vt:lpstr>What does the Seller Want?</vt:lpstr>
      <vt:lpstr>Downsides to Working with a Seller</vt:lpstr>
      <vt:lpstr>Upsides to Working with a Seller</vt:lpstr>
      <vt:lpstr>Working Strategically with Sellers</vt:lpstr>
      <vt:lpstr>The Approach –  Preparation for the Listing</vt:lpstr>
      <vt:lpstr>Questions that Uncover the Details</vt:lpstr>
      <vt:lpstr>The Big Question…  The Big Three!</vt:lpstr>
      <vt:lpstr>#2 &amp; #3 – Set the Expectations!!</vt:lpstr>
      <vt:lpstr>Education – It’s what they want!! Before or At the Beginning of a Listing (&amp; every step along the way!!)</vt:lpstr>
      <vt:lpstr>The Presentation</vt:lpstr>
      <vt:lpstr>The Three Questions                    Every Seller Has</vt:lpstr>
      <vt:lpstr>The Listing Presentation</vt:lpstr>
      <vt:lpstr>The Complete Home Marketing Plan**</vt:lpstr>
      <vt:lpstr>Education – During the Listing</vt:lpstr>
      <vt:lpstr>One More Checklist**…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Today’s Sellers</dc:title>
  <dc:creator>Corporate Edition</dc:creator>
  <cp:lastModifiedBy>Corporate Edition</cp:lastModifiedBy>
  <cp:revision>75</cp:revision>
  <dcterms:created xsi:type="dcterms:W3CDTF">2018-11-23T19:01:10Z</dcterms:created>
  <dcterms:modified xsi:type="dcterms:W3CDTF">2018-12-17T17:16:14Z</dcterms:modified>
</cp:coreProperties>
</file>