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11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EDD834-8C52-4546-B3A0-E63BE87ECDDD}" type="datetimeFigureOut">
              <a:rPr lang="en-US" smtClean="0"/>
              <a:t>9/10/2018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5C0EAE-D775-4360-84E7-CBF37E715153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F6BCBE8-30B0-4476-8762-9236B142003A}" type="datetimeFigureOut">
              <a:rPr lang="en-US" smtClean="0"/>
              <a:pPr/>
              <a:t>9/10/2018</a:t>
            </a:fld>
            <a:endParaRPr lang="en-US" sz="1100" dirty="0">
              <a:solidFill>
                <a:schemeClr val="tx2"/>
              </a:solidFill>
            </a:endParaRPr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 algn="r" eaLnBrk="1" latinLnBrk="0" hangingPunct="1"/>
            <a:endParaRPr kumimoji="0" lang="en-US" sz="1100" dirty="0">
              <a:solidFill>
                <a:schemeClr val="tx2"/>
              </a:solidFill>
            </a:endParaRP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 algn="l" eaLnBrk="1" latinLnBrk="0" hangingPunct="1"/>
            <a:fld id="{09CEB3EB-F4F2-46F4-8867-D3C68411A9A0}" type="slidenum">
              <a:rPr kumimoji="0" lang="en-US" smtClean="0"/>
              <a:pPr algn="l" eaLnBrk="1" latinLnBrk="0" hangingPunct="1"/>
              <a:t>‹#›</a:t>
            </a:fld>
            <a:endParaRPr kumimoji="0" lang="en-US" sz="1200">
              <a:solidFill>
                <a:schemeClr val="tx2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Rectangle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Rectangle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Rectangle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56" name="Rectangle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Rectangle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Rectangle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Rectangle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F6BCBE8-30B0-4476-8762-9236B142003A}" type="datetimeFigureOut">
              <a:rPr lang="en-US" smtClean="0"/>
              <a:pPr/>
              <a:t>9/10/2018</a:t>
            </a:fld>
            <a:endParaRPr lang="en-US" sz="1100" dirty="0">
              <a:solidFill>
                <a:schemeClr val="tx2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 algn="r" eaLnBrk="1" latinLnBrk="0" hangingPunct="1"/>
            <a:endParaRPr kumimoji="0" lang="en-US" sz="1100" dirty="0">
              <a:solidFill>
                <a:schemeClr val="tx2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 algn="l" eaLnBrk="1" latinLnBrk="0" hangingPunct="1"/>
            <a:fld id="{09CEB3EB-F4F2-46F4-8867-D3C68411A9A0}" type="slidenum">
              <a:rPr kumimoji="0" lang="en-US" smtClean="0"/>
              <a:pPr algn="l" eaLnBrk="1" latinLnBrk="0" hangingPunct="1"/>
              <a:t>‹#›</a:t>
            </a:fld>
            <a:endParaRPr kumimoji="0" lang="en-US" sz="1200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F6BCBE8-30B0-4476-8762-9236B142003A}" type="datetimeFigureOut">
              <a:rPr lang="en-US" smtClean="0"/>
              <a:pPr/>
              <a:t>9/10/2018</a:t>
            </a:fld>
            <a:endParaRPr lang="en-US" sz="1100" dirty="0">
              <a:solidFill>
                <a:schemeClr val="tx2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 algn="r" eaLnBrk="1" latinLnBrk="0" hangingPunct="1"/>
            <a:endParaRPr kumimoji="0" lang="en-US" sz="1100" dirty="0">
              <a:solidFill>
                <a:schemeClr val="tx2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 algn="l" eaLnBrk="1" latinLnBrk="0" hangingPunct="1"/>
            <a:fld id="{09CEB3EB-F4F2-46F4-8867-D3C68411A9A0}" type="slidenum">
              <a:rPr kumimoji="0" lang="en-US" smtClean="0"/>
              <a:pPr algn="l" eaLnBrk="1" latinLnBrk="0" hangingPunct="1"/>
              <a:t>‹#›</a:t>
            </a:fld>
            <a:endParaRPr kumimoji="0" lang="en-US" sz="1200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F6BCBE8-30B0-4476-8762-9236B142003A}" type="datetimeFigureOut">
              <a:rPr lang="en-US" smtClean="0"/>
              <a:pPr/>
              <a:t>9/10/2018</a:t>
            </a:fld>
            <a:endParaRPr lang="en-US" sz="1100" dirty="0">
              <a:solidFill>
                <a:schemeClr val="tx2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 algn="r" eaLnBrk="1" latinLnBrk="0" hangingPunct="1"/>
            <a:endParaRPr kumimoji="0" lang="en-US" sz="1100" dirty="0">
              <a:solidFill>
                <a:schemeClr val="tx2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 algn="l" eaLnBrk="1" latinLnBrk="0" hangingPunct="1"/>
            <a:fld id="{09CEB3EB-F4F2-46F4-8867-D3C68411A9A0}" type="slidenum">
              <a:rPr kumimoji="0" lang="en-US" smtClean="0"/>
              <a:pPr algn="l" eaLnBrk="1" latinLnBrk="0" hangingPunct="1"/>
              <a:t>‹#›</a:t>
            </a:fld>
            <a:endParaRPr kumimoji="0" lang="en-US" sz="1200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Freeform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Freeform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Freeform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Freeform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Freeform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Freeform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Freeform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Freeform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Freeform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Freeform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Freeform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Freeform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Freeform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F6BCBE8-30B0-4476-8762-9236B142003A}" type="datetimeFigureOut">
              <a:rPr lang="en-US" smtClean="0"/>
              <a:pPr/>
              <a:t>9/10/2018</a:t>
            </a:fld>
            <a:endParaRPr lang="en-US" sz="1100" dirty="0">
              <a:solidFill>
                <a:schemeClr val="tx2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 algn="r" eaLnBrk="1" latinLnBrk="0" hangingPunct="1"/>
            <a:endParaRPr kumimoji="0" lang="en-US" sz="1100" dirty="0">
              <a:solidFill>
                <a:schemeClr val="tx2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 algn="l" eaLnBrk="1" latinLnBrk="0" hangingPunct="1"/>
            <a:fld id="{09CEB3EB-F4F2-46F4-8867-D3C68411A9A0}" type="slidenum">
              <a:rPr kumimoji="0" lang="en-US" smtClean="0"/>
              <a:pPr algn="l" eaLnBrk="1" latinLnBrk="0" hangingPunct="1"/>
              <a:t>‹#›</a:t>
            </a:fld>
            <a:endParaRPr kumimoji="0" lang="en-US" sz="1200">
              <a:solidFill>
                <a:schemeClr val="tx2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F6BCBE8-30B0-4476-8762-9236B142003A}" type="datetimeFigureOut">
              <a:rPr lang="en-US" smtClean="0"/>
              <a:pPr/>
              <a:t>9/10/2018</a:t>
            </a:fld>
            <a:endParaRPr lang="en-US" sz="1100" dirty="0">
              <a:solidFill>
                <a:schemeClr val="tx2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 algn="r" eaLnBrk="1" latinLnBrk="0" hangingPunct="1"/>
            <a:endParaRPr kumimoji="0" lang="en-US" sz="1100" dirty="0">
              <a:solidFill>
                <a:schemeClr val="tx2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 algn="l" eaLnBrk="1" latinLnBrk="0" hangingPunct="1"/>
            <a:fld id="{09CEB3EB-F4F2-46F4-8867-D3C68411A9A0}" type="slidenum">
              <a:rPr kumimoji="0" lang="en-US" smtClean="0"/>
              <a:pPr algn="l" eaLnBrk="1" latinLnBrk="0" hangingPunct="1"/>
              <a:t>‹#›</a:t>
            </a:fld>
            <a:endParaRPr kumimoji="0" lang="en-US" sz="1200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F6BCBE8-30B0-4476-8762-9236B142003A}" type="datetimeFigureOut">
              <a:rPr lang="en-US" smtClean="0"/>
              <a:pPr/>
              <a:t>9/10/2018</a:t>
            </a:fld>
            <a:endParaRPr lang="en-US" sz="1100" dirty="0">
              <a:solidFill>
                <a:schemeClr val="tx2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 algn="r" eaLnBrk="1" latinLnBrk="0" hangingPunct="1"/>
            <a:endParaRPr kumimoji="0" lang="en-US" sz="1100" dirty="0">
              <a:solidFill>
                <a:schemeClr val="tx2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 algn="l" eaLnBrk="1" latinLnBrk="0" hangingPunct="1"/>
            <a:fld id="{09CEB3EB-F4F2-46F4-8867-D3C68411A9A0}" type="slidenum">
              <a:rPr kumimoji="0" lang="en-US" smtClean="0"/>
              <a:pPr algn="l" eaLnBrk="1" latinLnBrk="0" hangingPunct="1"/>
              <a:t>‹#›</a:t>
            </a:fld>
            <a:endParaRPr kumimoji="0" lang="en-US" sz="1200">
              <a:solidFill>
                <a:schemeClr val="tx2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Rectangle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Rectangle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Rectangle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Rectangle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Rectangle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Rectangle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F6BCBE8-30B0-4476-8762-9236B142003A}" type="datetimeFigureOut">
              <a:rPr lang="en-US" smtClean="0"/>
              <a:pPr/>
              <a:t>9/10/2018</a:t>
            </a:fld>
            <a:endParaRPr lang="en-US" sz="1100" dirty="0">
              <a:solidFill>
                <a:schemeClr val="tx2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 algn="r" eaLnBrk="1" latinLnBrk="0" hangingPunct="1"/>
            <a:endParaRPr kumimoji="0" lang="en-US" sz="1100" dirty="0">
              <a:solidFill>
                <a:schemeClr val="tx2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 algn="l" eaLnBrk="1" latinLnBrk="0" hangingPunct="1"/>
            <a:fld id="{09CEB3EB-F4F2-46F4-8867-D3C68411A9A0}" type="slidenum">
              <a:rPr kumimoji="0" lang="en-US" smtClean="0"/>
              <a:pPr algn="l" eaLnBrk="1" latinLnBrk="0" hangingPunct="1"/>
              <a:t>‹#›</a:t>
            </a:fld>
            <a:endParaRPr kumimoji="0" lang="en-US" sz="1200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F6BCBE8-30B0-4476-8762-9236B142003A}" type="datetimeFigureOut">
              <a:rPr lang="en-US" smtClean="0"/>
              <a:pPr/>
              <a:t>9/10/2018</a:t>
            </a:fld>
            <a:endParaRPr lang="en-US" sz="1100" dirty="0">
              <a:solidFill>
                <a:schemeClr val="tx2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 algn="r" eaLnBrk="1" latinLnBrk="0" hangingPunct="1"/>
            <a:endParaRPr kumimoji="0" lang="en-US" sz="1100" dirty="0">
              <a:solidFill>
                <a:schemeClr val="tx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 algn="l" eaLnBrk="1" latinLnBrk="0" hangingPunct="1"/>
            <a:fld id="{09CEB3EB-F4F2-46F4-8867-D3C68411A9A0}" type="slidenum">
              <a:rPr kumimoji="0" lang="en-US" smtClean="0"/>
              <a:pPr algn="l" eaLnBrk="1" latinLnBrk="0" hangingPunct="1"/>
              <a:t>‹#›</a:t>
            </a:fld>
            <a:endParaRPr kumimoji="0" lang="en-US" sz="1200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F6BCBE8-30B0-4476-8762-9236B142003A}" type="datetimeFigureOut">
              <a:rPr lang="en-US" smtClean="0"/>
              <a:pPr/>
              <a:t>9/10/2018</a:t>
            </a:fld>
            <a:endParaRPr lang="en-US" sz="1100" dirty="0">
              <a:solidFill>
                <a:schemeClr val="tx2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 algn="r" eaLnBrk="1" latinLnBrk="0" hangingPunct="1"/>
            <a:endParaRPr kumimoji="0" lang="en-US" sz="1100" dirty="0">
              <a:solidFill>
                <a:schemeClr val="tx2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 algn="l" eaLnBrk="1" latinLnBrk="0" hangingPunct="1"/>
            <a:fld id="{09CEB3EB-F4F2-46F4-8867-D3C68411A9A0}" type="slidenum">
              <a:rPr kumimoji="0" lang="en-US" smtClean="0"/>
              <a:pPr algn="l" eaLnBrk="1" latinLnBrk="0" hangingPunct="1"/>
              <a:t>‹#›</a:t>
            </a:fld>
            <a:endParaRPr kumimoji="0" lang="en-US" sz="1200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Group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Straight Connector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grpSp>
        <p:nvGrpSpPr>
          <p:cNvPr id="14" name="Group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Straight Connector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Straight Connector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8F6BCBE8-30B0-4476-8762-9236B142003A}" type="datetimeFigureOut">
              <a:rPr lang="en-US" smtClean="0"/>
              <a:pPr/>
              <a:t>9/10/2018</a:t>
            </a:fld>
            <a:endParaRPr lang="en-US" sz="1100" dirty="0">
              <a:solidFill>
                <a:schemeClr val="tx2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pPr algn="r" eaLnBrk="1" latinLnBrk="0" hangingPunct="1"/>
            <a:endParaRPr kumimoji="0" lang="en-US" sz="1100" dirty="0">
              <a:solidFill>
                <a:schemeClr val="tx2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pPr algn="l" eaLnBrk="1" latinLnBrk="0" hangingPunct="1"/>
            <a:fld id="{09CEB3EB-F4F2-46F4-8867-D3C68411A9A0}" type="slidenum">
              <a:rPr kumimoji="0" lang="en-US" smtClean="0"/>
              <a:pPr algn="l" eaLnBrk="1" latinLnBrk="0" hangingPunct="1"/>
              <a:t>‹#›</a:t>
            </a:fld>
            <a:endParaRPr kumimoji="0" lang="en-US" sz="1200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Rectangle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Rectangle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Rectangle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8F6BCBE8-30B0-4476-8762-9236B142003A}" type="datetimeFigureOut">
              <a:rPr lang="en-US" smtClean="0"/>
              <a:pPr/>
              <a:t>9/10/2018</a:t>
            </a:fld>
            <a:endParaRPr lang="en-US" sz="1100" dirty="0">
              <a:solidFill>
                <a:schemeClr val="tx2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pPr algn="r" eaLnBrk="1" latinLnBrk="0" hangingPunct="1"/>
            <a:endParaRPr kumimoji="0" lang="en-US" sz="1100" dirty="0">
              <a:solidFill>
                <a:schemeClr val="tx2"/>
              </a:solidFill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pPr algn="l" eaLnBrk="1" latinLnBrk="0" hangingPunct="1"/>
            <a:fld id="{09CEB3EB-F4F2-46F4-8867-D3C68411A9A0}" type="slidenum">
              <a:rPr kumimoji="0" lang="en-US" smtClean="0"/>
              <a:pPr algn="l" eaLnBrk="1" latinLnBrk="0" hangingPunct="1"/>
              <a:t>‹#›</a:t>
            </a:fld>
            <a:endParaRPr kumimoji="0" lang="en-US" sz="1200">
              <a:solidFill>
                <a:schemeClr val="tx2"/>
              </a:solidFill>
            </a:endParaRP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image" Target="../media/image6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743200"/>
            <a:ext cx="7772400" cy="3575304"/>
          </a:xfrm>
        </p:spPr>
        <p:txBody>
          <a:bodyPr/>
          <a:lstStyle/>
          <a:p>
            <a:r>
              <a:rPr lang="en-US" sz="3200" b="0" dirty="0" smtClean="0">
                <a:latin typeface="Century Schoolbook" pitchFamily="18" charset="0"/>
              </a:rPr>
              <a:t>Why agents fail…</a:t>
            </a:r>
            <a:br>
              <a:rPr lang="en-US" sz="3200" b="0" dirty="0" smtClean="0">
                <a:latin typeface="Century Schoolbook" pitchFamily="18" charset="0"/>
              </a:rPr>
            </a:br>
            <a:r>
              <a:rPr lang="en-US" sz="3200" b="0" dirty="0" smtClean="0">
                <a:latin typeface="Century Schoolbook" pitchFamily="18" charset="0"/>
              </a:rPr>
              <a:t>how to guarantee success </a:t>
            </a:r>
            <a:endParaRPr lang="en-US" sz="3200" b="0" dirty="0">
              <a:latin typeface="Century Schoolbook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2743200"/>
            <a:ext cx="7772400" cy="2133600"/>
          </a:xfrm>
        </p:spPr>
        <p:txBody>
          <a:bodyPr/>
          <a:lstStyle/>
          <a:p>
            <a:r>
              <a:rPr lang="en-US" dirty="0" smtClean="0"/>
              <a:t>Lloyd Dreibelbis </a:t>
            </a:r>
          </a:p>
          <a:p>
            <a:r>
              <a:rPr lang="en-US" i="1" dirty="0" smtClean="0"/>
              <a:t>“Mastering Professionalism in Real Estate”</a:t>
            </a:r>
            <a:endParaRPr lang="en-US" i="1" dirty="0"/>
          </a:p>
        </p:txBody>
      </p:sp>
      <p:pic>
        <p:nvPicPr>
          <p:cNvPr id="4" name="Picture 3" descr="RMS Banne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352800" y="990600"/>
            <a:ext cx="2362200" cy="765198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981200" y="1905000"/>
            <a:ext cx="50292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entury Schoolbook" pitchFamily="18" charset="0"/>
              </a:rPr>
              <a:t>Training  Module 1</a:t>
            </a:r>
            <a:endParaRPr lang="en-US" dirty="0">
              <a:latin typeface="Century Schoolbook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57200"/>
            <a:ext cx="7772400" cy="969264"/>
          </a:xfrm>
        </p:spPr>
        <p:txBody>
          <a:bodyPr/>
          <a:lstStyle/>
          <a:p>
            <a:r>
              <a:rPr lang="en-US" sz="3200" dirty="0" smtClean="0">
                <a:latin typeface="Century Schoolbook" pitchFamily="18" charset="0"/>
              </a:rPr>
              <a:t>Here are some tips to avoid failure, and a plan to turn your business around:</a:t>
            </a:r>
            <a:endParaRPr lang="en-US" sz="3200" dirty="0">
              <a:latin typeface="Century Schoolbook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>
                <a:latin typeface="Century Schoolbook" pitchFamily="18" charset="0"/>
              </a:rPr>
              <a:t>The 5 Reasons Agents Fail in Real Estate</a:t>
            </a:r>
          </a:p>
          <a:p>
            <a:r>
              <a:rPr lang="en-US" dirty="0" smtClean="0">
                <a:latin typeface="Century Schoolbook" pitchFamily="18" charset="0"/>
              </a:rPr>
              <a:t>There is no plan or strategy</a:t>
            </a:r>
          </a:p>
          <a:p>
            <a:r>
              <a:rPr lang="en-US" dirty="0" smtClean="0">
                <a:latin typeface="Century Schoolbook" pitchFamily="18" charset="0"/>
              </a:rPr>
              <a:t>They failed to attract enough lead generation</a:t>
            </a:r>
          </a:p>
          <a:p>
            <a:r>
              <a:rPr lang="en-US" dirty="0" smtClean="0">
                <a:latin typeface="Century Schoolbook" pitchFamily="18" charset="0"/>
              </a:rPr>
              <a:t>Poor Conversion</a:t>
            </a:r>
          </a:p>
          <a:p>
            <a:r>
              <a:rPr lang="en-US" dirty="0" smtClean="0">
                <a:latin typeface="Century Schoolbook" pitchFamily="18" charset="0"/>
              </a:rPr>
              <a:t>No Service or Poor Service</a:t>
            </a:r>
          </a:p>
          <a:p>
            <a:r>
              <a:rPr lang="en-US" dirty="0" smtClean="0">
                <a:latin typeface="Century Schoolbook" pitchFamily="18" charset="0"/>
              </a:rPr>
              <a:t>Poor Communication &amp; Relationship Building Skills</a:t>
            </a:r>
          </a:p>
          <a:p>
            <a:endParaRPr lang="en-US" dirty="0"/>
          </a:p>
        </p:txBody>
      </p:sp>
      <p:pic>
        <p:nvPicPr>
          <p:cNvPr id="5" name="Picture 4" descr="RMS Banne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696200" y="6248400"/>
            <a:ext cx="1278740" cy="41422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81000"/>
            <a:ext cx="7772400" cy="1219200"/>
          </a:xfrm>
        </p:spPr>
        <p:txBody>
          <a:bodyPr/>
          <a:lstStyle/>
          <a:p>
            <a:r>
              <a:rPr lang="en-US" dirty="0" smtClean="0">
                <a:latin typeface="Century Schoolbook" pitchFamily="18" charset="0"/>
              </a:rPr>
              <a:t>How to avoid failure in Real Estate:</a:t>
            </a:r>
            <a:endParaRPr lang="en-US" dirty="0">
              <a:latin typeface="Century Schoolbook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Century Schoolbook" pitchFamily="18" charset="0"/>
              </a:rPr>
              <a:t>Out of 1000 Top Real Estate Agents in the country, they all had these top sources in common for generating leads</a:t>
            </a:r>
          </a:p>
          <a:p>
            <a:pPr>
              <a:buNone/>
            </a:pPr>
            <a:endParaRPr lang="en-US" dirty="0" smtClean="0">
              <a:latin typeface="Century Schoolbook" pitchFamily="18" charset="0"/>
            </a:endParaRPr>
          </a:p>
          <a:p>
            <a:pPr>
              <a:buNone/>
            </a:pPr>
            <a:r>
              <a:rPr lang="en-US" sz="2400" dirty="0" smtClean="0">
                <a:latin typeface="Century Schoolbook" pitchFamily="18" charset="0"/>
              </a:rPr>
              <a:t> (These agents know that there is no wrong way to serve and attract customers!)</a:t>
            </a:r>
          </a:p>
          <a:p>
            <a:pPr>
              <a:buNone/>
            </a:pPr>
            <a:endParaRPr lang="en-US" dirty="0" smtClean="0">
              <a:latin typeface="Century Schoolbook" pitchFamily="18" charset="0"/>
            </a:endParaRPr>
          </a:p>
          <a:p>
            <a:endParaRPr lang="en-US" dirty="0">
              <a:latin typeface="Century Schoolbook" pitchFamily="18" charset="0"/>
            </a:endParaRPr>
          </a:p>
        </p:txBody>
      </p:sp>
      <p:pic>
        <p:nvPicPr>
          <p:cNvPr id="4" name="Picture 3" descr="RMS Banne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696200" y="6248400"/>
            <a:ext cx="1278740" cy="41422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914400" y="762000"/>
            <a:ext cx="7772400" cy="5593560"/>
          </a:xfrm>
        </p:spPr>
        <p:txBody>
          <a:bodyPr>
            <a:normAutofit/>
          </a:bodyPr>
          <a:lstStyle/>
          <a:p>
            <a:pPr>
              <a:buFont typeface="Arial" charset="0"/>
              <a:buChar char="•"/>
            </a:pPr>
            <a:r>
              <a:rPr lang="en-US" sz="3200" dirty="0" smtClean="0">
                <a:latin typeface="Century Schoolbook" pitchFamily="18" charset="0"/>
              </a:rPr>
              <a:t>Database</a:t>
            </a:r>
          </a:p>
          <a:p>
            <a:pPr>
              <a:buFont typeface="Arial" charset="0"/>
              <a:buChar char="•"/>
            </a:pPr>
            <a:r>
              <a:rPr lang="en-US" sz="3200" dirty="0" smtClean="0">
                <a:latin typeface="Century Schoolbook" pitchFamily="18" charset="0"/>
              </a:rPr>
              <a:t>Open Houses</a:t>
            </a:r>
          </a:p>
          <a:p>
            <a:pPr>
              <a:buFont typeface="Arial" charset="0"/>
              <a:buChar char="•"/>
            </a:pPr>
            <a:r>
              <a:rPr lang="en-US" sz="3200" dirty="0" smtClean="0">
                <a:latin typeface="Century Schoolbook" pitchFamily="18" charset="0"/>
              </a:rPr>
              <a:t>Online</a:t>
            </a:r>
          </a:p>
          <a:p>
            <a:pPr>
              <a:buFont typeface="Arial" charset="0"/>
              <a:buChar char="•"/>
            </a:pPr>
            <a:r>
              <a:rPr lang="en-US" sz="3200" dirty="0" smtClean="0">
                <a:latin typeface="Century Schoolbook" pitchFamily="18" charset="0"/>
              </a:rPr>
              <a:t>Geographic Farms</a:t>
            </a:r>
          </a:p>
          <a:p>
            <a:pPr>
              <a:buFont typeface="Arial" charset="0"/>
              <a:buChar char="•"/>
            </a:pPr>
            <a:r>
              <a:rPr lang="en-US" sz="3200" dirty="0" smtClean="0">
                <a:latin typeface="Century Schoolbook" pitchFamily="18" charset="0"/>
              </a:rPr>
              <a:t>Door Knocking</a:t>
            </a:r>
          </a:p>
          <a:p>
            <a:pPr>
              <a:buFont typeface="Arial" charset="0"/>
              <a:buChar char="•"/>
            </a:pPr>
            <a:r>
              <a:rPr lang="en-US" sz="3200" dirty="0" err="1" smtClean="0">
                <a:latin typeface="Century Schoolbook" pitchFamily="18" charset="0"/>
              </a:rPr>
              <a:t>Expireds</a:t>
            </a:r>
            <a:endParaRPr lang="en-US" sz="3200" dirty="0" smtClean="0">
              <a:latin typeface="Century Schoolbook" pitchFamily="18" charset="0"/>
            </a:endParaRPr>
          </a:p>
          <a:p>
            <a:pPr>
              <a:buFont typeface="Arial" charset="0"/>
              <a:buChar char="•"/>
            </a:pPr>
            <a:r>
              <a:rPr lang="en-US" sz="3200" dirty="0" smtClean="0">
                <a:latin typeface="Century Schoolbook" pitchFamily="18" charset="0"/>
              </a:rPr>
              <a:t>FSBO’s</a:t>
            </a:r>
          </a:p>
          <a:p>
            <a:pPr>
              <a:buFont typeface="Arial" charset="0"/>
              <a:buChar char="•"/>
            </a:pPr>
            <a:r>
              <a:rPr lang="en-US" sz="3200" dirty="0" smtClean="0">
                <a:latin typeface="Century Schoolbook" pitchFamily="18" charset="0"/>
              </a:rPr>
              <a:t>Relocations</a:t>
            </a:r>
          </a:p>
          <a:p>
            <a:pPr>
              <a:buFont typeface="Arial" charset="0"/>
              <a:buChar char="•"/>
            </a:pPr>
            <a:r>
              <a:rPr lang="en-US" sz="3200" dirty="0" smtClean="0">
                <a:latin typeface="Century Schoolbook" pitchFamily="18" charset="0"/>
              </a:rPr>
              <a:t>Non-Owner </a:t>
            </a:r>
            <a:r>
              <a:rPr lang="en-US" sz="3200" dirty="0" err="1" smtClean="0">
                <a:latin typeface="Century Schoolbook" pitchFamily="18" charset="0"/>
              </a:rPr>
              <a:t>Occupieds</a:t>
            </a:r>
            <a:endParaRPr lang="en-US" sz="3200" dirty="0" smtClean="0">
              <a:latin typeface="Century Schoolbook" pitchFamily="18" charset="0"/>
            </a:endParaRPr>
          </a:p>
          <a:p>
            <a:endParaRPr lang="en-US" dirty="0"/>
          </a:p>
        </p:txBody>
      </p:sp>
      <p:pic>
        <p:nvPicPr>
          <p:cNvPr id="7" name="Picture 6" descr="RMS Banne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696200" y="6248400"/>
            <a:ext cx="1278740" cy="41422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1088136"/>
          </a:xfrm>
        </p:spPr>
        <p:txBody>
          <a:bodyPr/>
          <a:lstStyle/>
          <a:p>
            <a:r>
              <a:rPr lang="en-US" sz="3200" dirty="0" smtClean="0">
                <a:latin typeface="Century Schoolbook" pitchFamily="18" charset="0"/>
              </a:rPr>
              <a:t>Habits of Highly Successful </a:t>
            </a:r>
            <a:br>
              <a:rPr lang="en-US" sz="3200" dirty="0" smtClean="0">
                <a:latin typeface="Century Schoolbook" pitchFamily="18" charset="0"/>
              </a:rPr>
            </a:br>
            <a:r>
              <a:rPr lang="en-US" sz="3200" dirty="0" smtClean="0">
                <a:latin typeface="Century Schoolbook" pitchFamily="18" charset="0"/>
              </a:rPr>
              <a:t>Sales Associates</a:t>
            </a:r>
            <a:endParaRPr lang="en-US" sz="3200" dirty="0">
              <a:latin typeface="Century Schoolbook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>
                <a:latin typeface="Century Schoolbook" pitchFamily="18" charset="0"/>
              </a:rPr>
              <a:t>They understand the importance of Prospecting</a:t>
            </a:r>
          </a:p>
          <a:p>
            <a:r>
              <a:rPr lang="en-US" dirty="0" smtClean="0">
                <a:latin typeface="Century Schoolbook" pitchFamily="18" charset="0"/>
              </a:rPr>
              <a:t>They stick to a Strategic Action Plan</a:t>
            </a:r>
          </a:p>
          <a:p>
            <a:r>
              <a:rPr lang="en-US" dirty="0" smtClean="0">
                <a:latin typeface="Century Schoolbook" pitchFamily="18" charset="0"/>
              </a:rPr>
              <a:t>They spend more time working on the Business than in the Business</a:t>
            </a:r>
          </a:p>
          <a:p>
            <a:r>
              <a:rPr lang="en-US" dirty="0" smtClean="0">
                <a:latin typeface="Century Schoolbook" pitchFamily="18" charset="0"/>
              </a:rPr>
              <a:t>They use Marketing Dollars Wisely</a:t>
            </a:r>
          </a:p>
          <a:p>
            <a:r>
              <a:rPr lang="en-US" dirty="0" smtClean="0">
                <a:latin typeface="Century Schoolbook" pitchFamily="18" charset="0"/>
              </a:rPr>
              <a:t>They maintain a Dynamic Database</a:t>
            </a:r>
          </a:p>
          <a:p>
            <a:r>
              <a:rPr lang="en-US" dirty="0" smtClean="0">
                <a:latin typeface="Century Schoolbook" pitchFamily="18" charset="0"/>
              </a:rPr>
              <a:t>They take 100% Accountability</a:t>
            </a:r>
          </a:p>
          <a:p>
            <a:r>
              <a:rPr lang="en-US" dirty="0" smtClean="0">
                <a:latin typeface="Century Schoolbook" pitchFamily="18" charset="0"/>
              </a:rPr>
              <a:t>They manage expectations properly</a:t>
            </a:r>
          </a:p>
          <a:p>
            <a:r>
              <a:rPr lang="en-US" dirty="0" smtClean="0">
                <a:latin typeface="Century Schoolbook" pitchFamily="18" charset="0"/>
              </a:rPr>
              <a:t>They maintain a Great Attitude</a:t>
            </a:r>
            <a:endParaRPr lang="en-US" dirty="0">
              <a:latin typeface="Century Schoolbook" pitchFamily="18" charset="0"/>
            </a:endParaRPr>
          </a:p>
        </p:txBody>
      </p:sp>
      <p:pic>
        <p:nvPicPr>
          <p:cNvPr id="4" name="Picture 3" descr="RMS Banne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696200" y="6248400"/>
            <a:ext cx="1278740" cy="414228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>
                <a:latin typeface="Century Schoolbook" pitchFamily="18" charset="0"/>
              </a:rPr>
              <a:t>The Mindset of a Peak Producer</a:t>
            </a:r>
            <a:endParaRPr lang="en-US" sz="3200" dirty="0">
              <a:latin typeface="Century Schoolbook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 must have WRITTEN goals</a:t>
            </a:r>
          </a:p>
          <a:p>
            <a:r>
              <a:rPr lang="en-US" dirty="0" smtClean="0"/>
              <a:t>I must have a WRITTEN Business Plan</a:t>
            </a:r>
          </a:p>
          <a:p>
            <a:r>
              <a:rPr lang="en-US" dirty="0" smtClean="0"/>
              <a:t>I must find 2 hours a day for Lead Generation</a:t>
            </a:r>
          </a:p>
          <a:p>
            <a:r>
              <a:rPr lang="en-US" dirty="0" smtClean="0"/>
              <a:t>I must develop the “One Lead a Week Mentality”</a:t>
            </a:r>
          </a:p>
          <a:p>
            <a:r>
              <a:rPr lang="en-US" dirty="0" smtClean="0"/>
              <a:t>I must Target Market</a:t>
            </a:r>
          </a:p>
          <a:p>
            <a:r>
              <a:rPr lang="en-US" dirty="0" smtClean="0"/>
              <a:t>I must become more aware of opportunities</a:t>
            </a:r>
          </a:p>
          <a:p>
            <a:r>
              <a:rPr lang="en-US" dirty="0" smtClean="0"/>
              <a:t>I must always ASK for referrals</a:t>
            </a:r>
            <a:endParaRPr lang="en-US" dirty="0"/>
          </a:p>
        </p:txBody>
      </p:sp>
      <p:pic>
        <p:nvPicPr>
          <p:cNvPr id="4" name="Picture 3" descr="RMS Banne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696200" y="6248400"/>
            <a:ext cx="1278740" cy="414228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990600"/>
            <a:ext cx="7772400" cy="5364960"/>
          </a:xfrm>
        </p:spPr>
        <p:txBody>
          <a:bodyPr>
            <a:normAutofit/>
          </a:bodyPr>
          <a:lstStyle/>
          <a:p>
            <a:r>
              <a:rPr lang="en-US" dirty="0" smtClean="0"/>
              <a:t>I must be consistent</a:t>
            </a:r>
          </a:p>
          <a:p>
            <a:r>
              <a:rPr lang="en-US" dirty="0" smtClean="0"/>
              <a:t>I must be able to ask the right questions</a:t>
            </a:r>
          </a:p>
          <a:p>
            <a:r>
              <a:rPr lang="en-US" dirty="0" smtClean="0"/>
              <a:t>I must remember… If I don’t ask, the answer is always NO</a:t>
            </a:r>
          </a:p>
          <a:p>
            <a:r>
              <a:rPr lang="en-US" dirty="0" smtClean="0"/>
              <a:t>I must practice</a:t>
            </a:r>
          </a:p>
          <a:p>
            <a:r>
              <a:rPr lang="en-US" dirty="0" smtClean="0"/>
              <a:t>I need to reward behavior… not results</a:t>
            </a:r>
          </a:p>
          <a:p>
            <a:r>
              <a:rPr lang="en-US" dirty="0" smtClean="0"/>
              <a:t>I must understand the “sequence” of financial success</a:t>
            </a:r>
          </a:p>
          <a:p>
            <a:r>
              <a:rPr lang="en-US" dirty="0" smtClean="0"/>
              <a:t>I must stay on budget</a:t>
            </a:r>
          </a:p>
          <a:p>
            <a:r>
              <a:rPr lang="en-US" dirty="0" smtClean="0"/>
              <a:t>I must invest in myself</a:t>
            </a:r>
            <a:endParaRPr lang="en-US" dirty="0"/>
          </a:p>
        </p:txBody>
      </p:sp>
      <p:pic>
        <p:nvPicPr>
          <p:cNvPr id="4" name="Picture 3" descr="RMS Banne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696200" y="6248400"/>
            <a:ext cx="1278740" cy="414228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Every Top Agent H.A.S.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              Habits of a Peak Producer</a:t>
            </a:r>
          </a:p>
          <a:p>
            <a:endParaRPr lang="en-US" dirty="0" smtClean="0"/>
          </a:p>
          <a:p>
            <a:r>
              <a:rPr lang="en-US" dirty="0" smtClean="0"/>
              <a:t>              Attitude of a Peak Producer</a:t>
            </a:r>
          </a:p>
          <a:p>
            <a:endParaRPr lang="en-US" dirty="0" smtClean="0"/>
          </a:p>
          <a:p>
            <a:r>
              <a:rPr lang="en-US" dirty="0" smtClean="0"/>
              <a:t>               Skills of a Peak Producer</a:t>
            </a:r>
            <a:endParaRPr lang="en-US" dirty="0"/>
          </a:p>
        </p:txBody>
      </p:sp>
      <p:pic>
        <p:nvPicPr>
          <p:cNvPr id="1026" name="Picture 2" descr="C:\Users\Lloyd\AppData\Local\Microsoft\Windows\INetCache\IE\HLFTJB9G\159165678_fa4a65fdbc_z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0" y="1752600"/>
            <a:ext cx="685800" cy="685800"/>
          </a:xfrm>
          <a:prstGeom prst="rect">
            <a:avLst/>
          </a:prstGeom>
          <a:noFill/>
        </p:spPr>
      </p:pic>
      <p:pic>
        <p:nvPicPr>
          <p:cNvPr id="1027" name="Picture 3" descr="C:\Users\Lloyd\AppData\Local\Microsoft\Windows\INetCache\IE\0344IFIO\608px-ScarletLetter.svg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0" y="2743200"/>
            <a:ext cx="609600" cy="601579"/>
          </a:xfrm>
          <a:prstGeom prst="rect">
            <a:avLst/>
          </a:prstGeom>
          <a:noFill/>
        </p:spPr>
      </p:pic>
      <p:pic>
        <p:nvPicPr>
          <p:cNvPr id="1028" name="Picture 4" descr="C:\Users\Lloyd\AppData\Local\Microsoft\Windows\INetCache\IE\0HFTZIXL\4950253423_53bc3603d1_z[1]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524000" y="3886200"/>
            <a:ext cx="711200" cy="711200"/>
          </a:xfrm>
          <a:prstGeom prst="rect">
            <a:avLst/>
          </a:prstGeom>
          <a:noFill/>
        </p:spPr>
      </p:pic>
      <p:pic>
        <p:nvPicPr>
          <p:cNvPr id="7" name="Picture 6" descr="RMS Banner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7696200" y="6248400"/>
            <a:ext cx="1278740" cy="414228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Week…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Introduction to Business Planning</a:t>
            </a:r>
          </a:p>
          <a:p>
            <a:pPr lvl="1"/>
            <a:r>
              <a:rPr lang="en-US" dirty="0" smtClean="0"/>
              <a:t>What is your WHY?</a:t>
            </a:r>
          </a:p>
          <a:p>
            <a:pPr lvl="1"/>
            <a:r>
              <a:rPr lang="en-US" dirty="0" smtClean="0"/>
              <a:t>What are your Goals?</a:t>
            </a:r>
          </a:p>
          <a:p>
            <a:pPr lvl="1"/>
            <a:r>
              <a:rPr lang="en-US" dirty="0" smtClean="0"/>
              <a:t>What do YOU do to Generate Leads?</a:t>
            </a:r>
            <a:endParaRPr lang="en-US" dirty="0" smtClean="0"/>
          </a:p>
          <a:p>
            <a:pPr lvl="1"/>
            <a:r>
              <a:rPr lang="en-US" dirty="0" smtClean="0"/>
              <a:t>Do YOU have</a:t>
            </a:r>
            <a:r>
              <a:rPr lang="en-US" dirty="0" smtClean="0"/>
              <a:t> </a:t>
            </a:r>
            <a:r>
              <a:rPr lang="en-US" dirty="0" smtClean="0"/>
              <a:t>a Dynamic </a:t>
            </a:r>
            <a:r>
              <a:rPr lang="en-US" dirty="0" smtClean="0"/>
              <a:t>Database?</a:t>
            </a:r>
          </a:p>
          <a:p>
            <a:pPr lvl="1"/>
            <a:r>
              <a:rPr lang="en-US" dirty="0" smtClean="0"/>
              <a:t>Are you ready to get started?</a:t>
            </a:r>
          </a:p>
        </p:txBody>
      </p:sp>
      <p:pic>
        <p:nvPicPr>
          <p:cNvPr id="4" name="Picture 3" descr="RMS Banne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696200" y="6248400"/>
            <a:ext cx="1278740" cy="414228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65</TotalTime>
  <Words>356</Words>
  <Application>Microsoft Office PowerPoint</Application>
  <PresentationFormat>On-screen Show (4:3)</PresentationFormat>
  <Paragraphs>62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Metro</vt:lpstr>
      <vt:lpstr>Why agents fail… how to guarantee success </vt:lpstr>
      <vt:lpstr>Here are some tips to avoid failure, and a plan to turn your business around:</vt:lpstr>
      <vt:lpstr>How to avoid failure in Real Estate:</vt:lpstr>
      <vt:lpstr>Slide 4</vt:lpstr>
      <vt:lpstr>Habits of Highly Successful  Sales Associates</vt:lpstr>
      <vt:lpstr>The Mindset of a Peak Producer</vt:lpstr>
      <vt:lpstr>Slide 7</vt:lpstr>
      <vt:lpstr>Every Top Agent H.A.S.</vt:lpstr>
      <vt:lpstr>Next Week…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Why agents fail… how to guarantee success</dc:title>
  <dc:creator>Corporate Edition</dc:creator>
  <cp:lastModifiedBy>Corporate Edition</cp:lastModifiedBy>
  <cp:revision>9</cp:revision>
  <dcterms:created xsi:type="dcterms:W3CDTF">2018-09-06T17:08:51Z</dcterms:created>
  <dcterms:modified xsi:type="dcterms:W3CDTF">2018-09-10T19:42:28Z</dcterms:modified>
</cp:coreProperties>
</file>