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0" r:id="rId3"/>
    <p:sldId id="271" r:id="rId4"/>
    <p:sldId id="257" r:id="rId5"/>
    <p:sldId id="258" r:id="rId6"/>
    <p:sldId id="265" r:id="rId7"/>
    <p:sldId id="267" r:id="rId8"/>
    <p:sldId id="268" r:id="rId9"/>
    <p:sldId id="259" r:id="rId10"/>
    <p:sldId id="260" r:id="rId11"/>
    <p:sldId id="263" r:id="rId12"/>
    <p:sldId id="261" r:id="rId13"/>
    <p:sldId id="266" r:id="rId14"/>
    <p:sldId id="262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DD5E84-1804-40E7-B05D-C8020A20170C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69BA38-FCEF-4A11-9837-FA4B1CEE71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B19773-49C1-4CB0-ACD2-E2E6F4A4B8CD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36B7A8-535D-4517-9DE7-1EAFF566DD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Your Database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Without Abusing Your Database</a:t>
            </a:r>
            <a:endParaRPr lang="en-US" dirty="0"/>
          </a:p>
        </p:txBody>
      </p:sp>
      <p:pic>
        <p:nvPicPr>
          <p:cNvPr id="4" name="Picture 3" descr="RMS Elite Properties logo stac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234773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Your Top 24 Contacts should be the 24 most likely contacts in your database to give you a referral during the course of a year</a:t>
            </a:r>
          </a:p>
          <a:p>
            <a:pPr lvl="1"/>
            <a:r>
              <a:rPr lang="en-US" dirty="0" smtClean="0"/>
              <a:t>Two per week allows you to be face-to-face or voice-to-voice with all 24 during a quarter</a:t>
            </a:r>
          </a:p>
          <a:p>
            <a:pPr lvl="1"/>
            <a:r>
              <a:rPr lang="en-US" dirty="0" smtClean="0"/>
              <a:t>These folks, most likely your best friends!! Contact them for:</a:t>
            </a:r>
          </a:p>
          <a:p>
            <a:pPr lvl="2"/>
            <a:r>
              <a:rPr lang="en-US" dirty="0" smtClean="0"/>
              <a:t>Coffee, Lunch</a:t>
            </a:r>
          </a:p>
          <a:p>
            <a:pPr lvl="2"/>
            <a:r>
              <a:rPr lang="en-US" dirty="0" smtClean="0"/>
              <a:t>Pop-By Visit</a:t>
            </a:r>
          </a:p>
          <a:p>
            <a:pPr lvl="2"/>
            <a:r>
              <a:rPr lang="en-US" dirty="0" smtClean="0"/>
              <a:t>Golf, Tennis, etc.</a:t>
            </a:r>
          </a:p>
          <a:p>
            <a:pPr lvl="2"/>
            <a:r>
              <a:rPr lang="en-US" dirty="0" smtClean="0"/>
              <a:t>Going out with your Significant Others to a movie or dinner</a:t>
            </a:r>
          </a:p>
          <a:p>
            <a:pPr lvl="2"/>
            <a:r>
              <a:rPr lang="en-US" dirty="0" smtClean="0"/>
              <a:t>The conversation at some point will turn towards “work”</a:t>
            </a:r>
          </a:p>
          <a:p>
            <a:pPr lvl="3"/>
            <a:r>
              <a:rPr lang="en-US" dirty="0" smtClean="0"/>
              <a:t>A perfect opportunity to ASK for a referral or to REMIND them that you are “never too busy for them or any of their referrals”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24 Contacts…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24</a:t>
            </a:r>
            <a:endParaRPr lang="en-US" dirty="0"/>
          </a:p>
        </p:txBody>
      </p:sp>
      <p:pic>
        <p:nvPicPr>
          <p:cNvPr id="22530" name="Picture 2" descr="C:\Users\Lloyd\AppData\Local\Microsoft\Windows\INetCache\IE\NXZSZ015\4420606662_0482a6ddac_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926" y="1371600"/>
            <a:ext cx="2730483" cy="1981200"/>
          </a:xfrm>
          <a:prstGeom prst="rect">
            <a:avLst/>
          </a:prstGeom>
          <a:noFill/>
        </p:spPr>
      </p:pic>
      <p:pic>
        <p:nvPicPr>
          <p:cNvPr id="22532" name="Picture 4" descr="C:\Users\Lloyd\AppData\Local\Microsoft\Windows\INetCache\IE\NXZSZ015\give-and-tak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036094" cy="1905000"/>
          </a:xfrm>
          <a:prstGeom prst="rect">
            <a:avLst/>
          </a:prstGeom>
          <a:noFill/>
        </p:spPr>
      </p:pic>
      <p:pic>
        <p:nvPicPr>
          <p:cNvPr id="22533" name="Picture 5" descr="C:\Users\Lloyd\AppData\Local\Microsoft\Windows\INetCache\IE\0HFTZIXL\101_01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3352800" cy="2514600"/>
          </a:xfrm>
          <a:prstGeom prst="rect">
            <a:avLst/>
          </a:prstGeom>
          <a:noFill/>
        </p:spPr>
      </p:pic>
      <p:pic>
        <p:nvPicPr>
          <p:cNvPr id="22534" name="Picture 6" descr="C:\Users\Lloyd\AppData\Local\Microsoft\Windows\INetCache\IE\CGEJF2HW\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" y="3643648"/>
            <a:ext cx="3676650" cy="2071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Monthly email with an “Item of Value” attached with…</a:t>
            </a:r>
          </a:p>
          <a:p>
            <a:pPr lvl="1"/>
            <a:r>
              <a:rPr lang="en-US" dirty="0" smtClean="0"/>
              <a:t>A Short/Simple Message</a:t>
            </a:r>
          </a:p>
          <a:p>
            <a:pPr lvl="1"/>
            <a:r>
              <a:rPr lang="en-US" dirty="0" smtClean="0"/>
              <a:t>A Nicely Constructed email Signature with all your contact information, Company Logo, etc.</a:t>
            </a:r>
          </a:p>
          <a:p>
            <a:r>
              <a:rPr lang="en-US" dirty="0" smtClean="0"/>
              <a:t>A Monthly Blog… perhaps from Keeping Current Matters, customized with all your information</a:t>
            </a:r>
          </a:p>
          <a:p>
            <a:pPr lvl="1"/>
            <a:r>
              <a:rPr lang="en-US" dirty="0" smtClean="0"/>
              <a:t>Professional &amp; Informative </a:t>
            </a:r>
          </a:p>
          <a:p>
            <a:pPr lvl="1"/>
            <a:r>
              <a:rPr lang="en-US" dirty="0" smtClean="0"/>
              <a:t>Image Builder</a:t>
            </a:r>
          </a:p>
          <a:p>
            <a:r>
              <a:rPr lang="en-US" dirty="0" smtClean="0"/>
              <a:t>A Monthly Holiday email</a:t>
            </a:r>
          </a:p>
          <a:p>
            <a:pPr lvl="1"/>
            <a:r>
              <a:rPr lang="en-US" dirty="0" smtClean="0"/>
              <a:t>Personal</a:t>
            </a:r>
          </a:p>
          <a:p>
            <a:pPr lvl="2"/>
            <a:r>
              <a:rPr lang="en-US" dirty="0" smtClean="0"/>
              <a:t>Your email signature makes this a Top of Mind Awareness activity as well</a:t>
            </a:r>
          </a:p>
          <a:p>
            <a:r>
              <a:rPr lang="en-US" dirty="0" smtClean="0"/>
              <a:t>A Monthly Newsletter</a:t>
            </a:r>
          </a:p>
          <a:p>
            <a:pPr lvl="1"/>
            <a:r>
              <a:rPr lang="en-US" dirty="0" smtClean="0"/>
              <a:t>Professional &amp; Informative</a:t>
            </a:r>
          </a:p>
          <a:p>
            <a:pPr lvl="1"/>
            <a:r>
              <a:rPr lang="en-US" dirty="0" smtClean="0"/>
              <a:t>Image Builder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Monthly Top of Mind Awareness Database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of Value Mailing to your entire database</a:t>
            </a:r>
          </a:p>
          <a:p>
            <a:pPr lvl="1"/>
            <a:r>
              <a:rPr lang="en-US" dirty="0" smtClean="0"/>
              <a:t>Via email</a:t>
            </a:r>
          </a:p>
          <a:p>
            <a:r>
              <a:rPr lang="en-US" dirty="0" smtClean="0"/>
              <a:t>Monthly Blog to your entire database</a:t>
            </a:r>
          </a:p>
          <a:p>
            <a:pPr lvl="1"/>
            <a:r>
              <a:rPr lang="en-US" dirty="0" smtClean="0"/>
              <a:t>Via email</a:t>
            </a:r>
          </a:p>
          <a:p>
            <a:r>
              <a:rPr lang="en-US" dirty="0" smtClean="0"/>
              <a:t>Holiday Mailing to your entire database</a:t>
            </a:r>
          </a:p>
          <a:p>
            <a:pPr lvl="1"/>
            <a:r>
              <a:rPr lang="en-US" dirty="0" smtClean="0"/>
              <a:t>Via email</a:t>
            </a:r>
          </a:p>
          <a:p>
            <a:pPr lvl="1"/>
            <a:r>
              <a:rPr lang="en-US" dirty="0" smtClean="0"/>
              <a:t>Top 24 should receive a “Hallmark” card</a:t>
            </a:r>
          </a:p>
          <a:p>
            <a:r>
              <a:rPr lang="en-US" dirty="0" smtClean="0"/>
              <a:t>Monthly Newsletter to your entire database</a:t>
            </a:r>
          </a:p>
          <a:p>
            <a:pPr lvl="1"/>
            <a:r>
              <a:rPr lang="en-US" dirty="0" smtClean="0"/>
              <a:t>Via email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Mind Awareness…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THE most effective Way to Work</a:t>
            </a:r>
          </a:p>
          <a:p>
            <a:r>
              <a:rPr lang="en-US" dirty="0" smtClean="0"/>
              <a:t>Voice-to-Voice</a:t>
            </a:r>
          </a:p>
          <a:p>
            <a:pPr lvl="1"/>
            <a:r>
              <a:rPr lang="en-US" dirty="0" smtClean="0"/>
              <a:t>The most time effective Way to Work</a:t>
            </a:r>
          </a:p>
          <a:p>
            <a:pPr lvl="1"/>
            <a:r>
              <a:rPr lang="en-US" dirty="0" smtClean="0"/>
              <a:t>Make it SHORT… Make it PERSONAL</a:t>
            </a:r>
          </a:p>
          <a:p>
            <a:pPr lvl="2"/>
            <a:r>
              <a:rPr lang="en-US" dirty="0" smtClean="0"/>
              <a:t>ASK “the question” / REMIND them of what you do with the greatest of all closes… “Remember, I’m never too busy for you or any of your Referrals”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Stick with the “plan” every quarter</a:t>
            </a:r>
          </a:p>
          <a:p>
            <a:r>
              <a:rPr lang="en-US" dirty="0" smtClean="0"/>
              <a:t>Make it Personal</a:t>
            </a:r>
          </a:p>
          <a:p>
            <a:pPr lvl="1"/>
            <a:r>
              <a:rPr lang="en-US" dirty="0" smtClean="0"/>
              <a:t>“Socialize with a Purpose”… Tara Cook</a:t>
            </a:r>
          </a:p>
          <a:p>
            <a:r>
              <a:rPr lang="en-US" dirty="0" smtClean="0"/>
              <a:t>Don’t Be Pushy</a:t>
            </a:r>
          </a:p>
          <a:p>
            <a:pPr lvl="1"/>
            <a:r>
              <a:rPr lang="en-US" dirty="0" smtClean="0"/>
              <a:t>Soft Sell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Effective Way to Get Results</a:t>
            </a:r>
            <a:endParaRPr lang="en-US" dirty="0"/>
          </a:p>
        </p:txBody>
      </p:sp>
      <p:pic>
        <p:nvPicPr>
          <p:cNvPr id="4" name="Picture 3" descr="RMS Elite Properties logo stack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181600"/>
            <a:ext cx="1981200" cy="102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few who ‘do’ are the envy of the many who ‘watch’.” </a:t>
            </a:r>
          </a:p>
          <a:p>
            <a:pPr lvl="5"/>
            <a:r>
              <a:rPr lang="en-US" b="1" dirty="0" smtClean="0"/>
              <a:t>Jim </a:t>
            </a:r>
            <a:r>
              <a:rPr lang="en-US" b="1" dirty="0" err="1" smtClean="0"/>
              <a:t>Rohn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“Do ‘the thing’, and you will Have ‘the power’!” </a:t>
            </a:r>
          </a:p>
          <a:p>
            <a:pPr lvl="5"/>
            <a:r>
              <a:rPr lang="en-US" b="1" dirty="0" smtClean="0"/>
              <a:t>Ralph Waldo Emerson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Market??  Do You Make Contact??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of Mind Awareness</a:t>
            </a:r>
            <a:endParaRPr lang="en-US" dirty="0"/>
          </a:p>
        </p:txBody>
      </p:sp>
      <p:pic>
        <p:nvPicPr>
          <p:cNvPr id="1026" name="Picture 2" descr="C:\Users\Lloyd\AppData\Local\Microsoft\Windows\INetCache\IE\NXZSZ015\successgraph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pic>
        <p:nvPicPr>
          <p:cNvPr id="1027" name="Picture 3" descr="C:\Users\Lloyd\AppData\Local\Microsoft\Windows\INetCache\IE\NXZSZ015\Mind-PNG-Pictur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1408528" cy="140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Confuse being Busy with being Productive!!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Focused Conversations</a:t>
            </a:r>
            <a:endParaRPr lang="en-US" dirty="0"/>
          </a:p>
        </p:txBody>
      </p:sp>
      <p:pic>
        <p:nvPicPr>
          <p:cNvPr id="2050" name="Picture 2" descr="C:\Users\Lloyd\AppData\Local\Microsoft\Windows\INetCache\IE\HLFTJB9G\busy_be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3267075" cy="336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believe that every person in your database is a potential lead &amp;/or a potential source of referrals</a:t>
            </a:r>
          </a:p>
          <a:p>
            <a:pPr lvl="1"/>
            <a:r>
              <a:rPr lang="en-US" dirty="0" smtClean="0"/>
              <a:t>We need to continually GROW our database</a:t>
            </a:r>
          </a:p>
          <a:p>
            <a:r>
              <a:rPr lang="en-US" dirty="0" smtClean="0"/>
              <a:t>I believe that every person in your database needs to be contacted on a “regular” basis</a:t>
            </a:r>
          </a:p>
          <a:p>
            <a:pPr lvl="1"/>
            <a:r>
              <a:rPr lang="en-US" dirty="0" smtClean="0"/>
              <a:t>For Personal Reasons</a:t>
            </a:r>
          </a:p>
          <a:p>
            <a:pPr lvl="1"/>
            <a:r>
              <a:rPr lang="en-US" dirty="0" smtClean="0"/>
              <a:t>To Ask for a Referral</a:t>
            </a:r>
          </a:p>
          <a:p>
            <a:pPr lvl="2"/>
            <a:r>
              <a:rPr lang="en-US" dirty="0" smtClean="0"/>
              <a:t>Can be done discretely at the end of a face-to-face or phone call</a:t>
            </a:r>
          </a:p>
          <a:p>
            <a:pPr lvl="1"/>
            <a:r>
              <a:rPr lang="en-US" dirty="0" smtClean="0"/>
              <a:t> Top of Mind Awareness</a:t>
            </a:r>
          </a:p>
          <a:p>
            <a:r>
              <a:rPr lang="en-US" dirty="0" smtClean="0"/>
              <a:t>I believe that every person in your database is more than willing to help you if they know you need and appreciate the help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Believe…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my opinion…</a:t>
            </a:r>
          </a:p>
          <a:p>
            <a:pPr lvl="1"/>
            <a:r>
              <a:rPr lang="en-US" dirty="0" smtClean="0"/>
              <a:t>Everyone in your database should be contacted by phone (or text) once a quarter</a:t>
            </a:r>
          </a:p>
          <a:p>
            <a:pPr lvl="2"/>
            <a:r>
              <a:rPr lang="en-US" dirty="0" smtClean="0"/>
              <a:t>Leaving a message is OK</a:t>
            </a:r>
          </a:p>
          <a:p>
            <a:pPr lvl="1"/>
            <a:r>
              <a:rPr lang="en-US" dirty="0" smtClean="0"/>
              <a:t>Everyone in your database should be sent a personal handwritten note once a quarter</a:t>
            </a:r>
          </a:p>
          <a:p>
            <a:pPr lvl="2"/>
            <a:r>
              <a:rPr lang="en-US" dirty="0" smtClean="0"/>
              <a:t>Make sure you separate the phone call and the note during the quarter… </a:t>
            </a:r>
          </a:p>
          <a:p>
            <a:pPr lvl="2"/>
            <a:r>
              <a:rPr lang="en-US" dirty="0" smtClean="0"/>
              <a:t>You could also write the note as a follow-up to the call</a:t>
            </a:r>
          </a:p>
          <a:p>
            <a:pPr lvl="3"/>
            <a:r>
              <a:rPr lang="en-US" dirty="0" smtClean="0"/>
              <a:t>Especially if you just left a message.</a:t>
            </a:r>
          </a:p>
          <a:p>
            <a:r>
              <a:rPr lang="en-US" dirty="0" smtClean="0"/>
              <a:t>For a Database of 120 Contacts…</a:t>
            </a:r>
          </a:p>
          <a:p>
            <a:pPr lvl="1"/>
            <a:r>
              <a:rPr lang="en-US" dirty="0" smtClean="0"/>
              <a:t>Two phone calls a day, five days a week, would allow you to contact Everyone during the quarter</a:t>
            </a:r>
          </a:p>
          <a:p>
            <a:pPr lvl="1"/>
            <a:r>
              <a:rPr lang="en-US" dirty="0" smtClean="0"/>
              <a:t>Two personal handwritten notes a day, five days a week, would allow you to make another contact to Everyone during the quarter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Contact is Too Much Contact??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295401"/>
            <a:ext cx="3733799" cy="3124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takes 40 Business Related Conversations to generate “1” Closed Transaction</a:t>
            </a:r>
          </a:p>
          <a:p>
            <a:pPr lvl="1"/>
            <a:r>
              <a:rPr lang="en-US" dirty="0" smtClean="0"/>
              <a:t>Face-to-Fact or Voice-to-Voice</a:t>
            </a:r>
          </a:p>
          <a:p>
            <a:pPr lvl="2"/>
            <a:r>
              <a:rPr lang="en-US" dirty="0" smtClean="0"/>
              <a:t>Let’s do some Math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Factoids</a:t>
            </a:r>
            <a:endParaRPr lang="en-US" dirty="0"/>
          </a:p>
        </p:txBody>
      </p:sp>
      <p:pic>
        <p:nvPicPr>
          <p:cNvPr id="23554" name="Picture 2" descr="C:\Users\Lloyd\AppData\Local\Microsoft\Windows\INetCache\IE\DR1GITTN\3736898622_597ebfb158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95800"/>
            <a:ext cx="2391833" cy="1793875"/>
          </a:xfrm>
          <a:prstGeom prst="rect">
            <a:avLst/>
          </a:prstGeom>
          <a:noFill/>
        </p:spPr>
      </p:pic>
      <p:pic>
        <p:nvPicPr>
          <p:cNvPr id="23555" name="Picture 3" descr="C:\Users\Lloyd\AppData\Local\Microsoft\Windows\INetCache\IE\HLFTJB9G\Jimmy_Wales_and_Mark_Zuckerberg_face_to_fac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2834879" cy="1889919"/>
          </a:xfrm>
          <a:prstGeom prst="rect">
            <a:avLst/>
          </a:prstGeom>
          <a:noFill/>
        </p:spPr>
      </p:pic>
      <p:pic>
        <p:nvPicPr>
          <p:cNvPr id="23556" name="Picture 4" descr="C:\Users\Lloyd\AppData\Local\Microsoft\Windows\INetCache\IE\0344IFIO\phone-medium_new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00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Goal = $100,000</a:t>
            </a:r>
          </a:p>
          <a:p>
            <a:r>
              <a:rPr lang="en-US" dirty="0" smtClean="0"/>
              <a:t>Average Commission = $6000</a:t>
            </a:r>
          </a:p>
          <a:p>
            <a:r>
              <a:rPr lang="en-US" dirty="0" smtClean="0"/>
              <a:t>$100,000 ÷ $6000 = 17 Closed Transactions</a:t>
            </a:r>
          </a:p>
          <a:p>
            <a:r>
              <a:rPr lang="en-US" dirty="0" smtClean="0"/>
              <a:t>17 Transactions X 40 Business Related Conversations means that you will need to make 680 Face-to-Face/Voice-to-Voice </a:t>
            </a:r>
            <a:r>
              <a:rPr lang="en-US" dirty="0" smtClean="0"/>
              <a:t>contacts a year… </a:t>
            </a:r>
            <a:r>
              <a:rPr lang="en-US" dirty="0" smtClean="0"/>
              <a:t>Asking for business or referrals, and REMINDING those contacts that you are “never too busy for them or any of their referrals”!!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680 Business Related Phone Calls / Year =</a:t>
            </a:r>
          </a:p>
          <a:p>
            <a:pPr lvl="1"/>
            <a:r>
              <a:rPr lang="en-US" dirty="0" smtClean="0"/>
              <a:t>57/month</a:t>
            </a:r>
          </a:p>
          <a:p>
            <a:pPr lvl="2"/>
            <a:r>
              <a:rPr lang="en-US" dirty="0" smtClean="0"/>
              <a:t>14 / week</a:t>
            </a:r>
          </a:p>
          <a:p>
            <a:pPr lvl="3"/>
            <a:r>
              <a:rPr lang="en-US" dirty="0" smtClean="0"/>
              <a:t>3 / day</a:t>
            </a:r>
          </a:p>
          <a:p>
            <a:r>
              <a:rPr lang="en-US" dirty="0" smtClean="0"/>
              <a:t>Three Per Day</a:t>
            </a:r>
          </a:p>
          <a:p>
            <a:pPr lvl="1"/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Voice-to-Voice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get missing info for your database</a:t>
            </a:r>
          </a:p>
          <a:p>
            <a:r>
              <a:rPr lang="en-US" dirty="0" smtClean="0"/>
              <a:t>To just say Hello… how are you…</a:t>
            </a:r>
          </a:p>
          <a:p>
            <a:r>
              <a:rPr lang="en-US" dirty="0" smtClean="0"/>
              <a:t>Your affiliation with RMS Elite Properties</a:t>
            </a:r>
          </a:p>
          <a:p>
            <a:r>
              <a:rPr lang="en-US" dirty="0" smtClean="0"/>
              <a:t>A Special Life event</a:t>
            </a:r>
          </a:p>
          <a:p>
            <a:pPr lvl="1"/>
            <a:r>
              <a:rPr lang="en-US" dirty="0" smtClean="0"/>
              <a:t>Birthday</a:t>
            </a:r>
          </a:p>
          <a:p>
            <a:pPr lvl="1"/>
            <a:r>
              <a:rPr lang="en-US" dirty="0" smtClean="0"/>
              <a:t>Anniversary</a:t>
            </a:r>
          </a:p>
          <a:p>
            <a:pPr lvl="1"/>
            <a:r>
              <a:rPr lang="en-US" dirty="0" smtClean="0"/>
              <a:t>New Baby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There’s Always a Reason to make a call or send a note!!</a:t>
            </a:r>
            <a:endParaRPr lang="en-US" dirty="0"/>
          </a:p>
        </p:txBody>
      </p:sp>
      <p:pic>
        <p:nvPicPr>
          <p:cNvPr id="6145" name="Picture 1" descr="C:\Users\Lloyd\AppData\Local\Microsoft\Windows\INetCache\IE\0HFTZIXL\10288writing_a_lette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2068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787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Using Your Database </vt:lpstr>
      <vt:lpstr>Top of Mind Awareness</vt:lpstr>
      <vt:lpstr>Business Focused Conversations</vt:lpstr>
      <vt:lpstr>I Believe…</vt:lpstr>
      <vt:lpstr>How Much Contact is Too Much Contact??</vt:lpstr>
      <vt:lpstr>Factoids</vt:lpstr>
      <vt:lpstr>Math</vt:lpstr>
      <vt:lpstr>Math</vt:lpstr>
      <vt:lpstr>There’s Always a Reason to make a call or send a note!!</vt:lpstr>
      <vt:lpstr>Top 24 Contacts…</vt:lpstr>
      <vt:lpstr>Top 24</vt:lpstr>
      <vt:lpstr>Monthly Top of Mind Awareness Database Activities</vt:lpstr>
      <vt:lpstr>Top Of Mind Awareness…</vt:lpstr>
      <vt:lpstr>Most Effective Way to Get Results</vt:lpstr>
      <vt:lpstr>Do You Market??  Do You Make Contact??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Database</dc:title>
  <dc:creator>Corporate Edition</dc:creator>
  <cp:lastModifiedBy>Corporate Edition</cp:lastModifiedBy>
  <cp:revision>45</cp:revision>
  <dcterms:created xsi:type="dcterms:W3CDTF">2020-01-28T20:16:25Z</dcterms:created>
  <dcterms:modified xsi:type="dcterms:W3CDTF">2020-05-06T19:12:17Z</dcterms:modified>
</cp:coreProperties>
</file>