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0987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0987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0987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501193"/>
            <a:ext cx="4813300" cy="72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00987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136" y="2866644"/>
            <a:ext cx="9152127" cy="349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rianbuffinishow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0600" y="3498742"/>
            <a:ext cx="3181096" cy="2761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615">
              <a:lnSpc>
                <a:spcPct val="1173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Have </a:t>
            </a:r>
            <a:r>
              <a:rPr sz="140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you </a:t>
            </a:r>
            <a:r>
              <a:rPr sz="1400" b="1" spc="11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been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renting </a:t>
            </a:r>
            <a:r>
              <a:rPr sz="140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and  </a:t>
            </a:r>
            <a:r>
              <a:rPr sz="140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thinking about buying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  </a:t>
            </a:r>
            <a:r>
              <a:rPr sz="1400" b="1" spc="11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home?</a:t>
            </a:r>
            <a:r>
              <a:rPr sz="1400" b="1" spc="-3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The</a:t>
            </a:r>
            <a:r>
              <a:rPr sz="140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benefits</a:t>
            </a:r>
            <a:r>
              <a:rPr sz="140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of</a:t>
            </a:r>
            <a:r>
              <a:rPr sz="1400" b="1" spc="-1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owning 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home </a:t>
            </a:r>
            <a:r>
              <a:rPr sz="140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go </a:t>
            </a:r>
            <a:r>
              <a:rPr sz="140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beyond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having  something</a:t>
            </a:r>
            <a:r>
              <a:rPr sz="1400" b="1" spc="1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to</a:t>
            </a:r>
            <a:r>
              <a:rPr sz="1400" b="1" spc="1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call</a:t>
            </a:r>
            <a:r>
              <a:rPr sz="1400" b="1" spc="-3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your</a:t>
            </a:r>
            <a:r>
              <a:rPr sz="1400" b="1" spc="-2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own!</a:t>
            </a:r>
            <a:endParaRPr sz="1400" b="1" dirty="0">
              <a:latin typeface="Century Gothic" pitchFamily="34" charset="0"/>
              <a:cs typeface="Palatino Linotype"/>
            </a:endParaRPr>
          </a:p>
          <a:p>
            <a:pPr marL="12700" marR="5080">
              <a:lnSpc>
                <a:spcPct val="117300"/>
              </a:lnSpc>
            </a:pPr>
            <a:r>
              <a:rPr sz="140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Typically considered </a:t>
            </a:r>
            <a:r>
              <a:rPr sz="140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one of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the  </a:t>
            </a:r>
            <a:r>
              <a:rPr sz="1400" b="1" spc="6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safest </a:t>
            </a:r>
            <a:r>
              <a:rPr sz="140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investments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 </a:t>
            </a:r>
            <a:r>
              <a:rPr sz="140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person </a:t>
            </a:r>
            <a:r>
              <a:rPr sz="1400" b="1" spc="12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can 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make,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there </a:t>
            </a:r>
            <a:r>
              <a:rPr sz="140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are </a:t>
            </a:r>
            <a:r>
              <a:rPr sz="140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several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other  </a:t>
            </a:r>
            <a:r>
              <a:rPr sz="140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benefits </a:t>
            </a:r>
            <a:r>
              <a:rPr sz="140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of </a:t>
            </a:r>
            <a:r>
              <a:rPr sz="140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homeownership. If  </a:t>
            </a:r>
            <a:r>
              <a:rPr sz="140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you’re feeling </a:t>
            </a:r>
            <a:r>
              <a:rPr sz="140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financially</a:t>
            </a:r>
            <a:r>
              <a:rPr sz="1400" b="1" spc="-13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secure, 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the</a:t>
            </a:r>
            <a:r>
              <a:rPr sz="140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time</a:t>
            </a:r>
            <a:r>
              <a:rPr sz="1400" b="1" spc="2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to</a:t>
            </a:r>
            <a:r>
              <a:rPr sz="140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12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act</a:t>
            </a:r>
            <a:r>
              <a:rPr sz="1400" b="1" spc="2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3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is</a:t>
            </a:r>
            <a:r>
              <a:rPr sz="140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now.</a:t>
            </a:r>
            <a:endParaRPr sz="1400" b="1" dirty="0">
              <a:latin typeface="Century Gothic" pitchFamily="34" charset="0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300" y="749737"/>
            <a:ext cx="3634104" cy="992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300" spc="675" baseline="14550" dirty="0"/>
              <a:t>The</a:t>
            </a:r>
            <a:r>
              <a:rPr sz="6350" spc="450" dirty="0"/>
              <a:t>Magic</a:t>
            </a:r>
            <a:endParaRPr sz="6350"/>
          </a:p>
        </p:txBody>
      </p:sp>
      <p:sp>
        <p:nvSpPr>
          <p:cNvPr id="5" name="object 5"/>
          <p:cNvSpPr txBox="1"/>
          <p:nvPr/>
        </p:nvSpPr>
        <p:spPr>
          <a:xfrm>
            <a:off x="1240595" y="1474665"/>
            <a:ext cx="3995420" cy="992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300" spc="465" baseline="14550" dirty="0">
                <a:solidFill>
                  <a:srgbClr val="009871"/>
                </a:solidFill>
                <a:latin typeface="Palatino Linotype"/>
                <a:cs typeface="Palatino Linotype"/>
              </a:rPr>
              <a:t>of</a:t>
            </a:r>
            <a:r>
              <a:rPr sz="6300" spc="-82" baseline="14550" dirty="0">
                <a:solidFill>
                  <a:srgbClr val="009871"/>
                </a:solidFill>
                <a:latin typeface="Palatino Linotype"/>
                <a:cs typeface="Palatino Linotype"/>
              </a:rPr>
              <a:t> </a:t>
            </a:r>
            <a:r>
              <a:rPr sz="6350" spc="400" dirty="0">
                <a:solidFill>
                  <a:srgbClr val="009871"/>
                </a:solidFill>
                <a:latin typeface="Palatino Linotype"/>
                <a:cs typeface="Palatino Linotype"/>
              </a:rPr>
              <a:t>Owning</a:t>
            </a:r>
            <a:endParaRPr sz="63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668" y="2149597"/>
            <a:ext cx="2826385" cy="992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6300" spc="472" baseline="14550" dirty="0">
                <a:solidFill>
                  <a:srgbClr val="009871"/>
                </a:solidFill>
                <a:latin typeface="Palatino Linotype"/>
                <a:cs typeface="Palatino Linotype"/>
              </a:rPr>
              <a:t>a</a:t>
            </a:r>
            <a:r>
              <a:rPr sz="6300" spc="-727" baseline="14550" dirty="0">
                <a:solidFill>
                  <a:srgbClr val="009871"/>
                </a:solidFill>
                <a:latin typeface="Palatino Linotype"/>
                <a:cs typeface="Palatino Linotype"/>
              </a:rPr>
              <a:t> </a:t>
            </a:r>
            <a:r>
              <a:rPr sz="6350" spc="290" dirty="0">
                <a:solidFill>
                  <a:srgbClr val="009871"/>
                </a:solidFill>
                <a:latin typeface="Palatino Linotype"/>
                <a:cs typeface="Palatino Linotype"/>
              </a:rPr>
              <a:t>Home</a:t>
            </a:r>
            <a:endParaRPr sz="63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6655" y="6964772"/>
            <a:ext cx="1326667" cy="350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82559" y="7223761"/>
            <a:ext cx="1845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45" dirty="0">
                <a:solidFill>
                  <a:srgbClr val="231F20"/>
                </a:solidFill>
                <a:latin typeface="Century Gothic"/>
                <a:cs typeface="Century Gothic"/>
              </a:rPr>
              <a:t>© </a:t>
            </a:r>
            <a:r>
              <a:rPr sz="600" spc="60" dirty="0">
                <a:solidFill>
                  <a:srgbClr val="231F20"/>
                </a:solidFill>
                <a:latin typeface="Century Gothic"/>
                <a:cs typeface="Century Gothic"/>
              </a:rPr>
              <a:t>2020 </a:t>
            </a:r>
            <a:r>
              <a:rPr sz="600" spc="30" dirty="0">
                <a:solidFill>
                  <a:srgbClr val="231F20"/>
                </a:solidFill>
                <a:latin typeface="Century Gothic"/>
                <a:cs typeface="Century Gothic"/>
              </a:rPr>
              <a:t>Buffini </a:t>
            </a:r>
            <a:r>
              <a:rPr sz="600" spc="-40" dirty="0">
                <a:solidFill>
                  <a:srgbClr val="231F20"/>
                </a:solidFill>
                <a:latin typeface="Century Gothic"/>
                <a:cs typeface="Century Gothic"/>
              </a:rPr>
              <a:t>&amp; </a:t>
            </a:r>
            <a:r>
              <a:rPr sz="600" spc="-15" dirty="0">
                <a:solidFill>
                  <a:srgbClr val="231F20"/>
                </a:solidFill>
                <a:latin typeface="Century Gothic"/>
                <a:cs typeface="Century Gothic"/>
              </a:rPr>
              <a:t>Company. </a:t>
            </a:r>
            <a:r>
              <a:rPr sz="600" spc="35" dirty="0">
                <a:solidFill>
                  <a:srgbClr val="231F20"/>
                </a:solidFill>
                <a:latin typeface="Century Gothic"/>
                <a:cs typeface="Century Gothic"/>
              </a:rPr>
              <a:t>All Rights</a:t>
            </a:r>
            <a:r>
              <a:rPr sz="6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5" dirty="0">
                <a:solidFill>
                  <a:srgbClr val="231F20"/>
                </a:solidFill>
                <a:latin typeface="Century Gothic"/>
                <a:cs typeface="Century Gothic"/>
              </a:rPr>
              <a:t>Reserved.</a:t>
            </a:r>
            <a:endParaRPr sz="600">
              <a:latin typeface="Century Gothic"/>
              <a:cs typeface="Century Gothic"/>
            </a:endParaRPr>
          </a:p>
        </p:txBody>
      </p:sp>
      <p:pic>
        <p:nvPicPr>
          <p:cNvPr id="9" name="Picture 8" descr="RMS Elite Properties logo stack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6553200"/>
            <a:ext cx="1676400" cy="87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585337"/>
            <a:ext cx="4748530" cy="1076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100"/>
              </a:spcBef>
            </a:pPr>
            <a:r>
              <a:rPr sz="135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In </a:t>
            </a:r>
            <a:r>
              <a:rPr sz="135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at </a:t>
            </a:r>
            <a:r>
              <a:rPr sz="1350" b="1" spc="7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least </a:t>
            </a:r>
            <a:r>
              <a:rPr sz="135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50 </a:t>
            </a:r>
            <a:r>
              <a:rPr sz="135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cities </a:t>
            </a:r>
            <a:r>
              <a:rPr sz="135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in </a:t>
            </a:r>
            <a:r>
              <a:rPr sz="135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the </a:t>
            </a:r>
            <a:r>
              <a:rPr sz="135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United </a:t>
            </a:r>
            <a:r>
              <a:rPr sz="1350" b="1" spc="7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States </a:t>
            </a:r>
            <a:r>
              <a:rPr sz="135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and </a:t>
            </a:r>
            <a:r>
              <a:rPr sz="135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Canada, </a:t>
            </a:r>
            <a:r>
              <a:rPr sz="135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it  </a:t>
            </a:r>
            <a:r>
              <a:rPr sz="1350" b="1" spc="3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is </a:t>
            </a:r>
            <a:r>
              <a:rPr sz="135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cheaper </a:t>
            </a:r>
            <a:r>
              <a:rPr sz="135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to </a:t>
            </a:r>
            <a:r>
              <a:rPr sz="135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buy </a:t>
            </a:r>
            <a:r>
              <a:rPr sz="1350" b="1" spc="114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than </a:t>
            </a:r>
            <a:r>
              <a:rPr sz="1350" b="1" spc="8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rent. Before </a:t>
            </a:r>
            <a:r>
              <a:rPr sz="1350" b="1" spc="5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we </a:t>
            </a:r>
            <a:r>
              <a:rPr sz="1350" b="1" spc="6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dive </a:t>
            </a:r>
            <a:r>
              <a:rPr sz="1350" b="1" spc="7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in, </a:t>
            </a:r>
            <a:r>
              <a:rPr sz="1350" b="1" spc="10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take </a:t>
            </a:r>
            <a:r>
              <a:rPr sz="135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  look</a:t>
            </a:r>
            <a:r>
              <a:rPr sz="135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9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at</a:t>
            </a:r>
            <a:r>
              <a:rPr sz="1350" b="1" spc="-2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what</a:t>
            </a:r>
            <a:r>
              <a:rPr sz="135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happens</a:t>
            </a:r>
            <a:r>
              <a:rPr sz="1350" b="1" spc="-2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9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when</a:t>
            </a:r>
            <a:r>
              <a:rPr sz="135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people</a:t>
            </a:r>
            <a:r>
              <a:rPr sz="1350" b="1" spc="2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rent</a:t>
            </a:r>
            <a:r>
              <a:rPr sz="135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7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instead</a:t>
            </a:r>
            <a:r>
              <a:rPr sz="1350" b="1" spc="1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10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of</a:t>
            </a:r>
            <a:r>
              <a:rPr sz="1350" b="1" spc="-5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 </a:t>
            </a:r>
            <a:r>
              <a:rPr sz="1350" b="1" spc="80" dirty="0">
                <a:solidFill>
                  <a:srgbClr val="231F20"/>
                </a:solidFill>
                <a:latin typeface="Century Gothic" pitchFamily="34" charset="0"/>
                <a:cs typeface="Palatino Linotype"/>
              </a:rPr>
              <a:t>own</a:t>
            </a:r>
            <a:r>
              <a:rPr sz="1350" spc="80" dirty="0">
                <a:solidFill>
                  <a:srgbClr val="231F20"/>
                </a:solidFill>
                <a:latin typeface="Palatino Linotype"/>
                <a:cs typeface="Palatino Linotype"/>
              </a:rPr>
              <a:t>.</a:t>
            </a:r>
            <a:endParaRPr sz="135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661403"/>
            <a:ext cx="3812540" cy="781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50" spc="325" dirty="0"/>
              <a:t>Rent </a:t>
            </a:r>
            <a:r>
              <a:rPr sz="3300" spc="90" dirty="0"/>
              <a:t>vs.</a:t>
            </a:r>
            <a:r>
              <a:rPr sz="3300" spc="-390" dirty="0"/>
              <a:t> </a:t>
            </a:r>
            <a:r>
              <a:rPr sz="4950" spc="325" dirty="0"/>
              <a:t>Own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9313722" y="7072290"/>
            <a:ext cx="300355" cy="297815"/>
          </a:xfrm>
          <a:custGeom>
            <a:avLst/>
            <a:gdLst/>
            <a:ahLst/>
            <a:cxnLst/>
            <a:rect l="l" t="t" r="r" b="b"/>
            <a:pathLst>
              <a:path w="300354" h="297815">
                <a:moveTo>
                  <a:pt x="150088" y="0"/>
                </a:moveTo>
                <a:lnTo>
                  <a:pt x="103078" y="6571"/>
                </a:lnTo>
                <a:lnTo>
                  <a:pt x="62172" y="24883"/>
                </a:lnTo>
                <a:lnTo>
                  <a:pt x="29769" y="52834"/>
                </a:lnTo>
                <a:lnTo>
                  <a:pt x="8266" y="88318"/>
                </a:lnTo>
                <a:lnTo>
                  <a:pt x="63" y="129235"/>
                </a:lnTo>
                <a:lnTo>
                  <a:pt x="0" y="132880"/>
                </a:lnTo>
                <a:lnTo>
                  <a:pt x="8071" y="183400"/>
                </a:lnTo>
                <a:lnTo>
                  <a:pt x="30611" y="227587"/>
                </a:lnTo>
                <a:lnTo>
                  <a:pt x="65107" y="262980"/>
                </a:lnTo>
                <a:lnTo>
                  <a:pt x="109046" y="287121"/>
                </a:lnTo>
                <a:lnTo>
                  <a:pt x="159918" y="297548"/>
                </a:lnTo>
                <a:lnTo>
                  <a:pt x="159918" y="262280"/>
                </a:lnTo>
                <a:lnTo>
                  <a:pt x="204575" y="253639"/>
                </a:lnTo>
                <a:lnTo>
                  <a:pt x="243118" y="234308"/>
                </a:lnTo>
                <a:lnTo>
                  <a:pt x="273358" y="206200"/>
                </a:lnTo>
                <a:lnTo>
                  <a:pt x="293107" y="171224"/>
                </a:lnTo>
                <a:lnTo>
                  <a:pt x="300177" y="131292"/>
                </a:lnTo>
                <a:lnTo>
                  <a:pt x="292525" y="89791"/>
                </a:lnTo>
                <a:lnTo>
                  <a:pt x="271219" y="53750"/>
                </a:lnTo>
                <a:lnTo>
                  <a:pt x="238729" y="25330"/>
                </a:lnTo>
                <a:lnTo>
                  <a:pt x="197528" y="6692"/>
                </a:lnTo>
                <a:lnTo>
                  <a:pt x="150088" y="0"/>
                </a:lnTo>
                <a:close/>
              </a:path>
            </a:pathLst>
          </a:custGeom>
          <a:solidFill>
            <a:srgbClr val="00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12785" y="7093286"/>
            <a:ext cx="90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endParaRPr sz="12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3136" y="2866644"/>
          <a:ext cx="4215764" cy="348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9464"/>
                <a:gridCol w="2146300"/>
              </a:tblGrid>
              <a:tr h="4633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b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Rent</a:t>
                      </a:r>
                      <a:endParaRPr sz="2000" dirty="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BA1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b="1" spc="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Own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BA176"/>
                    </a:solidFill>
                  </a:tcPr>
                </a:tc>
              </a:tr>
              <a:tr h="573655">
                <a:tc>
                  <a:txBody>
                    <a:bodyPr/>
                    <a:lstStyle/>
                    <a:p>
                      <a:pPr marL="151130" marR="21526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lang="en-US" sz="1000" spc="-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Increasing your landlord’s wealth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Increasing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own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wealth.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3655">
                <a:tc>
                  <a:txBody>
                    <a:bodyPr/>
                    <a:lstStyle/>
                    <a:p>
                      <a:pPr marL="151130" marR="243204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Monthly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payment 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is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subject 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increase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year-to-year.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22161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fixed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mortgage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keeps</a:t>
                      </a:r>
                      <a:r>
                        <a:rPr sz="1000" spc="-1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  monthly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payment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constant.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6055">
                <a:tc>
                  <a:txBody>
                    <a:bodyPr/>
                    <a:lstStyle/>
                    <a:p>
                      <a:pPr marL="151130" marR="50609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Constant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payment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that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never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goes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away.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9652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United States,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pre-pay-  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ing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parts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mortgage</a:t>
                      </a:r>
                      <a:r>
                        <a:rPr sz="1000" spc="-1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can 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reduce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debt.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3655">
                <a:tc>
                  <a:txBody>
                    <a:bodyPr/>
                    <a:lstStyle/>
                    <a:p>
                      <a:pPr marL="151130" marR="61214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space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belongs</a:t>
                      </a:r>
                      <a:r>
                        <a:rPr sz="1000" spc="-1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to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someone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else.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14605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own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space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customize 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design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however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want.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3653">
                <a:tc>
                  <a:txBody>
                    <a:bodyPr/>
                    <a:lstStyle/>
                    <a:p>
                      <a:pPr marL="151130" marR="29654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At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will 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</a:t>
                      </a:r>
                      <a:r>
                        <a:rPr sz="1000" spc="-1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landlord  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changes 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updates.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are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your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own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landlord!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257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44500" y="7186674"/>
            <a:ext cx="8693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231F20"/>
                </a:solidFill>
                <a:latin typeface="Century Gothic"/>
                <a:cs typeface="Century Gothic"/>
              </a:rPr>
              <a:t>Source: </a:t>
            </a:r>
            <a:r>
              <a:rPr sz="600" spc="-20" dirty="0">
                <a:solidFill>
                  <a:srgbClr val="231F20"/>
                </a:solidFill>
                <a:latin typeface="Century Gothic"/>
                <a:cs typeface="Century Gothic"/>
              </a:rPr>
              <a:t>Yahoo</a:t>
            </a:r>
            <a:r>
              <a:rPr sz="6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Finance</a:t>
            </a:r>
            <a:endParaRPr sz="600">
              <a:latin typeface="Century Gothic"/>
              <a:cs typeface="Century Gothic"/>
            </a:endParaRPr>
          </a:p>
        </p:txBody>
      </p:sp>
      <p:pic>
        <p:nvPicPr>
          <p:cNvPr id="9" name="Picture 8" descr="RMS Elite Properties logo stack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6324600"/>
            <a:ext cx="1676400" cy="87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6483"/>
            <a:ext cx="10058400" cy="731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21013" y="519169"/>
            <a:ext cx="27940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55" dirty="0">
                <a:solidFill>
                  <a:srgbClr val="231F20"/>
                </a:solidFill>
                <a:latin typeface="Palatino Linotype"/>
                <a:cs typeface="Palatino Linotype"/>
              </a:rPr>
              <a:t>%</a:t>
            </a:r>
            <a:r>
              <a:rPr sz="3900" spc="-819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of </a:t>
            </a:r>
            <a:r>
              <a:rPr sz="1350" spc="95" dirty="0">
                <a:solidFill>
                  <a:srgbClr val="231F20"/>
                </a:solidFill>
                <a:latin typeface="Palatino Linotype"/>
                <a:cs typeface="Palatino Linotype"/>
              </a:rPr>
              <a:t>non-homeowners </a:t>
            </a:r>
            <a:r>
              <a:rPr sz="1350" spc="85" dirty="0">
                <a:solidFill>
                  <a:srgbClr val="231F20"/>
                </a:solidFill>
                <a:latin typeface="Palatino Linotype"/>
                <a:cs typeface="Palatino Linotype"/>
              </a:rPr>
              <a:t>in </a:t>
            </a:r>
            <a:r>
              <a:rPr sz="135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the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14893" y="408744"/>
            <a:ext cx="3664585" cy="106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850" spc="135" dirty="0">
                <a:solidFill>
                  <a:srgbClr val="231F20"/>
                </a:solidFill>
              </a:rPr>
              <a:t>75</a:t>
            </a:r>
            <a:r>
              <a:rPr sz="1350" spc="120" dirty="0">
                <a:solidFill>
                  <a:srgbClr val="231F20"/>
                </a:solidFill>
              </a:rPr>
              <a:t>Uni</a:t>
            </a:r>
            <a:r>
              <a:rPr sz="1350" spc="65" dirty="0">
                <a:solidFill>
                  <a:srgbClr val="231F20"/>
                </a:solidFill>
              </a:rPr>
              <a:t>t</a:t>
            </a:r>
            <a:r>
              <a:rPr sz="1350" spc="105" dirty="0">
                <a:solidFill>
                  <a:srgbClr val="231F20"/>
                </a:solidFill>
              </a:rPr>
              <a:t>e</a:t>
            </a:r>
            <a:r>
              <a:rPr sz="1350" spc="45" dirty="0">
                <a:solidFill>
                  <a:srgbClr val="231F20"/>
                </a:solidFill>
              </a:rPr>
              <a:t>d</a:t>
            </a:r>
            <a:r>
              <a:rPr sz="1350" spc="20" dirty="0">
                <a:solidFill>
                  <a:srgbClr val="231F20"/>
                </a:solidFill>
              </a:rPr>
              <a:t> </a:t>
            </a:r>
            <a:r>
              <a:rPr sz="1350" spc="-10" dirty="0">
                <a:solidFill>
                  <a:srgbClr val="231F20"/>
                </a:solidFill>
              </a:rPr>
              <a:t>S</a:t>
            </a:r>
            <a:r>
              <a:rPr sz="1350" spc="90" dirty="0">
                <a:solidFill>
                  <a:srgbClr val="231F20"/>
                </a:solidFill>
              </a:rPr>
              <a:t>t</a:t>
            </a:r>
            <a:r>
              <a:rPr sz="1350" spc="114" dirty="0">
                <a:solidFill>
                  <a:srgbClr val="231F20"/>
                </a:solidFill>
              </a:rPr>
              <a:t>a</a:t>
            </a:r>
            <a:r>
              <a:rPr sz="1350" spc="110" dirty="0">
                <a:solidFill>
                  <a:srgbClr val="231F20"/>
                </a:solidFill>
              </a:rPr>
              <a:t>t</a:t>
            </a:r>
            <a:r>
              <a:rPr sz="1350" spc="65" dirty="0">
                <a:solidFill>
                  <a:srgbClr val="231F20"/>
                </a:solidFill>
              </a:rPr>
              <a:t>e</a:t>
            </a:r>
            <a:r>
              <a:rPr sz="1350" spc="50" dirty="0">
                <a:solidFill>
                  <a:srgbClr val="231F20"/>
                </a:solidFill>
              </a:rPr>
              <a:t>s</a:t>
            </a:r>
            <a:r>
              <a:rPr sz="1350" spc="20" dirty="0">
                <a:solidFill>
                  <a:srgbClr val="231F20"/>
                </a:solidFill>
              </a:rPr>
              <a:t> </a:t>
            </a:r>
            <a:r>
              <a:rPr sz="1350" spc="114" dirty="0">
                <a:solidFill>
                  <a:srgbClr val="231F20"/>
                </a:solidFill>
              </a:rPr>
              <a:t>c</a:t>
            </a:r>
            <a:r>
              <a:rPr sz="1350" spc="135" dirty="0">
                <a:solidFill>
                  <a:srgbClr val="231F20"/>
                </a:solidFill>
              </a:rPr>
              <a:t>o</a:t>
            </a:r>
            <a:r>
              <a:rPr sz="1350" spc="105" dirty="0">
                <a:solidFill>
                  <a:srgbClr val="231F20"/>
                </a:solidFill>
              </a:rPr>
              <a:t>n</a:t>
            </a:r>
            <a:r>
              <a:rPr sz="1350" spc="35" dirty="0">
                <a:solidFill>
                  <a:srgbClr val="231F20"/>
                </a:solidFill>
              </a:rPr>
              <a:t>si</a:t>
            </a:r>
            <a:r>
              <a:rPr sz="1350" spc="40" dirty="0">
                <a:solidFill>
                  <a:srgbClr val="231F20"/>
                </a:solidFill>
              </a:rPr>
              <a:t>d</a:t>
            </a:r>
            <a:r>
              <a:rPr sz="1350" spc="95" dirty="0">
                <a:solidFill>
                  <a:srgbClr val="231F20"/>
                </a:solidFill>
              </a:rPr>
              <a:t>e</a:t>
            </a:r>
            <a:r>
              <a:rPr sz="1350" spc="105" dirty="0">
                <a:solidFill>
                  <a:srgbClr val="231F20"/>
                </a:solidFill>
              </a:rPr>
              <a:t>r</a:t>
            </a:r>
            <a:r>
              <a:rPr sz="1350" spc="-20" dirty="0">
                <a:solidFill>
                  <a:srgbClr val="231F20"/>
                </a:solidFill>
              </a:rPr>
              <a:t> </a:t>
            </a:r>
            <a:r>
              <a:rPr sz="1350" spc="85" dirty="0">
                <a:solidFill>
                  <a:srgbClr val="231F20"/>
                </a:solidFill>
              </a:rPr>
              <a:t>b</a:t>
            </a:r>
            <a:r>
              <a:rPr sz="1350" spc="114" dirty="0">
                <a:solidFill>
                  <a:srgbClr val="231F20"/>
                </a:solidFill>
              </a:rPr>
              <a:t>u</a:t>
            </a:r>
            <a:r>
              <a:rPr sz="1350" spc="135" dirty="0">
                <a:solidFill>
                  <a:srgbClr val="231F20"/>
                </a:solidFill>
              </a:rPr>
              <a:t>y</a:t>
            </a:r>
            <a:r>
              <a:rPr sz="1350" spc="80" dirty="0">
                <a:solidFill>
                  <a:srgbClr val="231F20"/>
                </a:solidFill>
              </a:rPr>
              <a:t>in</a:t>
            </a:r>
            <a:r>
              <a:rPr sz="1350" spc="90" dirty="0">
                <a:solidFill>
                  <a:srgbClr val="231F20"/>
                </a:solidFill>
              </a:rPr>
              <a:t>g</a:t>
            </a:r>
            <a:r>
              <a:rPr sz="1350" spc="20" dirty="0">
                <a:solidFill>
                  <a:srgbClr val="231F20"/>
                </a:solidFill>
              </a:rPr>
              <a:t> </a:t>
            </a:r>
            <a:r>
              <a:rPr sz="1350" spc="95" dirty="0">
                <a:solidFill>
                  <a:srgbClr val="231F20"/>
                </a:solidFill>
              </a:rPr>
              <a:t>a</a:t>
            </a:r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444500" y="501193"/>
            <a:ext cx="481330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00" spc="250" dirty="0">
                <a:solidFill>
                  <a:srgbClr val="009871"/>
                </a:solidFill>
                <a:latin typeface="Palatino Linotype"/>
                <a:cs typeface="Palatino Linotype"/>
              </a:rPr>
              <a:t>Homeownership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086370"/>
            <a:ext cx="464756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190" dirty="0">
                <a:solidFill>
                  <a:srgbClr val="009871"/>
                </a:solidFill>
                <a:latin typeface="Palatino Linotype"/>
                <a:cs typeface="Palatino Linotype"/>
              </a:rPr>
              <a:t>and </a:t>
            </a:r>
            <a:r>
              <a:rPr sz="4600" spc="225" dirty="0">
                <a:solidFill>
                  <a:srgbClr val="009871"/>
                </a:solidFill>
                <a:latin typeface="Palatino Linotype"/>
                <a:cs typeface="Palatino Linotype"/>
              </a:rPr>
              <a:t>Your</a:t>
            </a:r>
            <a:r>
              <a:rPr sz="4600" spc="-200" dirty="0">
                <a:solidFill>
                  <a:srgbClr val="009871"/>
                </a:solidFill>
                <a:latin typeface="Palatino Linotype"/>
                <a:cs typeface="Palatino Linotype"/>
              </a:rPr>
              <a:t> </a:t>
            </a:r>
            <a:r>
              <a:rPr sz="4600" spc="280" dirty="0">
                <a:solidFill>
                  <a:srgbClr val="009871"/>
                </a:solidFill>
                <a:latin typeface="Palatino Linotype"/>
                <a:cs typeface="Palatino Linotype"/>
              </a:rPr>
              <a:t>Dreams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13722" y="7072290"/>
            <a:ext cx="300355" cy="297815"/>
          </a:xfrm>
          <a:custGeom>
            <a:avLst/>
            <a:gdLst/>
            <a:ahLst/>
            <a:cxnLst/>
            <a:rect l="l" t="t" r="r" b="b"/>
            <a:pathLst>
              <a:path w="300354" h="297815">
                <a:moveTo>
                  <a:pt x="150088" y="0"/>
                </a:moveTo>
                <a:lnTo>
                  <a:pt x="103078" y="6571"/>
                </a:lnTo>
                <a:lnTo>
                  <a:pt x="62172" y="24883"/>
                </a:lnTo>
                <a:lnTo>
                  <a:pt x="29769" y="52834"/>
                </a:lnTo>
                <a:lnTo>
                  <a:pt x="8266" y="88318"/>
                </a:lnTo>
                <a:lnTo>
                  <a:pt x="63" y="129235"/>
                </a:lnTo>
                <a:lnTo>
                  <a:pt x="0" y="132880"/>
                </a:lnTo>
                <a:lnTo>
                  <a:pt x="8071" y="183400"/>
                </a:lnTo>
                <a:lnTo>
                  <a:pt x="30611" y="227587"/>
                </a:lnTo>
                <a:lnTo>
                  <a:pt x="65107" y="262980"/>
                </a:lnTo>
                <a:lnTo>
                  <a:pt x="109046" y="287121"/>
                </a:lnTo>
                <a:lnTo>
                  <a:pt x="159918" y="297548"/>
                </a:lnTo>
                <a:lnTo>
                  <a:pt x="159918" y="262280"/>
                </a:lnTo>
                <a:lnTo>
                  <a:pt x="204575" y="253639"/>
                </a:lnTo>
                <a:lnTo>
                  <a:pt x="243118" y="234308"/>
                </a:lnTo>
                <a:lnTo>
                  <a:pt x="273358" y="206200"/>
                </a:lnTo>
                <a:lnTo>
                  <a:pt x="293107" y="171224"/>
                </a:lnTo>
                <a:lnTo>
                  <a:pt x="300177" y="131292"/>
                </a:lnTo>
                <a:lnTo>
                  <a:pt x="292525" y="89791"/>
                </a:lnTo>
                <a:lnTo>
                  <a:pt x="271219" y="53750"/>
                </a:lnTo>
                <a:lnTo>
                  <a:pt x="238729" y="25330"/>
                </a:lnTo>
                <a:lnTo>
                  <a:pt x="197528" y="6692"/>
                </a:lnTo>
                <a:lnTo>
                  <a:pt x="150088" y="0"/>
                </a:lnTo>
                <a:close/>
              </a:path>
            </a:pathLst>
          </a:custGeom>
          <a:solidFill>
            <a:srgbClr val="00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97470" y="7093286"/>
            <a:ext cx="120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5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9459" y="7198359"/>
            <a:ext cx="13512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Century Gothic"/>
                <a:cs typeface="Century Gothic"/>
              </a:rPr>
              <a:t>National </a:t>
            </a:r>
            <a:r>
              <a:rPr sz="600" spc="5" dirty="0">
                <a:solidFill>
                  <a:srgbClr val="FFFFFF"/>
                </a:solidFill>
                <a:latin typeface="Century Gothic"/>
                <a:cs typeface="Century Gothic"/>
              </a:rPr>
              <a:t>Association of</a:t>
            </a:r>
            <a:r>
              <a:rPr sz="6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600" spc="15" dirty="0">
                <a:solidFill>
                  <a:srgbClr val="FFFFFF"/>
                </a:solidFill>
                <a:latin typeface="Century Gothic"/>
                <a:cs typeface="Century Gothic"/>
              </a:rPr>
              <a:t>REALTORS®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9458" y="1312425"/>
            <a:ext cx="3615690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100"/>
              </a:spcBef>
            </a:pPr>
            <a:r>
              <a:rPr sz="135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home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to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be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part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135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95" dirty="0">
                <a:solidFill>
                  <a:srgbClr val="231F20"/>
                </a:solidFill>
                <a:latin typeface="Palatino Linotype"/>
                <a:cs typeface="Palatino Linotype"/>
              </a:rPr>
              <a:t>their</a:t>
            </a:r>
            <a:r>
              <a:rPr sz="1350" spc="-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0" dirty="0">
                <a:solidFill>
                  <a:srgbClr val="231F20"/>
                </a:solidFill>
                <a:latin typeface="Palatino Linotype"/>
                <a:cs typeface="Palatino Linotype"/>
              </a:rPr>
              <a:t>American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90" dirty="0">
                <a:solidFill>
                  <a:srgbClr val="231F20"/>
                </a:solidFill>
                <a:latin typeface="Palatino Linotype"/>
                <a:cs typeface="Palatino Linotype"/>
              </a:rPr>
              <a:t>dream,  </a:t>
            </a:r>
            <a:r>
              <a:rPr sz="1350" spc="85" dirty="0">
                <a:solidFill>
                  <a:srgbClr val="231F20"/>
                </a:solidFill>
                <a:latin typeface="Palatino Linotype"/>
                <a:cs typeface="Palatino Linotype"/>
              </a:rPr>
              <a:t>and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they</a:t>
            </a:r>
            <a:r>
              <a:rPr sz="135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80" dirty="0">
                <a:solidFill>
                  <a:srgbClr val="231F20"/>
                </a:solidFill>
                <a:latin typeface="Palatino Linotype"/>
                <a:cs typeface="Palatino Linotype"/>
              </a:rPr>
              <a:t>plan</a:t>
            </a:r>
            <a:r>
              <a:rPr sz="1350" spc="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105" dirty="0">
                <a:solidFill>
                  <a:srgbClr val="231F20"/>
                </a:solidFill>
                <a:latin typeface="Palatino Linotype"/>
                <a:cs typeface="Palatino Linotype"/>
              </a:rPr>
              <a:t>to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95" dirty="0">
                <a:solidFill>
                  <a:srgbClr val="231F20"/>
                </a:solidFill>
                <a:latin typeface="Palatino Linotype"/>
                <a:cs typeface="Palatino Linotype"/>
              </a:rPr>
              <a:t>jump</a:t>
            </a:r>
            <a:r>
              <a:rPr sz="1350" spc="2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85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350" spc="1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350" spc="70" dirty="0">
                <a:solidFill>
                  <a:srgbClr val="231F20"/>
                </a:solidFill>
                <a:latin typeface="Palatino Linotype"/>
                <a:cs typeface="Palatino Linotype"/>
              </a:rPr>
              <a:t>eventually.</a:t>
            </a:r>
            <a:endParaRPr sz="13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90" dirty="0">
                <a:solidFill>
                  <a:srgbClr val="009871"/>
                </a:solidFill>
                <a:latin typeface="Gill Sans MT"/>
                <a:cs typeface="Gill Sans MT"/>
              </a:rPr>
              <a:t>Homeownership</a:t>
            </a:r>
            <a:r>
              <a:rPr sz="2000" b="1" spc="35" dirty="0">
                <a:solidFill>
                  <a:srgbClr val="009871"/>
                </a:solidFill>
                <a:latin typeface="Gill Sans MT"/>
                <a:cs typeface="Gill Sans MT"/>
              </a:rPr>
              <a:t> </a:t>
            </a:r>
            <a:r>
              <a:rPr sz="2000" b="1" spc="55" dirty="0">
                <a:solidFill>
                  <a:srgbClr val="009871"/>
                </a:solidFill>
                <a:latin typeface="Gill Sans MT"/>
                <a:cs typeface="Gill Sans MT"/>
              </a:rPr>
              <a:t>Provides…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200" b="1" spc="10" dirty="0">
                <a:solidFill>
                  <a:srgbClr val="231F20"/>
                </a:solidFill>
                <a:latin typeface="Gill Sans MT"/>
                <a:cs typeface="Gill Sans MT"/>
              </a:rPr>
              <a:t>A </a:t>
            </a:r>
            <a:r>
              <a:rPr sz="1200" b="1" spc="30" dirty="0">
                <a:solidFill>
                  <a:srgbClr val="231F20"/>
                </a:solidFill>
                <a:latin typeface="Gill Sans MT"/>
                <a:cs typeface="Gill Sans MT"/>
              </a:rPr>
              <a:t>Place </a:t>
            </a:r>
            <a:r>
              <a:rPr sz="1200" b="1" spc="20" dirty="0">
                <a:solidFill>
                  <a:srgbClr val="231F20"/>
                </a:solidFill>
                <a:latin typeface="Gill Sans MT"/>
                <a:cs typeface="Gill Sans MT"/>
              </a:rPr>
              <a:t>to </a:t>
            </a:r>
            <a:r>
              <a:rPr sz="1200" b="1" spc="5" dirty="0">
                <a:solidFill>
                  <a:srgbClr val="231F20"/>
                </a:solidFill>
                <a:latin typeface="Gill Sans MT"/>
                <a:cs typeface="Gill Sans MT"/>
              </a:rPr>
              <a:t>Call </a:t>
            </a:r>
            <a:r>
              <a:rPr sz="1200" b="1" spc="-30" dirty="0">
                <a:solidFill>
                  <a:srgbClr val="231F20"/>
                </a:solidFill>
                <a:latin typeface="Gill Sans MT"/>
                <a:cs typeface="Gill Sans MT"/>
              </a:rPr>
              <a:t>Your</a:t>
            </a:r>
            <a:r>
              <a:rPr sz="1200" b="1" spc="-1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231F20"/>
                </a:solidFill>
                <a:latin typeface="Gill Sans MT"/>
                <a:cs typeface="Gill Sans MT"/>
              </a:rPr>
              <a:t>Own</a:t>
            </a:r>
            <a:endParaRPr sz="1200">
              <a:latin typeface="Gill Sans MT"/>
              <a:cs typeface="Gill Sans MT"/>
            </a:endParaRPr>
          </a:p>
          <a:p>
            <a:pPr marL="12700" marR="391160" algn="just">
              <a:lnSpc>
                <a:spcPts val="1600"/>
              </a:lnSpc>
              <a:spcBef>
                <a:spcPts val="80"/>
              </a:spcBef>
            </a:pP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home creates </a:t>
            </a:r>
            <a:r>
              <a:rPr sz="1000" spc="-105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sense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security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belonging 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community,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knowing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 you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have </a:t>
            </a:r>
            <a:r>
              <a:rPr sz="1000" spc="-105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000" spc="-50" dirty="0">
                <a:solidFill>
                  <a:srgbClr val="231F20"/>
                </a:solidFill>
                <a:latin typeface="Century Gothic"/>
                <a:cs typeface="Century Gothic"/>
              </a:rPr>
              <a:t>piece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of 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neighborhood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that’s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all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yours.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entury Gothic"/>
              <a:cs typeface="Century Gothic"/>
            </a:endParaRPr>
          </a:p>
          <a:p>
            <a:pPr marL="12700" marR="471805">
              <a:lnSpc>
                <a:spcPct val="130600"/>
              </a:lnSpc>
            </a:pPr>
            <a:r>
              <a:rPr sz="1200" b="1" spc="10" dirty="0">
                <a:solidFill>
                  <a:srgbClr val="231F20"/>
                </a:solidFill>
                <a:latin typeface="Gill Sans MT"/>
                <a:cs typeface="Gill Sans MT"/>
              </a:rPr>
              <a:t>A </a:t>
            </a:r>
            <a:r>
              <a:rPr sz="1200" b="1" spc="20" dirty="0">
                <a:solidFill>
                  <a:srgbClr val="231F20"/>
                </a:solidFill>
                <a:latin typeface="Gill Sans MT"/>
                <a:cs typeface="Gill Sans MT"/>
              </a:rPr>
              <a:t>Reminder </a:t>
            </a:r>
            <a:r>
              <a:rPr sz="1200" b="1" spc="75" dirty="0">
                <a:solidFill>
                  <a:srgbClr val="231F20"/>
                </a:solidFill>
                <a:latin typeface="Gill Sans MT"/>
                <a:cs typeface="Gill Sans MT"/>
              </a:rPr>
              <a:t>of </a:t>
            </a:r>
            <a:r>
              <a:rPr sz="1200" b="1" spc="-30" dirty="0">
                <a:solidFill>
                  <a:srgbClr val="231F20"/>
                </a:solidFill>
                <a:latin typeface="Gill Sans MT"/>
                <a:cs typeface="Gill Sans MT"/>
              </a:rPr>
              <a:t>Your </a:t>
            </a:r>
            <a:r>
              <a:rPr sz="1200" b="1" spc="20" dirty="0">
                <a:solidFill>
                  <a:srgbClr val="231F20"/>
                </a:solidFill>
                <a:latin typeface="Gill Sans MT"/>
                <a:cs typeface="Gill Sans MT"/>
              </a:rPr>
              <a:t>Achievements 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Whenever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walk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through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front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door,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are 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reminded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effort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went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into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obtaining</a:t>
            </a:r>
            <a:r>
              <a:rPr sz="1000" spc="-1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 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home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65" dirty="0">
                <a:solidFill>
                  <a:srgbClr val="231F20"/>
                </a:solidFill>
                <a:latin typeface="Century Gothic"/>
                <a:cs typeface="Century Gothic"/>
              </a:rPr>
              <a:t>first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place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achieving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</a:t>
            </a:r>
            <a:r>
              <a:rPr sz="10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goal.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11" name="Picture 10" descr="RMS Elite Properties logo stack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705600"/>
            <a:ext cx="1676400" cy="87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5749"/>
            <a:ext cx="7454014" cy="645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39459" y="529332"/>
            <a:ext cx="316674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2400" spc="180" dirty="0">
                <a:solidFill>
                  <a:srgbClr val="231F20"/>
                </a:solidFill>
                <a:latin typeface="Palatino Linotype"/>
                <a:cs typeface="Palatino Linotype"/>
              </a:rPr>
              <a:t>Get </a:t>
            </a:r>
            <a:r>
              <a:rPr sz="24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into </a:t>
            </a:r>
            <a:r>
              <a:rPr sz="2400" spc="200" dirty="0">
                <a:solidFill>
                  <a:srgbClr val="231F20"/>
                </a:solidFill>
                <a:latin typeface="Palatino Linotype"/>
                <a:cs typeface="Palatino Linotype"/>
              </a:rPr>
              <a:t>the </a:t>
            </a:r>
            <a:r>
              <a:rPr sz="2400" spc="220" dirty="0">
                <a:solidFill>
                  <a:srgbClr val="231F20"/>
                </a:solidFill>
                <a:latin typeface="Palatino Linotype"/>
                <a:cs typeface="Palatino Linotype"/>
              </a:rPr>
              <a:t>market  </a:t>
            </a:r>
            <a:r>
              <a:rPr sz="2400" spc="195" dirty="0">
                <a:solidFill>
                  <a:srgbClr val="231F20"/>
                </a:solidFill>
                <a:latin typeface="Palatino Linotype"/>
                <a:cs typeface="Palatino Linotype"/>
              </a:rPr>
              <a:t>to </a:t>
            </a:r>
            <a:r>
              <a:rPr sz="2400" spc="175" dirty="0">
                <a:solidFill>
                  <a:srgbClr val="231F20"/>
                </a:solidFill>
                <a:latin typeface="Palatino Linotype"/>
                <a:cs typeface="Palatino Linotype"/>
              </a:rPr>
              <a:t>get </a:t>
            </a:r>
            <a:r>
              <a:rPr sz="24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into</a:t>
            </a:r>
            <a:r>
              <a:rPr sz="2400" spc="-2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increased  </a:t>
            </a:r>
            <a:r>
              <a:rPr sz="2400" spc="160" dirty="0">
                <a:solidFill>
                  <a:srgbClr val="231F20"/>
                </a:solidFill>
                <a:latin typeface="Palatino Linotype"/>
                <a:cs typeface="Palatino Linotype"/>
              </a:rPr>
              <a:t>wealth </a:t>
            </a:r>
            <a:r>
              <a:rPr sz="2400" spc="170" dirty="0">
                <a:solidFill>
                  <a:srgbClr val="231F20"/>
                </a:solidFill>
                <a:latin typeface="Palatino Linotype"/>
                <a:cs typeface="Palatino Linotype"/>
              </a:rPr>
              <a:t>over</a:t>
            </a:r>
            <a:r>
              <a:rPr sz="2400" spc="-1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spc="180" dirty="0">
                <a:solidFill>
                  <a:srgbClr val="231F20"/>
                </a:solidFill>
                <a:latin typeface="Palatino Linotype"/>
                <a:cs typeface="Palatino Linotype"/>
              </a:rPr>
              <a:t>time!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0" dirty="0">
                <a:solidFill>
                  <a:srgbClr val="0BA176"/>
                </a:solidFill>
              </a:rPr>
              <a:t>Homeownership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500" y="1086370"/>
            <a:ext cx="450850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190" dirty="0">
                <a:solidFill>
                  <a:srgbClr val="0BA176"/>
                </a:solidFill>
                <a:latin typeface="Palatino Linotype"/>
                <a:cs typeface="Palatino Linotype"/>
              </a:rPr>
              <a:t>and </a:t>
            </a:r>
            <a:r>
              <a:rPr sz="4600" spc="225" dirty="0">
                <a:solidFill>
                  <a:srgbClr val="0BA176"/>
                </a:solidFill>
                <a:latin typeface="Palatino Linotype"/>
                <a:cs typeface="Palatino Linotype"/>
              </a:rPr>
              <a:t>Your</a:t>
            </a:r>
            <a:r>
              <a:rPr sz="4600" spc="-385" dirty="0">
                <a:solidFill>
                  <a:srgbClr val="0BA176"/>
                </a:solidFill>
                <a:latin typeface="Palatino Linotype"/>
                <a:cs typeface="Palatino Linotype"/>
              </a:rPr>
              <a:t> </a:t>
            </a:r>
            <a:r>
              <a:rPr sz="4600" spc="340" dirty="0">
                <a:solidFill>
                  <a:srgbClr val="0BA176"/>
                </a:solidFill>
                <a:latin typeface="Palatino Linotype"/>
                <a:cs typeface="Palatino Linotype"/>
              </a:rPr>
              <a:t>Wealth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13722" y="7072290"/>
            <a:ext cx="300355" cy="297815"/>
          </a:xfrm>
          <a:custGeom>
            <a:avLst/>
            <a:gdLst/>
            <a:ahLst/>
            <a:cxnLst/>
            <a:rect l="l" t="t" r="r" b="b"/>
            <a:pathLst>
              <a:path w="300354" h="297815">
                <a:moveTo>
                  <a:pt x="150088" y="0"/>
                </a:moveTo>
                <a:lnTo>
                  <a:pt x="103078" y="6571"/>
                </a:lnTo>
                <a:lnTo>
                  <a:pt x="62172" y="24883"/>
                </a:lnTo>
                <a:lnTo>
                  <a:pt x="29769" y="52834"/>
                </a:lnTo>
                <a:lnTo>
                  <a:pt x="8266" y="88318"/>
                </a:lnTo>
                <a:lnTo>
                  <a:pt x="63" y="129235"/>
                </a:lnTo>
                <a:lnTo>
                  <a:pt x="0" y="132880"/>
                </a:lnTo>
                <a:lnTo>
                  <a:pt x="8071" y="183400"/>
                </a:lnTo>
                <a:lnTo>
                  <a:pt x="30611" y="227587"/>
                </a:lnTo>
                <a:lnTo>
                  <a:pt x="65107" y="262980"/>
                </a:lnTo>
                <a:lnTo>
                  <a:pt x="109046" y="287121"/>
                </a:lnTo>
                <a:lnTo>
                  <a:pt x="159918" y="297548"/>
                </a:lnTo>
                <a:lnTo>
                  <a:pt x="159918" y="262280"/>
                </a:lnTo>
                <a:lnTo>
                  <a:pt x="204575" y="253639"/>
                </a:lnTo>
                <a:lnTo>
                  <a:pt x="243118" y="234308"/>
                </a:lnTo>
                <a:lnTo>
                  <a:pt x="273358" y="206200"/>
                </a:lnTo>
                <a:lnTo>
                  <a:pt x="293107" y="171224"/>
                </a:lnTo>
                <a:lnTo>
                  <a:pt x="300177" y="131292"/>
                </a:lnTo>
                <a:lnTo>
                  <a:pt x="292525" y="89791"/>
                </a:lnTo>
                <a:lnTo>
                  <a:pt x="271219" y="53750"/>
                </a:lnTo>
                <a:lnTo>
                  <a:pt x="238729" y="25330"/>
                </a:lnTo>
                <a:lnTo>
                  <a:pt x="197528" y="6692"/>
                </a:lnTo>
                <a:lnTo>
                  <a:pt x="150088" y="0"/>
                </a:lnTo>
                <a:close/>
              </a:path>
            </a:pathLst>
          </a:custGeom>
          <a:solidFill>
            <a:srgbClr val="00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97622" y="7093286"/>
            <a:ext cx="120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8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9459" y="7193788"/>
            <a:ext cx="30035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Century Gothic"/>
                <a:cs typeface="Century Gothic"/>
              </a:rPr>
              <a:t>SOURCE: </a:t>
            </a:r>
            <a:r>
              <a:rPr sz="600" spc="-5" dirty="0">
                <a:solidFill>
                  <a:srgbClr val="231F20"/>
                </a:solidFill>
                <a:latin typeface="Century Gothic"/>
                <a:cs typeface="Century Gothic"/>
              </a:rPr>
              <a:t>Federal </a:t>
            </a:r>
            <a:r>
              <a:rPr sz="600" dirty="0">
                <a:solidFill>
                  <a:srgbClr val="231F20"/>
                </a:solidFill>
                <a:latin typeface="Century Gothic"/>
                <a:cs typeface="Century Gothic"/>
              </a:rPr>
              <a:t>Reserve 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Survey </a:t>
            </a:r>
            <a:r>
              <a:rPr sz="600" spc="5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600" spc="-5" dirty="0">
                <a:solidFill>
                  <a:srgbClr val="231F20"/>
                </a:solidFill>
                <a:latin typeface="Century Gothic"/>
                <a:cs typeface="Century Gothic"/>
              </a:rPr>
              <a:t>Consumer Finances </a:t>
            </a:r>
            <a:r>
              <a:rPr sz="600" dirty="0">
                <a:solidFill>
                  <a:srgbClr val="231F20"/>
                </a:solidFill>
                <a:latin typeface="Century Gothic"/>
                <a:cs typeface="Century Gothic"/>
              </a:rPr>
              <a:t>2013-2016, </a:t>
            </a:r>
            <a:r>
              <a:rPr sz="600" spc="20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600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00" spc="-20" dirty="0">
                <a:solidFill>
                  <a:srgbClr val="231F20"/>
                </a:solidFill>
                <a:latin typeface="Century Gothic"/>
                <a:cs typeface="Century Gothic"/>
              </a:rPr>
              <a:t>Balance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9459" y="2139457"/>
            <a:ext cx="3650615" cy="33870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057910">
              <a:lnSpc>
                <a:spcPct val="100000"/>
              </a:lnSpc>
              <a:spcBef>
                <a:spcPts val="130"/>
              </a:spcBef>
            </a:pPr>
            <a:r>
              <a:rPr sz="2000" b="1" spc="65" dirty="0">
                <a:solidFill>
                  <a:srgbClr val="009871"/>
                </a:solidFill>
                <a:latin typeface="Gill Sans MT"/>
                <a:cs typeface="Gill Sans MT"/>
              </a:rPr>
              <a:t>Financial </a:t>
            </a:r>
            <a:r>
              <a:rPr sz="2000" b="1" spc="75" dirty="0">
                <a:solidFill>
                  <a:srgbClr val="009871"/>
                </a:solidFill>
                <a:latin typeface="Gill Sans MT"/>
                <a:cs typeface="Gill Sans MT"/>
              </a:rPr>
              <a:t>Benefits</a:t>
            </a:r>
            <a:r>
              <a:rPr sz="2000" b="1" spc="-185" dirty="0">
                <a:solidFill>
                  <a:srgbClr val="009871"/>
                </a:solidFill>
                <a:latin typeface="Gill Sans MT"/>
                <a:cs typeface="Gill Sans MT"/>
              </a:rPr>
              <a:t> </a:t>
            </a:r>
            <a:r>
              <a:rPr sz="2000" b="1" spc="120" dirty="0">
                <a:solidFill>
                  <a:srgbClr val="009871"/>
                </a:solidFill>
                <a:latin typeface="Gill Sans MT"/>
                <a:cs typeface="Gill Sans MT"/>
              </a:rPr>
              <a:t>of  </a:t>
            </a:r>
            <a:r>
              <a:rPr sz="2000" b="1" spc="45" dirty="0">
                <a:solidFill>
                  <a:srgbClr val="009871"/>
                </a:solidFill>
                <a:latin typeface="Gill Sans MT"/>
                <a:cs typeface="Gill Sans MT"/>
              </a:rPr>
              <a:t>Homeownership: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200" b="1" spc="-5" dirty="0">
                <a:solidFill>
                  <a:srgbClr val="231F20"/>
                </a:solidFill>
                <a:latin typeface="Gill Sans MT"/>
                <a:cs typeface="Gill Sans MT"/>
              </a:rPr>
              <a:t>Grow </a:t>
            </a:r>
            <a:r>
              <a:rPr sz="1200" b="1" spc="-30" dirty="0">
                <a:solidFill>
                  <a:srgbClr val="231F20"/>
                </a:solidFill>
                <a:latin typeface="Gill Sans MT"/>
                <a:cs typeface="Gill Sans MT"/>
              </a:rPr>
              <a:t>Your </a:t>
            </a:r>
            <a:r>
              <a:rPr sz="1200" b="1" spc="25" dirty="0">
                <a:solidFill>
                  <a:srgbClr val="231F20"/>
                </a:solidFill>
                <a:latin typeface="Gill Sans MT"/>
                <a:cs typeface="Gill Sans MT"/>
              </a:rPr>
              <a:t>Personal</a:t>
            </a:r>
            <a:r>
              <a:rPr sz="1200" b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10" dirty="0">
                <a:solidFill>
                  <a:srgbClr val="231F20"/>
                </a:solidFill>
                <a:latin typeface="Gill Sans MT"/>
                <a:cs typeface="Gill Sans MT"/>
              </a:rPr>
              <a:t>Fortune</a:t>
            </a:r>
            <a:endParaRPr sz="1200">
              <a:latin typeface="Gill Sans MT"/>
              <a:cs typeface="Gill Sans MT"/>
            </a:endParaRPr>
          </a:p>
          <a:p>
            <a:pPr marL="12700" marR="95885">
              <a:lnSpc>
                <a:spcPts val="1600"/>
              </a:lnSpc>
              <a:spcBef>
                <a:spcPts val="80"/>
              </a:spcBef>
            </a:pPr>
            <a:r>
              <a:rPr sz="1000" spc="35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average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homeowner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has </a:t>
            </a:r>
            <a:r>
              <a:rPr sz="1000" spc="105" dirty="0">
                <a:solidFill>
                  <a:srgbClr val="231F20"/>
                </a:solidFill>
                <a:latin typeface="Century Gothic"/>
                <a:cs typeface="Century Gothic"/>
              </a:rPr>
              <a:t>44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times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net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worth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1000" spc="-105" dirty="0">
                <a:solidFill>
                  <a:srgbClr val="231F20"/>
                </a:solidFill>
                <a:latin typeface="Century Gothic"/>
                <a:cs typeface="Century Gothic"/>
              </a:rPr>
              <a:t>a 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renter.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Owning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home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boosts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your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own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worth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</a:t>
            </a:r>
            <a:r>
              <a:rPr sz="1000" spc="-1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Century Gothic"/>
                <a:cs typeface="Century Gothic"/>
              </a:rPr>
              <a:t>lets 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-50" dirty="0">
                <a:solidFill>
                  <a:srgbClr val="231F20"/>
                </a:solidFill>
                <a:latin typeface="Century Gothic"/>
                <a:cs typeface="Century Gothic"/>
              </a:rPr>
              <a:t>accumulate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more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wealth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over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 time.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231F20"/>
                </a:solidFill>
                <a:latin typeface="Gill Sans MT"/>
                <a:cs typeface="Gill Sans MT"/>
              </a:rPr>
              <a:t>Get </a:t>
            </a:r>
            <a:r>
              <a:rPr sz="1200" b="1" dirty="0">
                <a:solidFill>
                  <a:srgbClr val="231F20"/>
                </a:solidFill>
                <a:latin typeface="Gill Sans MT"/>
                <a:cs typeface="Gill Sans MT"/>
              </a:rPr>
              <a:t>More </a:t>
            </a:r>
            <a:r>
              <a:rPr sz="1200" b="1" spc="-50" dirty="0">
                <a:solidFill>
                  <a:srgbClr val="231F20"/>
                </a:solidFill>
                <a:latin typeface="Gill Sans MT"/>
                <a:cs typeface="Gill Sans MT"/>
              </a:rPr>
              <a:t>Tax</a:t>
            </a:r>
            <a:r>
              <a:rPr sz="1200" b="1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30" dirty="0">
                <a:solidFill>
                  <a:srgbClr val="231F20"/>
                </a:solidFill>
                <a:latin typeface="Gill Sans MT"/>
                <a:cs typeface="Gill Sans MT"/>
              </a:rPr>
              <a:t>Benefits</a:t>
            </a:r>
            <a:endParaRPr sz="1200">
              <a:latin typeface="Gill Sans MT"/>
              <a:cs typeface="Gill Sans MT"/>
            </a:endParaRPr>
          </a:p>
          <a:p>
            <a:pPr marL="12700" marR="133985">
              <a:lnSpc>
                <a:spcPts val="1600"/>
              </a:lnSpc>
              <a:spcBef>
                <a:spcPts val="80"/>
              </a:spcBef>
            </a:pP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-75" dirty="0">
                <a:solidFill>
                  <a:srgbClr val="231F20"/>
                </a:solidFill>
                <a:latin typeface="Century Gothic"/>
                <a:cs typeface="Century Gothic"/>
              </a:rPr>
              <a:t>can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write-off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mortgage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interest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property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taxes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in  </a:t>
            </a:r>
            <a:r>
              <a:rPr sz="1000" spc="25" dirty="0">
                <a:solidFill>
                  <a:srgbClr val="231F20"/>
                </a:solidFill>
                <a:latin typeface="Century Gothic"/>
                <a:cs typeface="Century Gothic"/>
              </a:rPr>
              <a:t>most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cases,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saving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money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come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tax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time.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30600"/>
              </a:lnSpc>
            </a:pPr>
            <a:r>
              <a:rPr sz="1200" b="1" spc="20" dirty="0">
                <a:solidFill>
                  <a:srgbClr val="231F20"/>
                </a:solidFill>
                <a:latin typeface="Gill Sans MT"/>
                <a:cs typeface="Gill Sans MT"/>
              </a:rPr>
              <a:t>Secure </a:t>
            </a:r>
            <a:r>
              <a:rPr sz="1200" b="1" spc="45" dirty="0">
                <a:solidFill>
                  <a:srgbClr val="231F20"/>
                </a:solidFill>
                <a:latin typeface="Gill Sans MT"/>
                <a:cs typeface="Gill Sans MT"/>
              </a:rPr>
              <a:t>an </a:t>
            </a:r>
            <a:r>
              <a:rPr sz="1200" b="1" spc="15" dirty="0">
                <a:solidFill>
                  <a:srgbClr val="231F20"/>
                </a:solidFill>
                <a:latin typeface="Gill Sans MT"/>
                <a:cs typeface="Gill Sans MT"/>
              </a:rPr>
              <a:t>Investment </a:t>
            </a:r>
            <a:r>
              <a:rPr sz="1200" b="1" spc="-10" dirty="0">
                <a:solidFill>
                  <a:srgbClr val="231F20"/>
                </a:solidFill>
                <a:latin typeface="Gill Sans MT"/>
                <a:cs typeface="Gill Sans MT"/>
              </a:rPr>
              <a:t>That </a:t>
            </a:r>
            <a:r>
              <a:rPr sz="1200" b="1" spc="10" dirty="0">
                <a:solidFill>
                  <a:srgbClr val="231F20"/>
                </a:solidFill>
                <a:latin typeface="Gill Sans MT"/>
                <a:cs typeface="Gill Sans MT"/>
              </a:rPr>
              <a:t>Isn’t </a:t>
            </a:r>
            <a:r>
              <a:rPr sz="1200" b="1" spc="35" dirty="0">
                <a:solidFill>
                  <a:srgbClr val="231F20"/>
                </a:solidFill>
                <a:latin typeface="Gill Sans MT"/>
                <a:cs typeface="Gill Sans MT"/>
              </a:rPr>
              <a:t>Going</a:t>
            </a:r>
            <a:r>
              <a:rPr sz="1200" b="1" spc="-2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20" dirty="0">
                <a:solidFill>
                  <a:srgbClr val="231F20"/>
                </a:solidFill>
                <a:latin typeface="Gill Sans MT"/>
                <a:cs typeface="Gill Sans MT"/>
              </a:rPr>
              <a:t>Anywhere 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Whether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60" dirty="0">
                <a:solidFill>
                  <a:srgbClr val="231F20"/>
                </a:solidFill>
                <a:latin typeface="Century Gothic"/>
                <a:cs typeface="Century Gothic"/>
              </a:rPr>
              <a:t>fix </a:t>
            </a:r>
            <a:r>
              <a:rPr sz="1000" spc="50" dirty="0">
                <a:solidFill>
                  <a:srgbClr val="231F20"/>
                </a:solidFill>
                <a:latin typeface="Century Gothic"/>
                <a:cs typeface="Century Gothic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up,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rent </a:t>
            </a:r>
            <a:r>
              <a:rPr sz="1000" spc="50" dirty="0">
                <a:solidFill>
                  <a:srgbClr val="231F20"/>
                </a:solidFill>
                <a:latin typeface="Century Gothic"/>
                <a:cs typeface="Century Gothic"/>
              </a:rPr>
              <a:t>it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out </a:t>
            </a:r>
            <a:r>
              <a:rPr sz="1000" spc="35" dirty="0">
                <a:solidFill>
                  <a:srgbClr val="231F20"/>
                </a:solidFill>
                <a:latin typeface="Century Gothic"/>
                <a:cs typeface="Century Gothic"/>
              </a:rPr>
              <a:t>or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re-sell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it,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real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estate’s 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value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tends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increase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longer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have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it,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are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often  </a:t>
            </a:r>
            <a:r>
              <a:rPr sz="1000" spc="35" dirty="0">
                <a:solidFill>
                  <a:srgbClr val="231F20"/>
                </a:solidFill>
                <a:latin typeface="Century Gothic"/>
                <a:cs typeface="Century Gothic"/>
              </a:rPr>
              <a:t>less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volatile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than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stock</a:t>
            </a:r>
            <a:r>
              <a:rPr sz="1000" spc="-8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investments.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10" name="Picture 9" descr="RMS Elite Properties logo stack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5791200"/>
            <a:ext cx="1676400" cy="87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05970"/>
            <a:ext cx="8148705" cy="6366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0" dirty="0"/>
              <a:t>Homeownership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1086370"/>
            <a:ext cx="437896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spc="190" dirty="0">
                <a:solidFill>
                  <a:srgbClr val="009871"/>
                </a:solidFill>
                <a:latin typeface="Palatino Linotype"/>
                <a:cs typeface="Palatino Linotype"/>
              </a:rPr>
              <a:t>and </a:t>
            </a:r>
            <a:r>
              <a:rPr sz="4600" spc="225" dirty="0">
                <a:solidFill>
                  <a:srgbClr val="009871"/>
                </a:solidFill>
                <a:latin typeface="Palatino Linotype"/>
                <a:cs typeface="Palatino Linotype"/>
              </a:rPr>
              <a:t>Your</a:t>
            </a:r>
            <a:r>
              <a:rPr sz="4600" spc="-190" dirty="0">
                <a:solidFill>
                  <a:srgbClr val="009871"/>
                </a:solidFill>
                <a:latin typeface="Palatino Linotype"/>
                <a:cs typeface="Palatino Linotype"/>
              </a:rPr>
              <a:t> </a:t>
            </a:r>
            <a:r>
              <a:rPr sz="4600" spc="215" dirty="0">
                <a:solidFill>
                  <a:srgbClr val="009871"/>
                </a:solidFill>
                <a:latin typeface="Palatino Linotype"/>
                <a:cs typeface="Palatino Linotype"/>
              </a:rPr>
              <a:t>Family</a:t>
            </a:r>
            <a:endParaRPr sz="46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13722" y="7072290"/>
            <a:ext cx="300355" cy="297815"/>
          </a:xfrm>
          <a:custGeom>
            <a:avLst/>
            <a:gdLst/>
            <a:ahLst/>
            <a:cxnLst/>
            <a:rect l="l" t="t" r="r" b="b"/>
            <a:pathLst>
              <a:path w="300354" h="297815">
                <a:moveTo>
                  <a:pt x="150088" y="0"/>
                </a:moveTo>
                <a:lnTo>
                  <a:pt x="103078" y="6571"/>
                </a:lnTo>
                <a:lnTo>
                  <a:pt x="62172" y="24883"/>
                </a:lnTo>
                <a:lnTo>
                  <a:pt x="29769" y="52834"/>
                </a:lnTo>
                <a:lnTo>
                  <a:pt x="8266" y="88318"/>
                </a:lnTo>
                <a:lnTo>
                  <a:pt x="63" y="129235"/>
                </a:lnTo>
                <a:lnTo>
                  <a:pt x="0" y="132880"/>
                </a:lnTo>
                <a:lnTo>
                  <a:pt x="8071" y="183400"/>
                </a:lnTo>
                <a:lnTo>
                  <a:pt x="30611" y="227587"/>
                </a:lnTo>
                <a:lnTo>
                  <a:pt x="65107" y="262980"/>
                </a:lnTo>
                <a:lnTo>
                  <a:pt x="109046" y="287121"/>
                </a:lnTo>
                <a:lnTo>
                  <a:pt x="159918" y="297548"/>
                </a:lnTo>
                <a:lnTo>
                  <a:pt x="159918" y="262280"/>
                </a:lnTo>
                <a:lnTo>
                  <a:pt x="204575" y="253639"/>
                </a:lnTo>
                <a:lnTo>
                  <a:pt x="243118" y="234308"/>
                </a:lnTo>
                <a:lnTo>
                  <a:pt x="273358" y="206200"/>
                </a:lnTo>
                <a:lnTo>
                  <a:pt x="293107" y="171224"/>
                </a:lnTo>
                <a:lnTo>
                  <a:pt x="300177" y="131292"/>
                </a:lnTo>
                <a:lnTo>
                  <a:pt x="292525" y="89791"/>
                </a:lnTo>
                <a:lnTo>
                  <a:pt x="271219" y="53750"/>
                </a:lnTo>
                <a:lnTo>
                  <a:pt x="238729" y="25330"/>
                </a:lnTo>
                <a:lnTo>
                  <a:pt x="197528" y="6692"/>
                </a:lnTo>
                <a:lnTo>
                  <a:pt x="150088" y="0"/>
                </a:lnTo>
                <a:close/>
              </a:path>
            </a:pathLst>
          </a:custGeom>
          <a:solidFill>
            <a:srgbClr val="00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92441" y="7093286"/>
            <a:ext cx="130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6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9459" y="7170928"/>
            <a:ext cx="2419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600" spc="20" dirty="0">
                <a:solidFill>
                  <a:srgbClr val="231F20"/>
                </a:solidFill>
                <a:latin typeface="Century Gothic"/>
                <a:cs typeface="Century Gothic"/>
              </a:rPr>
              <a:t>SOURCE: 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Joint </a:t>
            </a:r>
            <a:r>
              <a:rPr sz="600" spc="-15" dirty="0">
                <a:solidFill>
                  <a:srgbClr val="231F20"/>
                </a:solidFill>
                <a:latin typeface="Century Gothic"/>
                <a:cs typeface="Century Gothic"/>
              </a:rPr>
              <a:t>Center </a:t>
            </a:r>
            <a:r>
              <a:rPr sz="600" spc="20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600" spc="10" dirty="0">
                <a:solidFill>
                  <a:srgbClr val="231F20"/>
                </a:solidFill>
                <a:latin typeface="Century Gothic"/>
                <a:cs typeface="Century Gothic"/>
              </a:rPr>
              <a:t>Housing </a:t>
            </a:r>
            <a:r>
              <a:rPr sz="600" spc="15" dirty="0">
                <a:solidFill>
                  <a:srgbClr val="231F20"/>
                </a:solidFill>
                <a:latin typeface="Century Gothic"/>
                <a:cs typeface="Century Gothic"/>
              </a:rPr>
              <a:t>Studies </a:t>
            </a:r>
            <a:r>
              <a:rPr sz="600" spc="5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600" spc="-5" dirty="0">
                <a:solidFill>
                  <a:srgbClr val="231F20"/>
                </a:solidFill>
                <a:latin typeface="Century Gothic"/>
                <a:cs typeface="Century Gothic"/>
              </a:rPr>
              <a:t>Harvard </a:t>
            </a:r>
            <a:r>
              <a:rPr sz="600" spc="10" dirty="0">
                <a:solidFill>
                  <a:srgbClr val="231F20"/>
                </a:solidFill>
                <a:latin typeface="Century Gothic"/>
                <a:cs typeface="Century Gothic"/>
              </a:rPr>
              <a:t>University,  </a:t>
            </a:r>
            <a:r>
              <a:rPr sz="600" spc="-10" dirty="0">
                <a:solidFill>
                  <a:srgbClr val="231F20"/>
                </a:solidFill>
                <a:latin typeface="Century Gothic"/>
                <a:cs typeface="Century Gothic"/>
              </a:rPr>
              <a:t>National </a:t>
            </a:r>
            <a:r>
              <a:rPr sz="600" spc="5" dirty="0">
                <a:solidFill>
                  <a:srgbClr val="231F20"/>
                </a:solidFill>
                <a:latin typeface="Century Gothic"/>
                <a:cs typeface="Century Gothic"/>
              </a:rPr>
              <a:t>Association of </a:t>
            </a:r>
            <a:r>
              <a:rPr sz="600" spc="-5" dirty="0">
                <a:solidFill>
                  <a:srgbClr val="231F20"/>
                </a:solidFill>
                <a:latin typeface="Century Gothic"/>
                <a:cs typeface="Century Gothic"/>
              </a:rPr>
              <a:t>Home </a:t>
            </a:r>
            <a:r>
              <a:rPr sz="600" spc="20" dirty="0">
                <a:solidFill>
                  <a:srgbClr val="231F20"/>
                </a:solidFill>
                <a:latin typeface="Century Gothic"/>
                <a:cs typeface="Century Gothic"/>
              </a:rPr>
              <a:t>Builders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9459" y="529332"/>
            <a:ext cx="3669665" cy="251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sz="2400" spc="130" dirty="0">
                <a:solidFill>
                  <a:srgbClr val="231F20"/>
                </a:solidFill>
                <a:latin typeface="Palatino Linotype"/>
                <a:cs typeface="Palatino Linotype"/>
              </a:rPr>
              <a:t>Not </a:t>
            </a:r>
            <a:r>
              <a:rPr sz="2400" spc="170" dirty="0">
                <a:solidFill>
                  <a:srgbClr val="231F20"/>
                </a:solidFill>
                <a:latin typeface="Palatino Linotype"/>
                <a:cs typeface="Palatino Linotype"/>
              </a:rPr>
              <a:t>only </a:t>
            </a:r>
            <a:r>
              <a:rPr sz="2400" spc="140" dirty="0">
                <a:solidFill>
                  <a:srgbClr val="231F20"/>
                </a:solidFill>
                <a:latin typeface="Palatino Linotype"/>
                <a:cs typeface="Palatino Linotype"/>
              </a:rPr>
              <a:t>does  </a:t>
            </a:r>
            <a:r>
              <a:rPr sz="2400" spc="170" dirty="0">
                <a:solidFill>
                  <a:srgbClr val="231F20"/>
                </a:solidFill>
                <a:latin typeface="Palatino Linotype"/>
                <a:cs typeface="Palatino Linotype"/>
              </a:rPr>
              <a:t>homeownership</a:t>
            </a:r>
            <a:r>
              <a:rPr sz="2400" spc="-3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spc="165" dirty="0">
                <a:solidFill>
                  <a:srgbClr val="231F20"/>
                </a:solidFill>
                <a:latin typeface="Palatino Linotype"/>
                <a:cs typeface="Palatino Linotype"/>
              </a:rPr>
              <a:t>benefit  </a:t>
            </a:r>
            <a:r>
              <a:rPr sz="2400" spc="155" dirty="0">
                <a:solidFill>
                  <a:srgbClr val="231F20"/>
                </a:solidFill>
                <a:latin typeface="Palatino Linotype"/>
                <a:cs typeface="Palatino Linotype"/>
              </a:rPr>
              <a:t>you, </a:t>
            </a:r>
            <a:r>
              <a:rPr sz="2400" spc="190" dirty="0">
                <a:solidFill>
                  <a:srgbClr val="231F20"/>
                </a:solidFill>
                <a:latin typeface="Palatino Linotype"/>
                <a:cs typeface="Palatino Linotype"/>
              </a:rPr>
              <a:t>but </a:t>
            </a:r>
            <a:r>
              <a:rPr sz="2400" spc="150" dirty="0">
                <a:solidFill>
                  <a:srgbClr val="231F20"/>
                </a:solidFill>
                <a:latin typeface="Palatino Linotype"/>
                <a:cs typeface="Palatino Linotype"/>
              </a:rPr>
              <a:t>it </a:t>
            </a:r>
            <a:r>
              <a:rPr sz="2400" spc="135" dirty="0">
                <a:solidFill>
                  <a:srgbClr val="231F20"/>
                </a:solidFill>
                <a:latin typeface="Palatino Linotype"/>
                <a:cs typeface="Palatino Linotype"/>
              </a:rPr>
              <a:t>also </a:t>
            </a:r>
            <a:r>
              <a:rPr sz="2400" spc="170" dirty="0">
                <a:solidFill>
                  <a:srgbClr val="231F20"/>
                </a:solidFill>
                <a:latin typeface="Palatino Linotype"/>
                <a:cs typeface="Palatino Linotype"/>
              </a:rPr>
              <a:t>impacts  </a:t>
            </a:r>
            <a:r>
              <a:rPr sz="2400" spc="200" dirty="0">
                <a:solidFill>
                  <a:srgbClr val="231F20"/>
                </a:solidFill>
                <a:latin typeface="Palatino Linotype"/>
                <a:cs typeface="Palatino Linotype"/>
              </a:rPr>
              <a:t>the </a:t>
            </a:r>
            <a:r>
              <a:rPr sz="2400" spc="125" dirty="0">
                <a:solidFill>
                  <a:srgbClr val="231F20"/>
                </a:solidFill>
                <a:latin typeface="Palatino Linotype"/>
                <a:cs typeface="Palatino Linotype"/>
              </a:rPr>
              <a:t>world </a:t>
            </a:r>
            <a:r>
              <a:rPr sz="2400" spc="185" dirty="0">
                <a:solidFill>
                  <a:srgbClr val="231F20"/>
                </a:solidFill>
                <a:latin typeface="Palatino Linotype"/>
                <a:cs typeface="Palatino Linotype"/>
              </a:rPr>
              <a:t>around</a:t>
            </a:r>
            <a:r>
              <a:rPr sz="2400" spc="-3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2400" spc="170" dirty="0">
                <a:solidFill>
                  <a:srgbClr val="231F20"/>
                </a:solidFill>
                <a:latin typeface="Palatino Linotype"/>
                <a:cs typeface="Palatino Linotype"/>
              </a:rPr>
              <a:t>you!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605"/>
              </a:spcBef>
            </a:pPr>
            <a:r>
              <a:rPr sz="1200" b="1" spc="5" dirty="0">
                <a:solidFill>
                  <a:srgbClr val="231F20"/>
                </a:solidFill>
                <a:latin typeface="Gill Sans MT"/>
                <a:cs typeface="Gill Sans MT"/>
              </a:rPr>
              <a:t>Creates </a:t>
            </a:r>
            <a:r>
              <a:rPr sz="1200" b="1" spc="15" dirty="0">
                <a:solidFill>
                  <a:srgbClr val="231F20"/>
                </a:solidFill>
                <a:latin typeface="Gill Sans MT"/>
                <a:cs typeface="Gill Sans MT"/>
              </a:rPr>
              <a:t>Stronger</a:t>
            </a:r>
            <a:r>
              <a:rPr sz="1200" b="1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20" dirty="0">
                <a:solidFill>
                  <a:srgbClr val="231F20"/>
                </a:solidFill>
                <a:latin typeface="Gill Sans MT"/>
                <a:cs typeface="Gill Sans MT"/>
              </a:rPr>
              <a:t>Families</a:t>
            </a:r>
            <a:endParaRPr sz="1200">
              <a:latin typeface="Gill Sans MT"/>
              <a:cs typeface="Gill Sans MT"/>
            </a:endParaRPr>
          </a:p>
          <a:p>
            <a:pPr marL="12700" marR="144780">
              <a:lnSpc>
                <a:spcPts val="1600"/>
              </a:lnSpc>
              <a:spcBef>
                <a:spcPts val="80"/>
              </a:spcBef>
            </a:pP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When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you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have </a:t>
            </a:r>
            <a:r>
              <a:rPr sz="1000" spc="-105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home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base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that’s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all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yours,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studies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show 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emotional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stability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increases </a:t>
            </a:r>
            <a:r>
              <a:rPr sz="1000" spc="-40" dirty="0">
                <a:solidFill>
                  <a:srgbClr val="231F20"/>
                </a:solidFill>
                <a:latin typeface="Century Gothic"/>
                <a:cs typeface="Century Gothic"/>
              </a:rPr>
              <a:t>among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family</a:t>
            </a:r>
            <a:r>
              <a:rPr sz="10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members.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9459" y="3192777"/>
            <a:ext cx="3321050" cy="20872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b="1" spc="40" dirty="0">
                <a:solidFill>
                  <a:srgbClr val="231F20"/>
                </a:solidFill>
                <a:latin typeface="Gill Sans MT"/>
                <a:cs typeface="Gill Sans MT"/>
              </a:rPr>
              <a:t>Kids </a:t>
            </a:r>
            <a:r>
              <a:rPr sz="1200" b="1" dirty="0">
                <a:solidFill>
                  <a:srgbClr val="231F20"/>
                </a:solidFill>
                <a:latin typeface="Gill Sans MT"/>
                <a:cs typeface="Gill Sans MT"/>
              </a:rPr>
              <a:t>Perform Better </a:t>
            </a:r>
            <a:r>
              <a:rPr sz="1200" b="1" spc="30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1200" b="1" spc="-1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spc="35" dirty="0">
                <a:solidFill>
                  <a:srgbClr val="231F20"/>
                </a:solidFill>
                <a:latin typeface="Gill Sans MT"/>
                <a:cs typeface="Gill Sans MT"/>
              </a:rPr>
              <a:t>School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</a:pP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Children raised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-105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Century Gothic"/>
                <a:cs typeface="Century Gothic"/>
              </a:rPr>
              <a:t>home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that’s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owned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by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family 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find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more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success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math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reading </a:t>
            </a:r>
            <a:r>
              <a:rPr sz="1000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have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fewer  </a:t>
            </a:r>
            <a:r>
              <a:rPr sz="1000" spc="-25" dirty="0">
                <a:solidFill>
                  <a:srgbClr val="231F20"/>
                </a:solidFill>
                <a:latin typeface="Century Gothic"/>
                <a:cs typeface="Century Gothic"/>
              </a:rPr>
              <a:t>behavioral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problems.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b="1" spc="15" dirty="0">
                <a:solidFill>
                  <a:srgbClr val="231F20"/>
                </a:solidFill>
                <a:latin typeface="Gill Sans MT"/>
                <a:cs typeface="Gill Sans MT"/>
              </a:rPr>
              <a:t>Stronger </a:t>
            </a:r>
            <a:r>
              <a:rPr sz="1200" b="1" spc="45" dirty="0">
                <a:solidFill>
                  <a:srgbClr val="231F20"/>
                </a:solidFill>
                <a:latin typeface="Gill Sans MT"/>
                <a:cs typeface="Gill Sans MT"/>
              </a:rPr>
              <a:t>Sense </a:t>
            </a:r>
            <a:r>
              <a:rPr sz="1200" b="1" spc="75" dirty="0">
                <a:solidFill>
                  <a:srgbClr val="231F20"/>
                </a:solidFill>
                <a:latin typeface="Gill Sans MT"/>
                <a:cs typeface="Gill Sans MT"/>
              </a:rPr>
              <a:t>of</a:t>
            </a:r>
            <a:r>
              <a:rPr sz="1200" b="1" spc="-1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b="1" dirty="0">
                <a:solidFill>
                  <a:srgbClr val="231F20"/>
                </a:solidFill>
                <a:latin typeface="Gill Sans MT"/>
                <a:cs typeface="Gill Sans MT"/>
              </a:rPr>
              <a:t>Community</a:t>
            </a:r>
            <a:endParaRPr sz="1200">
              <a:latin typeface="Gill Sans MT"/>
              <a:cs typeface="Gill Sans MT"/>
            </a:endParaRPr>
          </a:p>
          <a:p>
            <a:pPr marL="12700" marR="12700">
              <a:lnSpc>
                <a:spcPts val="1600"/>
              </a:lnSpc>
              <a:spcBef>
                <a:spcPts val="80"/>
              </a:spcBef>
            </a:pP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People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who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own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homes </a:t>
            </a:r>
            <a:r>
              <a:rPr sz="1000" spc="-45" dirty="0">
                <a:solidFill>
                  <a:srgbClr val="231F20"/>
                </a:solidFill>
                <a:latin typeface="Century Gothic"/>
                <a:cs typeface="Century Gothic"/>
              </a:rPr>
              <a:t>are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more </a:t>
            </a:r>
            <a:r>
              <a:rPr sz="1000" spc="-35" dirty="0">
                <a:solidFill>
                  <a:srgbClr val="231F20"/>
                </a:solidFill>
                <a:latin typeface="Century Gothic"/>
                <a:cs typeface="Century Gothic"/>
              </a:rPr>
              <a:t>active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15" dirty="0">
                <a:solidFill>
                  <a:srgbClr val="231F20"/>
                </a:solidFill>
                <a:latin typeface="Century Gothic"/>
                <a:cs typeface="Century Gothic"/>
              </a:rPr>
              <a:t>their 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community,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doing more </a:t>
            </a:r>
            <a:r>
              <a:rPr sz="1000" spc="10" dirty="0">
                <a:solidFill>
                  <a:srgbClr val="231F20"/>
                </a:solidFill>
                <a:latin typeface="Century Gothic"/>
                <a:cs typeface="Century Gothic"/>
              </a:rPr>
              <a:t>to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ensure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their </a:t>
            </a:r>
            <a:r>
              <a:rPr sz="1000" spc="5" dirty="0">
                <a:solidFill>
                  <a:srgbClr val="231F20"/>
                </a:solidFill>
                <a:latin typeface="Century Gothic"/>
                <a:cs typeface="Century Gothic"/>
              </a:rPr>
              <a:t>property  </a:t>
            </a:r>
            <a:r>
              <a:rPr sz="1000" spc="-5" dirty="0">
                <a:solidFill>
                  <a:srgbClr val="231F20"/>
                </a:solidFill>
                <a:latin typeface="Century Gothic"/>
                <a:cs typeface="Century Gothic"/>
              </a:rPr>
              <a:t>remains </a:t>
            </a:r>
            <a:r>
              <a:rPr sz="1000" spc="20" dirty="0">
                <a:solidFill>
                  <a:srgbClr val="231F20"/>
                </a:solidFill>
                <a:latin typeface="Century Gothic"/>
                <a:cs typeface="Century Gothic"/>
              </a:rPr>
              <a:t>in </a:t>
            </a:r>
            <a:r>
              <a:rPr sz="1000" spc="-105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1000" spc="-15" dirty="0">
                <a:solidFill>
                  <a:srgbClr val="231F20"/>
                </a:solidFill>
                <a:latin typeface="Century Gothic"/>
                <a:cs typeface="Century Gothic"/>
              </a:rPr>
              <a:t>neighborhood </a:t>
            </a:r>
            <a:r>
              <a:rPr sz="1000" spc="-10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1000" spc="75" dirty="0">
                <a:solidFill>
                  <a:srgbClr val="231F20"/>
                </a:solidFill>
                <a:latin typeface="Century Gothic"/>
                <a:cs typeface="Century Gothic"/>
              </a:rPr>
              <a:t>is </a:t>
            </a:r>
            <a:r>
              <a:rPr sz="1000" dirty="0">
                <a:solidFill>
                  <a:srgbClr val="231F20"/>
                </a:solidFill>
                <a:latin typeface="Century Gothic"/>
                <a:cs typeface="Century Gothic"/>
              </a:rPr>
              <a:t>supportive,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safe</a:t>
            </a:r>
            <a:r>
              <a:rPr sz="1000" spc="-1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Century Gothic"/>
                <a:cs typeface="Century Gothic"/>
              </a:rPr>
              <a:t>and  </a:t>
            </a:r>
            <a:r>
              <a:rPr sz="1000" spc="-20" dirty="0">
                <a:solidFill>
                  <a:srgbClr val="231F20"/>
                </a:solidFill>
                <a:latin typeface="Century Gothic"/>
                <a:cs typeface="Century Gothic"/>
              </a:rPr>
              <a:t>beautiful.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10" name="Picture 9" descr="RMS Elite Properties logo stack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562600"/>
            <a:ext cx="1676400" cy="87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8095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1828" y="502800"/>
            <a:ext cx="4923790" cy="71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240" dirty="0"/>
              <a:t>Homeownership:</a:t>
            </a:r>
            <a:endParaRPr sz="4550"/>
          </a:p>
        </p:txBody>
      </p:sp>
      <p:sp>
        <p:nvSpPr>
          <p:cNvPr id="4" name="object 4"/>
          <p:cNvSpPr/>
          <p:nvPr/>
        </p:nvSpPr>
        <p:spPr>
          <a:xfrm>
            <a:off x="9313722" y="7072290"/>
            <a:ext cx="300355" cy="297815"/>
          </a:xfrm>
          <a:custGeom>
            <a:avLst/>
            <a:gdLst/>
            <a:ahLst/>
            <a:cxnLst/>
            <a:rect l="l" t="t" r="r" b="b"/>
            <a:pathLst>
              <a:path w="300354" h="297815">
                <a:moveTo>
                  <a:pt x="150088" y="0"/>
                </a:moveTo>
                <a:lnTo>
                  <a:pt x="103078" y="6571"/>
                </a:lnTo>
                <a:lnTo>
                  <a:pt x="62172" y="24883"/>
                </a:lnTo>
                <a:lnTo>
                  <a:pt x="29769" y="52834"/>
                </a:lnTo>
                <a:lnTo>
                  <a:pt x="8266" y="88318"/>
                </a:lnTo>
                <a:lnTo>
                  <a:pt x="63" y="129235"/>
                </a:lnTo>
                <a:lnTo>
                  <a:pt x="0" y="132880"/>
                </a:lnTo>
                <a:lnTo>
                  <a:pt x="8071" y="183400"/>
                </a:lnTo>
                <a:lnTo>
                  <a:pt x="30611" y="227587"/>
                </a:lnTo>
                <a:lnTo>
                  <a:pt x="65107" y="262980"/>
                </a:lnTo>
                <a:lnTo>
                  <a:pt x="109046" y="287121"/>
                </a:lnTo>
                <a:lnTo>
                  <a:pt x="159918" y="297548"/>
                </a:lnTo>
                <a:lnTo>
                  <a:pt x="159918" y="262280"/>
                </a:lnTo>
                <a:lnTo>
                  <a:pt x="204575" y="253639"/>
                </a:lnTo>
                <a:lnTo>
                  <a:pt x="243118" y="234308"/>
                </a:lnTo>
                <a:lnTo>
                  <a:pt x="273358" y="206200"/>
                </a:lnTo>
                <a:lnTo>
                  <a:pt x="293107" y="171224"/>
                </a:lnTo>
                <a:lnTo>
                  <a:pt x="300177" y="131292"/>
                </a:lnTo>
                <a:lnTo>
                  <a:pt x="292525" y="89791"/>
                </a:lnTo>
                <a:lnTo>
                  <a:pt x="271219" y="53750"/>
                </a:lnTo>
                <a:lnTo>
                  <a:pt x="238729" y="25330"/>
                </a:lnTo>
                <a:lnTo>
                  <a:pt x="197528" y="6692"/>
                </a:lnTo>
                <a:lnTo>
                  <a:pt x="150088" y="0"/>
                </a:lnTo>
                <a:close/>
              </a:path>
            </a:pathLst>
          </a:custGeom>
          <a:solidFill>
            <a:srgbClr val="0098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96937" y="7093286"/>
            <a:ext cx="121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1828" y="1079936"/>
            <a:ext cx="4952365" cy="3212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40" dirty="0">
                <a:solidFill>
                  <a:srgbClr val="009871"/>
                </a:solidFill>
                <a:latin typeface="Palatino Linotype"/>
                <a:cs typeface="Palatino Linotype"/>
              </a:rPr>
              <a:t>A </a:t>
            </a:r>
            <a:r>
              <a:rPr sz="4550" spc="325" dirty="0">
                <a:solidFill>
                  <a:srgbClr val="009871"/>
                </a:solidFill>
                <a:latin typeface="Palatino Linotype"/>
                <a:cs typeface="Palatino Linotype"/>
              </a:rPr>
              <a:t>Smart</a:t>
            </a:r>
            <a:r>
              <a:rPr sz="4550" spc="-310" dirty="0">
                <a:solidFill>
                  <a:srgbClr val="009871"/>
                </a:solidFill>
                <a:latin typeface="Palatino Linotype"/>
                <a:cs typeface="Palatino Linotype"/>
              </a:rPr>
              <a:t> </a:t>
            </a:r>
            <a:r>
              <a:rPr sz="4550" spc="260" dirty="0">
                <a:solidFill>
                  <a:srgbClr val="009871"/>
                </a:solidFill>
                <a:latin typeface="Palatino Linotype"/>
                <a:cs typeface="Palatino Linotype"/>
              </a:rPr>
              <a:t>Decision</a:t>
            </a:r>
            <a:endParaRPr sz="4550" dirty="0">
              <a:latin typeface="Palatino Linotype"/>
              <a:cs typeface="Palatino Linotype"/>
            </a:endParaRPr>
          </a:p>
          <a:p>
            <a:pPr marL="893444" marR="431800">
              <a:lnSpc>
                <a:spcPct val="128299"/>
              </a:lnSpc>
              <a:spcBef>
                <a:spcPts val="2555"/>
              </a:spcBef>
            </a:pP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sz="1400" spc="1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magic</a:t>
            </a:r>
            <a:r>
              <a:rPr sz="1400" spc="1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10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sz="1400" spc="-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homeownership</a:t>
            </a:r>
            <a:r>
              <a:rPr sz="1400" spc="1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8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affects</a:t>
            </a:r>
            <a:r>
              <a:rPr sz="1400" spc="-2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your  </a:t>
            </a:r>
            <a:r>
              <a:rPr sz="1400" spc="8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dreams,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wealth and family </a:t>
            </a:r>
            <a:r>
              <a:rPr sz="1400" spc="5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life. </a:t>
            </a:r>
            <a:r>
              <a:rPr sz="1400" spc="7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Investing 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sz="1400" spc="9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home </a:t>
            </a:r>
            <a:r>
              <a:rPr sz="1400" spc="3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sz="1400" spc="9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sz="1400" spc="10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smart </a:t>
            </a:r>
            <a:r>
              <a:rPr sz="1400" spc="8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decision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sz="1400" spc="9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anyone  looking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sz="1400" spc="9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increase </a:t>
            </a:r>
            <a:r>
              <a:rPr sz="1400" spc="9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their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net </a:t>
            </a:r>
            <a:r>
              <a:rPr sz="1400" spc="9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worth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and  </a:t>
            </a:r>
            <a:r>
              <a:rPr sz="1400" spc="114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become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sz="1400" spc="9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active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sz="1400" spc="9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their community.  </a:t>
            </a:r>
            <a:r>
              <a:rPr sz="1400" spc="65" dirty="0" smtClean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400" spc="65" dirty="0" smtClean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ontact</a:t>
            </a:r>
            <a:r>
              <a:rPr sz="1400" spc="65" dirty="0" smtClean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spc="11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me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sz="1400" spc="9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get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started </a:t>
            </a:r>
            <a:r>
              <a:rPr sz="1400" spc="110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sz="1400" spc="10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your journey to  </a:t>
            </a:r>
            <a:r>
              <a:rPr sz="1400" spc="85" dirty="0">
                <a:solidFill>
                  <a:srgbClr val="231F20"/>
                </a:solidFill>
                <a:latin typeface="Calibri" pitchFamily="34" charset="0"/>
                <a:cs typeface="Calibri" pitchFamily="34" charset="0"/>
              </a:rPr>
              <a:t>homeownership!</a:t>
            </a:r>
            <a:endParaRPr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3201" y="6582033"/>
            <a:ext cx="62865" cy="134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spc="15" dirty="0">
                <a:solidFill>
                  <a:srgbClr val="231F20"/>
                </a:solidFill>
                <a:latin typeface="Verdana"/>
                <a:cs typeface="Verdana"/>
                <a:hlinkClick r:id="rId3"/>
              </a:rPr>
              <a:t>t</a:t>
            </a:r>
            <a:endParaRPr sz="700">
              <a:latin typeface="Verdana"/>
              <a:cs typeface="Verdana"/>
            </a:endParaRPr>
          </a:p>
        </p:txBody>
      </p:sp>
      <p:pic>
        <p:nvPicPr>
          <p:cNvPr id="11" name="Picture 10" descr="RMS Elite Properties logo stack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019800"/>
            <a:ext cx="1676400" cy="870568"/>
          </a:xfrm>
          <a:prstGeom prst="rect">
            <a:avLst/>
          </a:prstGeom>
        </p:spPr>
      </p:pic>
      <p:pic>
        <p:nvPicPr>
          <p:cNvPr id="12" name="Picture 11" descr="Lloyd RMS 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267200"/>
            <a:ext cx="1714500" cy="1638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2800" y="4572000"/>
            <a:ext cx="259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Freestyle Script" pitchFamily="66" charset="0"/>
              </a:rPr>
              <a:t>Lloyd Dreibelbis</a:t>
            </a:r>
            <a:r>
              <a:rPr lang="en-US" dirty="0" smtClean="0"/>
              <a:t>, BROKER</a:t>
            </a:r>
          </a:p>
          <a:p>
            <a:r>
              <a:rPr lang="en-US" dirty="0" smtClean="0"/>
              <a:t>CRB, CRS, GRI</a:t>
            </a:r>
          </a:p>
          <a:p>
            <a:r>
              <a:rPr lang="en-US" dirty="0" smtClean="0"/>
              <a:t>RMS Elite Properties</a:t>
            </a:r>
          </a:p>
          <a:p>
            <a:r>
              <a:rPr lang="en-US" dirty="0" smtClean="0"/>
              <a:t>4700 9</a:t>
            </a:r>
            <a:r>
              <a:rPr lang="en-US" baseline="30000" dirty="0" smtClean="0"/>
              <a:t>th</a:t>
            </a:r>
            <a:r>
              <a:rPr lang="en-US" dirty="0" smtClean="0"/>
              <a:t> Ave. N.</a:t>
            </a:r>
          </a:p>
          <a:p>
            <a:r>
              <a:rPr lang="en-US" dirty="0" smtClean="0"/>
              <a:t>St. Petersburg, FL </a:t>
            </a:r>
            <a:r>
              <a:rPr lang="en-US" dirty="0" smtClean="0"/>
              <a:t>33713</a:t>
            </a:r>
          </a:p>
          <a:p>
            <a:r>
              <a:rPr lang="en-US" dirty="0" smtClean="0"/>
              <a:t>484-529-2977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646</Words>
  <Application>Microsoft Office PowerPoint</Application>
  <PresentationFormat>Custom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TheMagic</vt:lpstr>
      <vt:lpstr>Rent vs. Own</vt:lpstr>
      <vt:lpstr>75United States consider buying a</vt:lpstr>
      <vt:lpstr>Homeownership</vt:lpstr>
      <vt:lpstr>Homeownership</vt:lpstr>
      <vt:lpstr>Homeownership: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TheMagic</dc:title>
  <cp:lastModifiedBy>Corporate Edition</cp:lastModifiedBy>
  <cp:revision>2</cp:revision>
  <dcterms:created xsi:type="dcterms:W3CDTF">2020-08-03T18:02:24Z</dcterms:created>
  <dcterms:modified xsi:type="dcterms:W3CDTF">2020-08-03T18:27:36Z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2020-08-03T00:00:00Z</vt:filetime>
  </property>
</Properties>
</file>