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8"/>
  </p:handoutMasterIdLst>
  <p:sldIdLst>
    <p:sldId id="310" r:id="rId2"/>
    <p:sldId id="299" r:id="rId3"/>
    <p:sldId id="303" r:id="rId4"/>
    <p:sldId id="302" r:id="rId5"/>
    <p:sldId id="311" r:id="rId6"/>
    <p:sldId id="307" r:id="rId7"/>
    <p:sldId id="304" r:id="rId8"/>
    <p:sldId id="306" r:id="rId9"/>
    <p:sldId id="300" r:id="rId10"/>
    <p:sldId id="305" r:id="rId11"/>
    <p:sldId id="256" r:id="rId12"/>
    <p:sldId id="257" r:id="rId13"/>
    <p:sldId id="258" r:id="rId14"/>
    <p:sldId id="263" r:id="rId15"/>
    <p:sldId id="264" r:id="rId16"/>
    <p:sldId id="265" r:id="rId17"/>
    <p:sldId id="266" r:id="rId18"/>
    <p:sldId id="267" r:id="rId19"/>
    <p:sldId id="268" r:id="rId20"/>
    <p:sldId id="285" r:id="rId21"/>
    <p:sldId id="269" r:id="rId22"/>
    <p:sldId id="289" r:id="rId23"/>
    <p:sldId id="270" r:id="rId24"/>
    <p:sldId id="271" r:id="rId25"/>
    <p:sldId id="301" r:id="rId26"/>
    <p:sldId id="272" r:id="rId27"/>
    <p:sldId id="273" r:id="rId28"/>
    <p:sldId id="274" r:id="rId29"/>
    <p:sldId id="276" r:id="rId30"/>
    <p:sldId id="275" r:id="rId31"/>
    <p:sldId id="312" r:id="rId32"/>
    <p:sldId id="284" r:id="rId33"/>
    <p:sldId id="283" r:id="rId34"/>
    <p:sldId id="277" r:id="rId35"/>
    <p:sldId id="278" r:id="rId36"/>
    <p:sldId id="279" r:id="rId37"/>
    <p:sldId id="280" r:id="rId38"/>
    <p:sldId id="281" r:id="rId39"/>
    <p:sldId id="282" r:id="rId40"/>
    <p:sldId id="290" r:id="rId41"/>
    <p:sldId id="298" r:id="rId42"/>
    <p:sldId id="292" r:id="rId43"/>
    <p:sldId id="296" r:id="rId44"/>
    <p:sldId id="295" r:id="rId45"/>
    <p:sldId id="308" r:id="rId46"/>
    <p:sldId id="297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FAF504-462A-4EA0-9021-98CB8F9D821E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E596F3-7F16-4C23-B7B0-1DD3BB68A91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6D6273-9CFA-4E99-918D-209DCF45E98E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9A8334-E1B8-4CCC-BF69-7678DD405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D6273-9CFA-4E99-918D-209DCF45E98E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A8334-E1B8-4CCC-BF69-7678DD405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D6273-9CFA-4E99-918D-209DCF45E98E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A8334-E1B8-4CCC-BF69-7678DD405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D6273-9CFA-4E99-918D-209DCF45E98E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A8334-E1B8-4CCC-BF69-7678DD405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D6273-9CFA-4E99-918D-209DCF45E98E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A8334-E1B8-4CCC-BF69-7678DD405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D6273-9CFA-4E99-918D-209DCF45E98E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A8334-E1B8-4CCC-BF69-7678DD405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D6273-9CFA-4E99-918D-209DCF45E98E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A8334-E1B8-4CCC-BF69-7678DD405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D6273-9CFA-4E99-918D-209DCF45E98E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A8334-E1B8-4CCC-BF69-7678DD405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6D6273-9CFA-4E99-918D-209DCF45E98E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A8334-E1B8-4CCC-BF69-7678DD405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6D6273-9CFA-4E99-918D-209DCF45E98E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A8334-E1B8-4CCC-BF69-7678DD405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6D6273-9CFA-4E99-918D-209DCF45E98E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9A8334-E1B8-4CCC-BF69-7678DD405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6D6273-9CFA-4E99-918D-209DCF45E98E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9A8334-E1B8-4CCC-BF69-7678DD405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ashore and Green Sea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395572"/>
            <a:ext cx="8001001" cy="5342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17526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Monotype Corsiva" pitchFamily="66" charset="0"/>
              </a:rPr>
              <a:t>Life’s a Beach…  </a:t>
            </a:r>
          </a:p>
          <a:p>
            <a:r>
              <a:rPr lang="en-US" sz="4800" dirty="0" smtClean="0">
                <a:latin typeface="Monotype Corsiva" pitchFamily="66" charset="0"/>
              </a:rPr>
              <a:t>       Enjoy the Waves!!</a:t>
            </a:r>
            <a:endParaRPr lang="en-US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Lucida Calligraphy" pitchFamily="66" charset="0"/>
              </a:rPr>
              <a:t>A Morning Routine…</a:t>
            </a:r>
            <a:endParaRPr lang="en-US" b="0" dirty="0">
              <a:latin typeface="Lucida Calligraphy" pitchFamily="66" charset="0"/>
            </a:endParaRPr>
          </a:p>
        </p:txBody>
      </p:sp>
      <p:pic>
        <p:nvPicPr>
          <p:cNvPr id="2050" name="Picture 2" descr="C:\Users\Lloyd\AppData\Local\Microsoft\Windows\INetCache\IE\5D0TQTUN\sunset_silhouett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2447"/>
            <a:ext cx="8229600" cy="3883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The Seven Principles of Success</a:t>
            </a:r>
            <a:endParaRPr lang="en-US" dirty="0"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a Seminar by Gino Blefari, CEO</a:t>
            </a:r>
          </a:p>
          <a:p>
            <a:r>
              <a:rPr lang="en-US" dirty="0" smtClean="0"/>
              <a:t>HSF Affiliates LLC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02291"/>
          </a:xfrm>
        </p:spPr>
        <p:txBody>
          <a:bodyPr/>
          <a:lstStyle/>
          <a:p>
            <a:r>
              <a:rPr lang="en-US" dirty="0" smtClean="0"/>
              <a:t>Requires:</a:t>
            </a:r>
          </a:p>
          <a:p>
            <a:pPr lvl="1"/>
            <a:r>
              <a:rPr lang="en-US" dirty="0" smtClean="0"/>
              <a:t>A) A Game Plan</a:t>
            </a:r>
          </a:p>
          <a:p>
            <a:pPr lvl="2"/>
            <a:r>
              <a:rPr lang="en-US" dirty="0" smtClean="0"/>
              <a:t>A Business Plan</a:t>
            </a:r>
          </a:p>
          <a:p>
            <a:pPr lvl="1"/>
            <a:r>
              <a:rPr lang="en-US" dirty="0" smtClean="0"/>
              <a:t>B)  A Play Book</a:t>
            </a:r>
          </a:p>
          <a:p>
            <a:pPr lvl="2"/>
            <a:r>
              <a:rPr lang="en-US" dirty="0" smtClean="0"/>
              <a:t>An Action Plan</a:t>
            </a:r>
          </a:p>
          <a:p>
            <a:pPr lvl="1"/>
            <a:r>
              <a:rPr lang="en-US" dirty="0" smtClean="0"/>
              <a:t>C)  Teamwork</a:t>
            </a:r>
          </a:p>
          <a:p>
            <a:pPr lvl="2"/>
            <a:r>
              <a:rPr lang="en-US" dirty="0" smtClean="0"/>
              <a:t>T.E.A.M.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Principle 1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Play Full Out!!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6" name="Picture Placeholder 14" descr="Eagles Pi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6457" r="16457"/>
          <a:stretch>
            <a:fillRect/>
          </a:stretch>
        </p:blipFill>
        <p:spPr bwMode="auto">
          <a:xfrm>
            <a:off x="4735366" y="1600200"/>
            <a:ext cx="2884633" cy="320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178491"/>
          </a:xfrm>
        </p:spPr>
        <p:txBody>
          <a:bodyPr/>
          <a:lstStyle/>
          <a:p>
            <a:r>
              <a:rPr lang="en-US" dirty="0" smtClean="0"/>
              <a:t>Develop Keystone Habits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M.E.D.S.</a:t>
            </a:r>
          </a:p>
          <a:p>
            <a:endParaRPr lang="en-US" dirty="0" smtClean="0"/>
          </a:p>
          <a:p>
            <a:r>
              <a:rPr lang="en-US" dirty="0" smtClean="0"/>
              <a:t>We’ll Come Back to This Principle!!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Principle 2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Have a Good Morning Routine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1026" name="Picture 2" descr="C:\Users\Lloyd\AppData\Local\Microsoft\Windows\INetCache\IE\HLFTJB9G\110926-Sunris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038600" cy="2938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178491"/>
          </a:xfrm>
        </p:spPr>
        <p:txBody>
          <a:bodyPr/>
          <a:lstStyle/>
          <a:p>
            <a:r>
              <a:rPr lang="en-US" dirty="0" smtClean="0"/>
              <a:t>Humble:</a:t>
            </a:r>
          </a:p>
          <a:p>
            <a:pPr lvl="1"/>
            <a:r>
              <a:rPr lang="en-US" dirty="0" smtClean="0"/>
              <a:t>“Having or showing a consciousness of one’s shortcomings”</a:t>
            </a:r>
          </a:p>
          <a:p>
            <a:pPr lvl="1"/>
            <a:r>
              <a:rPr lang="en-US" dirty="0" smtClean="0"/>
              <a:t>“Modest”</a:t>
            </a:r>
          </a:p>
          <a:p>
            <a:pPr lvl="1"/>
            <a:r>
              <a:rPr lang="en-US" dirty="0" smtClean="0"/>
              <a:t>“Unpretentious”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Principle 3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          Be Humble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6146" name="Picture 2" descr="C:\Users\Lloyd\AppData\Local\Microsoft\Windows\INetCache\IE\0HFTZIXL\stay_humble_by_colorfulfigure-d5201mw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3901440" cy="276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T.E.A.M.</a:t>
            </a:r>
          </a:p>
          <a:p>
            <a:pPr lvl="1">
              <a:buNone/>
            </a:pPr>
            <a:r>
              <a:rPr lang="en-US" dirty="0" smtClean="0"/>
              <a:t>	“Together Everyone Achieves More”</a:t>
            </a:r>
          </a:p>
          <a:p>
            <a:pPr lvl="1">
              <a:buNone/>
            </a:pPr>
            <a:r>
              <a:rPr lang="en-US" dirty="0" smtClean="0"/>
              <a:t>“A Team becomes more than just a collection of people when a strong sense of mutual commitment creates synergy, thus generating performance greater than the sum of the performance of it’s individual members”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Principle 4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         Build a Great Team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7170" name="Picture 2" descr="C:\Users\Lloyd\AppData\Local\Microsoft\Windows\INetCache\IE\5D0TQTUN\team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30046"/>
            <a:ext cx="4038600" cy="2628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02291"/>
          </a:xfrm>
        </p:spPr>
        <p:txBody>
          <a:bodyPr/>
          <a:lstStyle/>
          <a:p>
            <a:r>
              <a:rPr lang="en-US" dirty="0" smtClean="0"/>
              <a:t>Set the Standard for Excellence</a:t>
            </a:r>
          </a:p>
          <a:p>
            <a:pPr lvl="1"/>
            <a:r>
              <a:rPr lang="en-US" dirty="0" smtClean="0"/>
              <a:t>Excellence is your ticket to Repeat &amp; Referral Business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Principle 5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    Provide Excellent Service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8194" name="Picture 2" descr="C:\Users\Lloyd\AppData\Local\Microsoft\Windows\INetCache\IE\0HFTZIXL\Customer_Servic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4405141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178491"/>
          </a:xfrm>
        </p:spPr>
        <p:txBody>
          <a:bodyPr/>
          <a:lstStyle/>
          <a:p>
            <a:r>
              <a:rPr lang="en-US" dirty="0" smtClean="0"/>
              <a:t>Sharpen the Saw</a:t>
            </a:r>
          </a:p>
          <a:p>
            <a:pPr lvl="1"/>
            <a:r>
              <a:rPr lang="en-US" dirty="0" smtClean="0">
                <a:latin typeface="Lucida Calligraphy" pitchFamily="66" charset="0"/>
              </a:rPr>
              <a:t>“The man who does not read good books has no advantage over the man who can’t read.”</a:t>
            </a:r>
          </a:p>
          <a:p>
            <a:pPr lvl="3"/>
            <a:r>
              <a:rPr lang="en-US" dirty="0" smtClean="0"/>
              <a:t>Mark Twain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Principle 6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              Read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9218" name="Picture 2" descr="C:\Users\Lloyd\AppData\Local\Microsoft\Windows\INetCache\IE\0344IFIO\Stephen-Covey-The-7-Habits-of-Highly-Effective-People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533400"/>
            <a:ext cx="4038600" cy="2891329"/>
          </a:xfrm>
          <a:prstGeom prst="rect">
            <a:avLst/>
          </a:prstGeom>
          <a:noFill/>
        </p:spPr>
      </p:pic>
      <p:pic>
        <p:nvPicPr>
          <p:cNvPr id="9219" name="Picture 3" descr="C:\Users\Lloyd\AppData\Local\Microsoft\Windows\INetCache\IE\5D0TQTUN\stephen-covey-boo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1933575" cy="2857500"/>
          </a:xfrm>
          <a:prstGeom prst="rect">
            <a:avLst/>
          </a:prstGeom>
          <a:noFill/>
        </p:spPr>
      </p:pic>
      <p:pic>
        <p:nvPicPr>
          <p:cNvPr id="9220" name="Picture 4" descr="C:\Users\Lloyd\AppData\Local\Microsoft\Windows\INetCache\IE\HLFTJB9G\51JDKW8TV1L._SS500_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10000"/>
            <a:ext cx="2590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254691"/>
          </a:xfrm>
        </p:spPr>
        <p:txBody>
          <a:bodyPr/>
          <a:lstStyle/>
          <a:p>
            <a:r>
              <a:rPr lang="en-US" dirty="0" smtClean="0"/>
              <a:t>Reflect</a:t>
            </a:r>
          </a:p>
          <a:p>
            <a:r>
              <a:rPr lang="en-US" dirty="0" smtClean="0"/>
              <a:t>Track</a:t>
            </a:r>
          </a:p>
          <a:p>
            <a:r>
              <a:rPr lang="en-US" dirty="0" smtClean="0"/>
              <a:t>Learn</a:t>
            </a:r>
          </a:p>
          <a:p>
            <a:r>
              <a:rPr lang="en-US" dirty="0" smtClean="0"/>
              <a:t>Share</a:t>
            </a:r>
          </a:p>
          <a:p>
            <a:r>
              <a:rPr lang="en-US" dirty="0" smtClean="0"/>
              <a:t>Grow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Principle 7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     Continuous Improvement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10242" name="Picture 2" descr="C:\Users\Lloyd\AppData\Local\Microsoft\Windows\INetCache\IE\HLFTJB9G\improv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64291"/>
            <a:ext cx="4981575" cy="2803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day go?</a:t>
            </a:r>
          </a:p>
          <a:p>
            <a:r>
              <a:rPr lang="en-US" dirty="0" smtClean="0"/>
              <a:t>What success did I experience?</a:t>
            </a:r>
          </a:p>
          <a:p>
            <a:r>
              <a:rPr lang="en-US" dirty="0" smtClean="0"/>
              <a:t>What challenges did I endure?</a:t>
            </a:r>
          </a:p>
          <a:p>
            <a:r>
              <a:rPr lang="en-US" dirty="0" smtClean="0"/>
              <a:t>What did I learn about myself &amp; about others?</a:t>
            </a:r>
          </a:p>
          <a:p>
            <a:r>
              <a:rPr lang="en-US" dirty="0" smtClean="0"/>
              <a:t>What do I plan to do differently, or the same, tomorrow?</a:t>
            </a:r>
          </a:p>
          <a:p>
            <a:r>
              <a:rPr lang="en-US" dirty="0" smtClean="0"/>
              <a:t>With whom did I interact?  Do I need to update, thank, ask a question of, or share feedback with?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Some Great “Reflection”   		Questions</a:t>
            </a:r>
            <a:endParaRPr lang="en-US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Lucida Calligraphy" pitchFamily="66" charset="0"/>
              </a:rPr>
              <a:t>A Morning Routine…</a:t>
            </a:r>
            <a:endParaRPr lang="en-US" b="0" dirty="0">
              <a:latin typeface="Lucida Calligraphy" pitchFamily="66" charset="0"/>
            </a:endParaRPr>
          </a:p>
        </p:txBody>
      </p:sp>
      <p:pic>
        <p:nvPicPr>
          <p:cNvPr id="2050" name="Picture 2" descr="C:\Users\Lloyd\AppData\Local\Microsoft\Windows\INetCache\IE\5D0TQTUN\sunset_silhouett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2447"/>
            <a:ext cx="8229600" cy="3883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178491"/>
          </a:xfrm>
        </p:spPr>
        <p:txBody>
          <a:bodyPr/>
          <a:lstStyle/>
          <a:p>
            <a:r>
              <a:rPr lang="en-US" dirty="0" smtClean="0"/>
              <a:t>Develop Keystone Habits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M.E.D.S.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Principle 2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Have a Good Morning Routine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1026" name="Picture 2" descr="C:\Users\Lloyd\AppData\Local\Microsoft\Windows\INetCache\IE\HLFTJB9G\110926-Sunris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038600" cy="2938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M.E.D.S.</a:t>
            </a:r>
          </a:p>
          <a:p>
            <a:pPr lvl="1"/>
            <a:r>
              <a:rPr lang="en-US" dirty="0" smtClean="0"/>
              <a:t>Meditation / Prayer</a:t>
            </a:r>
          </a:p>
          <a:p>
            <a:pPr lvl="2"/>
            <a:r>
              <a:rPr lang="en-US" dirty="0" smtClean="0"/>
              <a:t>What you think about, you bring about</a:t>
            </a:r>
          </a:p>
          <a:p>
            <a:pPr lvl="1"/>
            <a:r>
              <a:rPr lang="en-US" dirty="0" smtClean="0"/>
              <a:t>Exercise</a:t>
            </a:r>
          </a:p>
          <a:p>
            <a:pPr lvl="2"/>
            <a:r>
              <a:rPr lang="en-US" dirty="0" smtClean="0"/>
              <a:t>Your Health is Your Wealth</a:t>
            </a:r>
          </a:p>
          <a:p>
            <a:pPr lvl="1"/>
            <a:r>
              <a:rPr lang="en-US" dirty="0" smtClean="0"/>
              <a:t>Diet</a:t>
            </a:r>
          </a:p>
          <a:p>
            <a:pPr lvl="2"/>
            <a:r>
              <a:rPr lang="en-US" dirty="0" smtClean="0"/>
              <a:t>You are what you eat…  Who are you going to be today?</a:t>
            </a:r>
          </a:p>
          <a:p>
            <a:pPr lvl="1"/>
            <a:r>
              <a:rPr lang="en-US" dirty="0" smtClean="0"/>
              <a:t>Sleep</a:t>
            </a:r>
          </a:p>
          <a:p>
            <a:pPr lvl="2"/>
            <a:r>
              <a:rPr lang="en-US" dirty="0" smtClean="0"/>
              <a:t>“Fatigue makes cowards of us all.”  </a:t>
            </a:r>
          </a:p>
          <a:p>
            <a:pPr lvl="3"/>
            <a:r>
              <a:rPr lang="en-US" dirty="0" smtClean="0"/>
              <a:t>Vince Lombardi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Morning Routine:  Keystone Habits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5" name="Picture 3" descr="C:\Users\Lloyd\AppData\Local\Microsoft\Windows\INetCache\IE\0344IFIO\Vince_Lombardi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1706880" cy="2133600"/>
          </a:xfrm>
          <a:prstGeom prst="rect">
            <a:avLst/>
          </a:prstGeom>
          <a:noFill/>
        </p:spPr>
      </p:pic>
      <p:pic>
        <p:nvPicPr>
          <p:cNvPr id="2050" name="Picture 2" descr="C:\Users\Lloyd\AppData\Local\Microsoft\Windows\INetCache\IE\0344IFIO\1024px-Keystone_(PSF)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199" y="3886200"/>
            <a:ext cx="3205121" cy="1414759"/>
          </a:xfrm>
          <a:prstGeom prst="rect">
            <a:avLst/>
          </a:prstGeom>
          <a:noFill/>
        </p:spPr>
      </p:pic>
      <p:pic>
        <p:nvPicPr>
          <p:cNvPr id="2051" name="Picture 3" descr="C:\Users\Lloyd\AppData\Local\Microsoft\Windows\INetCache\IE\0HFTZIXL\120px-Keystone_state_symbol_Pennsylvania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209800"/>
            <a:ext cx="114300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254691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“IF” </a:t>
            </a:r>
            <a:r>
              <a:rPr lang="en-US" sz="2000" dirty="0" smtClean="0"/>
              <a:t>by Rudyard Kipling</a:t>
            </a:r>
          </a:p>
          <a:p>
            <a:r>
              <a:rPr lang="en-US" dirty="0" smtClean="0">
                <a:latin typeface="Lucida Handwriting" pitchFamily="66" charset="0"/>
              </a:rPr>
              <a:t>“The Seeds of Success” </a:t>
            </a:r>
          </a:p>
          <a:p>
            <a:pPr>
              <a:buNone/>
            </a:pPr>
            <a:r>
              <a:rPr lang="en-US" sz="2000" dirty="0" smtClean="0">
                <a:latin typeface="Lucida Handwriting" pitchFamily="66" charset="0"/>
              </a:rPr>
              <a:t>          </a:t>
            </a:r>
            <a:r>
              <a:rPr lang="en-US" sz="2000" dirty="0" smtClean="0"/>
              <a:t>by Og Mandino</a:t>
            </a:r>
          </a:p>
          <a:p>
            <a:r>
              <a:rPr lang="en-US" dirty="0" smtClean="0">
                <a:latin typeface="Lucida Handwriting" pitchFamily="66" charset="0"/>
              </a:rPr>
              <a:t>“The Power of Positive Thinking” </a:t>
            </a:r>
            <a:r>
              <a:rPr lang="en-US" sz="2000" dirty="0" smtClean="0"/>
              <a:t>by Norman Vincent Peele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Morning Routine – 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	Meditation /Reading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 descr="C:\Users\Lloyd\AppData\Local\Microsoft\Windows\INetCache\IE\HLFTJB9G\The-Power-of-Positive-Thinking-Becoming-a-Positive-Examp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1981200"/>
            <a:ext cx="4064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1) Write 10 things you are grateful for</a:t>
            </a:r>
          </a:p>
          <a:p>
            <a:r>
              <a:rPr lang="en-US" dirty="0" smtClean="0"/>
              <a:t>2) Write 3 things that made you happy in the last 24 hours</a:t>
            </a:r>
          </a:p>
          <a:p>
            <a:r>
              <a:rPr lang="en-US" dirty="0" smtClean="0"/>
              <a:t>3) Write “I am” affirmations 25 times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Morning Routine - Journal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3074" name="Picture 2" descr="C:\Users\Lloyd\AppData\Local\Microsoft\Windows\INetCache\IE\5D0TQTUN\writing-clip-art-9T4bq7XTE[1]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9540" y="1981200"/>
            <a:ext cx="3529330" cy="241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Lucida Handwriting" pitchFamily="66" charset="0"/>
              </a:rPr>
              <a:t>“I am earning $______ or more in the next 12 months”</a:t>
            </a:r>
          </a:p>
          <a:p>
            <a:pPr lvl="1"/>
            <a:r>
              <a:rPr lang="en-US" dirty="0" smtClean="0"/>
              <a:t>Write 25 times, saying it as you write it!!</a:t>
            </a:r>
          </a:p>
          <a:p>
            <a:r>
              <a:rPr lang="en-US" dirty="0" smtClean="0"/>
              <a:t>Program the non-conscious part of your brain…</a:t>
            </a:r>
          </a:p>
          <a:p>
            <a:pPr lvl="1"/>
            <a:r>
              <a:rPr lang="en-US" dirty="0" smtClean="0"/>
              <a:t>It has no perception of past or future…</a:t>
            </a:r>
          </a:p>
          <a:p>
            <a:pPr lvl="2"/>
            <a:r>
              <a:rPr lang="en-US" dirty="0" smtClean="0"/>
              <a:t>The non-conscious brain is servile: it sets no goals of its own, but instead executes the goal it is provided with</a:t>
            </a:r>
          </a:p>
          <a:p>
            <a:pPr lvl="2"/>
            <a:r>
              <a:rPr lang="en-US" dirty="0" smtClean="0"/>
              <a:t>The non-conscious brain does not judge the merits or values of results, only whether or not they match the given goals!!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Repeated Affirmations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4098" name="Picture 2" descr="C:\Users\Lloyd\AppData\Local\Microsoft\Windows\INetCache\IE\5D0TQTUN\200px-Phrenology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381625"/>
            <a:ext cx="1256489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Meditation</a:t>
            </a:r>
          </a:p>
          <a:p>
            <a:endParaRPr lang="en-US" dirty="0" smtClean="0"/>
          </a:p>
          <a:p>
            <a:r>
              <a:rPr lang="en-US" dirty="0" smtClean="0"/>
              <a:t>Exercise</a:t>
            </a:r>
          </a:p>
          <a:p>
            <a:endParaRPr lang="en-US" dirty="0" smtClean="0"/>
          </a:p>
          <a:p>
            <a:r>
              <a:rPr lang="en-US" dirty="0" smtClean="0"/>
              <a:t>Diet</a:t>
            </a:r>
          </a:p>
          <a:p>
            <a:endParaRPr lang="en-US" dirty="0" smtClean="0"/>
          </a:p>
          <a:p>
            <a:r>
              <a:rPr lang="en-US" dirty="0" smtClean="0"/>
              <a:t>Sleep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M. E. D. S.</a:t>
            </a:r>
            <a:endParaRPr lang="en-US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Work from a To-Do List</a:t>
            </a:r>
          </a:p>
          <a:p>
            <a:pPr lvl="1"/>
            <a:r>
              <a:rPr lang="en-US" dirty="0" smtClean="0"/>
              <a:t>Program your Action Plan into your Daily Schedule</a:t>
            </a:r>
          </a:p>
          <a:p>
            <a:pPr lvl="1"/>
            <a:r>
              <a:rPr lang="en-US" dirty="0" smtClean="0"/>
              <a:t>Use Your Power Hour(s) to Prospect EVERY DAY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Morning Routine -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          Work your Action Plan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5122" name="Picture 2" descr="C:\Users\Lloyd\AppData\Local\Microsoft\Windows\INetCache\IE\0HFTZIXL\220px-ゴールドラッシュ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15394"/>
            <a:ext cx="3124199" cy="36780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Hal Elrod, Michael J. Maher, Michael Reese &amp; Jay Kinder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Handwriting" pitchFamily="66" charset="0"/>
              </a:rPr>
              <a:t/>
            </a:r>
            <a:br>
              <a:rPr lang="en-US" dirty="0" smtClean="0">
                <a:latin typeface="Lucida Handwriting" pitchFamily="66" charset="0"/>
              </a:rPr>
            </a:br>
            <a:r>
              <a:rPr lang="en-US" dirty="0" smtClean="0">
                <a:latin typeface="Lucida Handwriting" pitchFamily="66" charset="0"/>
              </a:rPr>
              <a:t/>
            </a:r>
            <a:br>
              <a:rPr lang="en-US" dirty="0" smtClean="0">
                <a:latin typeface="Lucida Handwriting" pitchFamily="66" charset="0"/>
              </a:rPr>
            </a:br>
            <a:r>
              <a:rPr lang="en-US" dirty="0" smtClean="0">
                <a:latin typeface="Lucida Handwriting" pitchFamily="66" charset="0"/>
              </a:rPr>
              <a:t>   																								The Miracle Morning </a:t>
            </a:r>
            <a:r>
              <a:rPr lang="en-US" sz="2700" dirty="0" smtClean="0">
                <a:latin typeface="Lucida Handwriting" pitchFamily="66" charset="0"/>
              </a:rPr>
              <a:t>It’s Your Time to Rise and Shine</a:t>
            </a:r>
            <a:r>
              <a:rPr lang="en-US" dirty="0" smtClean="0">
                <a:latin typeface="Lucida Handwriting" pitchFamily="66" charset="0"/>
              </a:rPr>
              <a:t/>
            </a:r>
            <a:br>
              <a:rPr lang="en-US" dirty="0" smtClean="0">
                <a:latin typeface="Lucida Handwriting" pitchFamily="66" charset="0"/>
              </a:rPr>
            </a:br>
            <a:endParaRPr lang="en-US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b="1" dirty="0" smtClean="0">
                <a:latin typeface="Lucida Handwriting" pitchFamily="66" charset="0"/>
              </a:rPr>
              <a:t>S</a:t>
            </a:r>
            <a:r>
              <a:rPr lang="en-US" sz="2000" dirty="0" smtClean="0"/>
              <a:t>ilence/</a:t>
            </a:r>
            <a:r>
              <a:rPr lang="en-US" sz="2000" b="1" dirty="0" smtClean="0">
                <a:latin typeface="Lucida Handwriting" pitchFamily="66" charset="0"/>
              </a:rPr>
              <a:t>A</a:t>
            </a:r>
            <a:r>
              <a:rPr lang="en-US" sz="2000" dirty="0" smtClean="0"/>
              <a:t>ffirmations/</a:t>
            </a:r>
            <a:r>
              <a:rPr lang="en-US" sz="2000" b="1" dirty="0" smtClean="0">
                <a:latin typeface="Lucida Handwriting" pitchFamily="66" charset="0"/>
              </a:rPr>
              <a:t>V</a:t>
            </a:r>
            <a:r>
              <a:rPr lang="en-US" sz="2000" dirty="0" smtClean="0"/>
              <a:t>isualization/</a:t>
            </a:r>
            <a:r>
              <a:rPr lang="en-US" sz="2000" b="1" dirty="0" smtClean="0">
                <a:latin typeface="Lucida Handwriting" pitchFamily="66" charset="0"/>
              </a:rPr>
              <a:t>E</a:t>
            </a:r>
            <a:r>
              <a:rPr lang="en-US" sz="2000" dirty="0" smtClean="0"/>
              <a:t>xercise/</a:t>
            </a:r>
            <a:r>
              <a:rPr lang="en-US" sz="2000" b="1" dirty="0" smtClean="0">
                <a:latin typeface="Lucida Handwriting" pitchFamily="66" charset="0"/>
              </a:rPr>
              <a:t>R</a:t>
            </a:r>
            <a:r>
              <a:rPr lang="en-US" sz="2000" dirty="0" smtClean="0"/>
              <a:t>eading/</a:t>
            </a:r>
            <a:r>
              <a:rPr lang="en-US" sz="2000" b="1" dirty="0" smtClean="0">
                <a:latin typeface="Lucida Handwriting" pitchFamily="66" charset="0"/>
              </a:rPr>
              <a:t>S</a:t>
            </a:r>
            <a:r>
              <a:rPr lang="en-US" sz="2000" dirty="0" smtClean="0"/>
              <a:t>cribing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The Life S.A.V.E.R.S.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1028" name="Picture 4" descr="C:\Users\Lloyd\AppData\Local\Microsoft\Windows\INetCache\IE\0HFTZIXL\LifeSavers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3429000" cy="3474720"/>
          </a:xfrm>
          <a:prstGeom prst="rect">
            <a:avLst/>
          </a:prstGeom>
          <a:noFill/>
        </p:spPr>
      </p:pic>
      <p:pic>
        <p:nvPicPr>
          <p:cNvPr id="11" name="Picture 4" descr="C:\Users\Lloyd\AppData\Local\Microsoft\Windows\INetCache\IE\0HFTZIXL\LifeSavers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429000" cy="3474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Enjoy the Beauty of 	“Quiet Time”</a:t>
            </a:r>
          </a:p>
          <a:p>
            <a:r>
              <a:rPr lang="en-US" dirty="0" smtClean="0"/>
              <a:t>Meditate</a:t>
            </a:r>
          </a:p>
          <a:p>
            <a:r>
              <a:rPr lang="en-US" dirty="0" smtClean="0"/>
              <a:t>Pray</a:t>
            </a:r>
          </a:p>
          <a:p>
            <a:r>
              <a:rPr lang="en-US" dirty="0" smtClean="0"/>
              <a:t>Reflect</a:t>
            </a:r>
          </a:p>
          <a:p>
            <a:r>
              <a:rPr lang="en-US" dirty="0" smtClean="0"/>
              <a:t>Quiet Your Mind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“S” is for Silence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2050" name="Picture 2" descr="C:\Users\Lloyd\AppData\Local\Microsoft\Windows\INetCache\IE\0344IFIO\tjsjfgjfxg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99748"/>
            <a:ext cx="4038600" cy="268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Bob Bowman, Coach </a:t>
            </a:r>
            <a:br>
              <a:rPr lang="en-US" dirty="0" smtClean="0"/>
            </a:br>
            <a:r>
              <a:rPr lang="en-US" dirty="0" smtClean="0"/>
              <a:t>                   (Michael Phelps)</a:t>
            </a:r>
            <a:endParaRPr lang="en-US" dirty="0"/>
          </a:p>
        </p:txBody>
      </p:sp>
      <p:pic>
        <p:nvPicPr>
          <p:cNvPr id="4" name="Picture 2" descr="C:\Users\Lloyd\AppData\Local\Microsoft\Windows\INetCache\IE\5D0TQTUN\388648768_128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4343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“The Key to Victory for Michael was creating the right routines!”  Bob Bowman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Affirmations Program Your Mind</a:t>
            </a:r>
          </a:p>
          <a:p>
            <a:pPr>
              <a:buNone/>
            </a:pPr>
            <a:r>
              <a:rPr lang="en-US" sz="1800" dirty="0" smtClean="0">
                <a:latin typeface="Lucida Handwriting" pitchFamily="66" charset="0"/>
              </a:rPr>
              <a:t>“I am </a:t>
            </a:r>
            <a:r>
              <a:rPr lang="en-US" sz="1800" b="1" dirty="0" smtClean="0">
                <a:latin typeface="Lucida Handwriting" pitchFamily="66" charset="0"/>
              </a:rPr>
              <a:t>committed</a:t>
            </a:r>
            <a:r>
              <a:rPr lang="en-US" sz="1800" dirty="0" smtClean="0">
                <a:latin typeface="Lucida Handwriting" pitchFamily="66" charset="0"/>
              </a:rPr>
              <a:t> to doing _____ </a:t>
            </a:r>
            <a:r>
              <a:rPr lang="en-US" sz="1800" b="1" dirty="0" smtClean="0">
                <a:latin typeface="Lucida Handwriting" pitchFamily="66" charset="0"/>
              </a:rPr>
              <a:t>NO MATTER WHAT </a:t>
            </a:r>
            <a:r>
              <a:rPr lang="en-US" sz="1800" dirty="0" smtClean="0">
                <a:latin typeface="Lucida Handwriting" pitchFamily="66" charset="0"/>
              </a:rPr>
              <a:t>so that I </a:t>
            </a:r>
            <a:r>
              <a:rPr lang="en-US" sz="1800" b="1" dirty="0" smtClean="0">
                <a:latin typeface="Lucida Handwriting" pitchFamily="66" charset="0"/>
              </a:rPr>
              <a:t>can</a:t>
            </a:r>
            <a:r>
              <a:rPr lang="en-US" sz="1800" dirty="0" smtClean="0">
                <a:latin typeface="Lucida Handwriting" pitchFamily="66" charset="0"/>
              </a:rPr>
              <a:t> _____ by _____”</a:t>
            </a:r>
          </a:p>
          <a:p>
            <a:pPr>
              <a:buNone/>
            </a:pPr>
            <a:endParaRPr lang="en-US" sz="1800" dirty="0" smtClean="0">
              <a:latin typeface="Lucida Handwriting" pitchFamily="66" charset="0"/>
            </a:endParaRPr>
          </a:p>
          <a:p>
            <a:pPr>
              <a:buNone/>
            </a:pPr>
            <a:r>
              <a:rPr lang="en-US" sz="1800" dirty="0" smtClean="0">
                <a:latin typeface="Lucida Handwriting" pitchFamily="66" charset="0"/>
              </a:rPr>
              <a:t>**********</a:t>
            </a:r>
          </a:p>
          <a:p>
            <a:pPr>
              <a:buNone/>
            </a:pPr>
            <a:r>
              <a:rPr lang="en-US" sz="1800" dirty="0" smtClean="0">
                <a:latin typeface="Lucida Handwriting" pitchFamily="66" charset="0"/>
              </a:rPr>
              <a:t>“ I am committed to doing 5 phone calls to contacts in my database today NO MATTER WHAT so that I can earn $75,000 by the end of the year!”</a:t>
            </a:r>
            <a:endParaRPr lang="en-US" sz="1800" dirty="0">
              <a:latin typeface="Lucida Handwriting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“A” is for Affirmations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3074" name="Picture 2" descr="C:\Users\Lloyd\AppData\Local\Microsoft\Windows\INetCache\IE\0344IFIO\100_Powerful_Positive_Affirmations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392853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“I am committed to writing 5 personal handwritten notes today, No Matter What, so that I can touch someone in my database in a very relational way”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“I am committed to finding at least one new lead this week, No Matter What, so that I can build my business for the future!”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Affirmations…</a:t>
            </a:r>
            <a:endParaRPr lang="en-US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Handwriting" pitchFamily="66" charset="0"/>
              </a:rPr>
              <a:t>A Powerful Question…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ucida Handwriting" pitchFamily="66" charset="0"/>
              </a:rPr>
              <a:t>“If you knew, without a doubt, that what you wrote for an affirmation was what you would become, what would you write?”</a:t>
            </a:r>
            <a:endParaRPr lang="en-US" sz="3200" dirty="0">
              <a:latin typeface="Lucida Handwriting" pitchFamily="66" charset="0"/>
            </a:endParaRPr>
          </a:p>
        </p:txBody>
      </p:sp>
      <p:pic>
        <p:nvPicPr>
          <p:cNvPr id="9218" name="Picture 2" descr="C:\Users\Lloyd\AppData\Local\Microsoft\Windows\INetCache\IE\5D0TQTUN\writing-clip-art-9T4bq7XTE[1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14800"/>
            <a:ext cx="2342444" cy="1600200"/>
          </a:xfrm>
          <a:prstGeom prst="rect">
            <a:avLst/>
          </a:prstGeom>
          <a:noFill/>
        </p:spPr>
      </p:pic>
      <p:pic>
        <p:nvPicPr>
          <p:cNvPr id="9221" name="Picture 5" descr="C:\Users\Lloyd\AppData\Local\Microsoft\Windows\INetCache\IE\0344IFIO\question_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Lucida Handwriting" pitchFamily="66" charset="0"/>
              </a:rPr>
              <a:t>“Whether you think you can or think you can’t, you’re right either way!”</a:t>
            </a:r>
          </a:p>
          <a:p>
            <a:pPr>
              <a:buNone/>
            </a:pPr>
            <a:r>
              <a:rPr lang="en-US" dirty="0" smtClean="0">
                <a:latin typeface="Lucida Handwriting" pitchFamily="66" charset="0"/>
              </a:rPr>
              <a:t>            Henry Ford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Great Quote…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8194" name="Picture 2" descr="C:\Users\Lloyd\AppData\Local\Microsoft\Windows\INetCache\IE\HLFTJB9G\220px-Timehenryford-crop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2095500" cy="2781300"/>
          </a:xfrm>
          <a:prstGeom prst="rect">
            <a:avLst/>
          </a:prstGeom>
          <a:noFill/>
        </p:spPr>
      </p:pic>
      <p:pic>
        <p:nvPicPr>
          <p:cNvPr id="8195" name="Picture 3" descr="C:\Users\Lloyd\AppData\Local\Microsoft\Windows\INetCache\IE\0HFTZIXL\Ford_logo_oval_191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1142" y="3352800"/>
            <a:ext cx="3142858" cy="1809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Visualize:</a:t>
            </a:r>
          </a:p>
          <a:p>
            <a:pPr lvl="1"/>
            <a:r>
              <a:rPr lang="en-US" dirty="0" smtClean="0"/>
              <a:t>What you really want…</a:t>
            </a:r>
          </a:p>
          <a:p>
            <a:pPr lvl="1"/>
            <a:r>
              <a:rPr lang="en-US" dirty="0" smtClean="0"/>
              <a:t>Who you need to be…</a:t>
            </a:r>
          </a:p>
          <a:p>
            <a:pPr lvl="1"/>
            <a:r>
              <a:rPr lang="en-US" dirty="0" smtClean="0"/>
              <a:t>What you need to do…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“V” is for Visualization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4098" name="Picture 2" descr="C:\Users\Lloyd\AppData\Local\Microsoft\Windows\INetCache\IE\5D0TQTUN\Def_Leppard_-_Visualiz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21624"/>
            <a:ext cx="4038600" cy="2444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Your Health is Important!  Without your Health, what do you really have?</a:t>
            </a:r>
          </a:p>
          <a:p>
            <a:r>
              <a:rPr lang="en-US" dirty="0" smtClean="0"/>
              <a:t>The Benefits of Morning Exercise are undeniable, and something you can’t skip if you’re committed to peak performance in your life and business!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“E” is for Exercise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5122" name="Picture 2" descr="C:\Users\Lloyd\AppData\Local\Microsoft\Windows\INetCache\IE\HLFTJB9G\walking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11804"/>
            <a:ext cx="2950114" cy="4026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Feed Your Mind…</a:t>
            </a:r>
          </a:p>
          <a:p>
            <a:pPr>
              <a:buNone/>
            </a:pPr>
            <a:r>
              <a:rPr lang="en-US" dirty="0" smtClean="0">
                <a:latin typeface="Lucida Handwriting" pitchFamily="66" charset="0"/>
              </a:rPr>
              <a:t>“There is very little difference between someone who is illiterate and someone who can read and yet doesn’t!”</a:t>
            </a:r>
            <a:endParaRPr lang="en-US" dirty="0">
              <a:latin typeface="Lucida Handwriting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“R” is for Reading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6146" name="Picture 2" descr="C:\Users\Lloyd\AppData\Local\Microsoft\Windows\INetCache\IE\0HFTZIXL\Stephen-Covey-The-7-Habits-of-Highly-Effective-People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4038600" cy="2891329"/>
          </a:xfrm>
          <a:prstGeom prst="rect">
            <a:avLst/>
          </a:prstGeom>
          <a:noFill/>
        </p:spPr>
      </p:pic>
      <p:pic>
        <p:nvPicPr>
          <p:cNvPr id="6147" name="Picture 3" descr="C:\Users\Lloyd\AppData\Local\Microsoft\Windows\INetCache\IE\0344IFIO\4005515519_d3055604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443177"/>
            <a:ext cx="1511299" cy="2262423"/>
          </a:xfrm>
          <a:prstGeom prst="rect">
            <a:avLst/>
          </a:prstGeom>
          <a:noFill/>
        </p:spPr>
      </p:pic>
      <p:pic>
        <p:nvPicPr>
          <p:cNvPr id="6148" name="Picture 4" descr="C:\Users\Lloyd\AppData\Local\Microsoft\Windows\INetCache\IE\0HFTZIXL\8thHabi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419600"/>
            <a:ext cx="1494064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Document your insights, ideas, breakthroughs, realizations, successes &amp; lessons learned.</a:t>
            </a:r>
          </a:p>
          <a:p>
            <a:r>
              <a:rPr lang="en-US" dirty="0" smtClean="0"/>
              <a:t>Write down those people or things that you are most grateful for.</a:t>
            </a:r>
          </a:p>
          <a:p>
            <a:r>
              <a:rPr lang="en-US" dirty="0" smtClean="0"/>
              <a:t>Write down a few of your affirmations.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“S” is for Scribing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7170" name="Picture 2" descr="C:\Users\Lloyd\AppData\Local\Microsoft\Windows\INetCache\IE\5D0TQTUN\writing-diary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" y="2209800"/>
            <a:ext cx="434149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Estate Super-Achiever </a:t>
            </a:r>
          </a:p>
          <a:p>
            <a:pPr lvl="1"/>
            <a:r>
              <a:rPr lang="en-US" dirty="0" smtClean="0"/>
              <a:t>Secret #1:  Stay consistently connected.  Communicate with your Customers, Clients &amp; Circle of Influence!</a:t>
            </a:r>
          </a:p>
          <a:p>
            <a:pPr lvl="1"/>
            <a:r>
              <a:rPr lang="en-US" dirty="0" smtClean="0"/>
              <a:t>Secret #2:  Hire a Coach, Find a Mentor</a:t>
            </a:r>
          </a:p>
          <a:p>
            <a:pPr lvl="1"/>
            <a:r>
              <a:rPr lang="en-US" dirty="0" smtClean="0"/>
              <a:t>Secret #3:  Develop self-confidence and an unstoppable positive attitude.  Attitude is Everything!</a:t>
            </a:r>
            <a:r>
              <a:rPr lang="en-US" b="1" dirty="0" smtClean="0">
                <a:solidFill>
                  <a:srgbClr val="FF0000"/>
                </a:solidFill>
              </a:rPr>
              <a:t>**</a:t>
            </a:r>
          </a:p>
          <a:p>
            <a:pPr lvl="1"/>
            <a:r>
              <a:rPr lang="en-US" dirty="0" smtClean="0"/>
              <a:t>Secret #4:  Start each year with a plan and work that plan!</a:t>
            </a:r>
          </a:p>
          <a:p>
            <a:pPr lvl="1"/>
            <a:r>
              <a:rPr lang="en-US" dirty="0" smtClean="0"/>
              <a:t>Secret #5:  Have a Daily Schedule! 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The Not-So-Obvious Secrets</a:t>
            </a:r>
            <a:endParaRPr lang="en-US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“Your life gets better only after you get better!”</a:t>
            </a:r>
          </a:p>
          <a:p>
            <a:pPr>
              <a:buNone/>
            </a:pPr>
            <a:r>
              <a:rPr lang="en-US" dirty="0" smtClean="0"/>
              <a:t>          “SAVE” Yourself…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Silence…</a:t>
            </a:r>
          </a:p>
          <a:p>
            <a:pPr>
              <a:buNone/>
            </a:pPr>
            <a:r>
              <a:rPr lang="en-US" dirty="0" smtClean="0"/>
              <a:t>     Affirmations…</a:t>
            </a:r>
          </a:p>
          <a:p>
            <a:pPr>
              <a:buNone/>
            </a:pPr>
            <a:r>
              <a:rPr lang="en-US" dirty="0" smtClean="0"/>
              <a:t>          Visualizations…</a:t>
            </a:r>
          </a:p>
          <a:p>
            <a:pPr>
              <a:buNone/>
            </a:pPr>
            <a:r>
              <a:rPr lang="en-US" dirty="0" smtClean="0"/>
              <a:t>               Exercise…</a:t>
            </a:r>
          </a:p>
          <a:p>
            <a:pPr>
              <a:buNone/>
            </a:pPr>
            <a:r>
              <a:rPr lang="en-US" dirty="0" smtClean="0"/>
              <a:t>                    Reading…</a:t>
            </a:r>
          </a:p>
          <a:p>
            <a:pPr>
              <a:buNone/>
            </a:pPr>
            <a:r>
              <a:rPr lang="en-US" dirty="0" smtClean="0"/>
              <a:t>                         Scribing…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Commit to Being Better…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4" name="Picture 4" descr="C:\Users\Lloyd\AppData\Local\Microsoft\Windows\INetCache\IE\0HFTZIXL\LifeSavers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133600"/>
            <a:ext cx="3429000" cy="3474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Synonyms for Routines/Habits</a:t>
            </a:r>
          </a:p>
          <a:p>
            <a:pPr lvl="1"/>
            <a:r>
              <a:rPr lang="en-US" dirty="0" smtClean="0"/>
              <a:t>Customs</a:t>
            </a:r>
          </a:p>
          <a:p>
            <a:pPr lvl="1"/>
            <a:r>
              <a:rPr lang="en-US" dirty="0" smtClean="0"/>
              <a:t>Traditions</a:t>
            </a:r>
          </a:p>
          <a:p>
            <a:pPr lvl="1"/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Everyday</a:t>
            </a:r>
          </a:p>
          <a:p>
            <a:pPr lvl="1"/>
            <a:r>
              <a:rPr lang="en-US" dirty="0" smtClean="0"/>
              <a:t>Regular</a:t>
            </a:r>
          </a:p>
          <a:p>
            <a:pPr lvl="1"/>
            <a:r>
              <a:rPr lang="en-US" b="1" dirty="0" smtClean="0"/>
              <a:t>Habitual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Routines &amp; Habits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1026" name="Picture 2" descr="C:\Users\Lloyd\AppData\Local\Microsoft\Windows\INetCache\IE\0344IFIO\Michael-Phelps-retire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0574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rrington" pitchFamily="82" charset="0"/>
              </a:rPr>
              <a:t>The Five Minute Journal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Intelligent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304800"/>
            <a:ext cx="100188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ny a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4800600" cy="48006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Are You Ready To Start Your Day… Differently??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Keystone Habits</a:t>
            </a:r>
          </a:p>
          <a:p>
            <a:pPr lvl="1"/>
            <a:r>
              <a:rPr lang="en-US" dirty="0" smtClean="0"/>
              <a:t>M.E.D.S.</a:t>
            </a:r>
          </a:p>
          <a:p>
            <a:pPr lvl="2"/>
            <a:r>
              <a:rPr lang="en-US" dirty="0" smtClean="0"/>
              <a:t>From “The 7 Principles of Success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Life S.A.V.E.R.S.</a:t>
            </a:r>
          </a:p>
          <a:p>
            <a:pPr lvl="1"/>
            <a:r>
              <a:rPr lang="en-US" dirty="0" smtClean="0"/>
              <a:t>From “The Miracle Morning”</a:t>
            </a:r>
          </a:p>
          <a:p>
            <a:pPr lvl="1"/>
            <a:r>
              <a:rPr lang="en-US" dirty="0" smtClean="0"/>
              <a:t>www.MiracleMorning.com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Five Minute Journal</a:t>
            </a:r>
          </a:p>
          <a:p>
            <a:pPr lvl="1"/>
            <a:r>
              <a:rPr lang="en-US" dirty="0" smtClean="0"/>
              <a:t>From “Intelligent Change”</a:t>
            </a:r>
          </a:p>
          <a:p>
            <a:pPr lvl="1"/>
            <a:r>
              <a:rPr lang="en-US" dirty="0" smtClean="0"/>
              <a:t>www.IntelligentChange.com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" y="1184276"/>
            <a:ext cx="824484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"/>
            <a:ext cx="3962400" cy="59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rington" pitchFamily="82" charset="0"/>
              </a:rPr>
              <a:t>Next Week:</a:t>
            </a:r>
            <a:br>
              <a:rPr lang="en-US" dirty="0" smtClean="0">
                <a:latin typeface="Harrington" pitchFamily="82" charset="0"/>
              </a:rPr>
            </a:br>
            <a:r>
              <a:rPr lang="en-US" dirty="0" smtClean="0">
                <a:latin typeface="Harrington" pitchFamily="82" charset="0"/>
              </a:rPr>
              <a:t>Doing the Unexpected Extras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0" y="2931712"/>
            <a:ext cx="4684713" cy="2021288"/>
          </a:xfrm>
        </p:spPr>
        <p:txBody>
          <a:bodyPr>
            <a:normAutofit/>
          </a:bodyPr>
          <a:lstStyle/>
          <a:p>
            <a:r>
              <a:rPr lang="en-US" dirty="0" smtClean="0"/>
              <a:t>How to get MORE REFERRALS by GIVING MORE than expected &amp; MORE than anyone else!!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 AM – Wake Up</a:t>
            </a:r>
          </a:p>
          <a:p>
            <a:r>
              <a:rPr lang="en-US" dirty="0" smtClean="0"/>
              <a:t>7 – 9 AM – Swim</a:t>
            </a:r>
          </a:p>
          <a:p>
            <a:r>
              <a:rPr lang="en-US" dirty="0" smtClean="0"/>
              <a:t>9 – 10 AM – Weight lift</a:t>
            </a:r>
          </a:p>
          <a:p>
            <a:r>
              <a:rPr lang="en-US" dirty="0" smtClean="0"/>
              <a:t>10 – Noon – Eat!!</a:t>
            </a:r>
          </a:p>
          <a:p>
            <a:r>
              <a:rPr lang="en-US" dirty="0" smtClean="0"/>
              <a:t>Noon – 1 PM – Nap</a:t>
            </a:r>
          </a:p>
          <a:p>
            <a:r>
              <a:rPr lang="en-US" dirty="0" smtClean="0"/>
              <a:t>4 – 6 PM – Swim</a:t>
            </a:r>
          </a:p>
          <a:p>
            <a:r>
              <a:rPr lang="en-US" dirty="0" smtClean="0"/>
              <a:t>6 – 8 PM – Dinner</a:t>
            </a:r>
          </a:p>
          <a:p>
            <a:r>
              <a:rPr lang="en-US" dirty="0" smtClean="0"/>
              <a:t>8 – 10 – Time with fiancé </a:t>
            </a:r>
          </a:p>
          <a:p>
            <a:r>
              <a:rPr lang="en-US" dirty="0" smtClean="0"/>
              <a:t>10 – Bed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Calligraphy" pitchFamily="66" charset="0"/>
              </a:rPr>
              <a:t>Day in the Life:  Michael Phelps</a:t>
            </a:r>
            <a:br>
              <a:rPr lang="en-US" dirty="0" smtClean="0">
                <a:latin typeface="Lucida Calligraphy" pitchFamily="66" charset="0"/>
              </a:rPr>
            </a:br>
            <a:r>
              <a:rPr lang="en-US" dirty="0" smtClean="0">
                <a:latin typeface="Lucida Calligraphy" pitchFamily="66" charset="0"/>
              </a:rPr>
              <a:t>          The Routine…</a:t>
            </a:r>
            <a:endParaRPr lang="en-US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elps_goals Day in the Life: Michael Phelp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"/>
            <a:ext cx="534143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“I believe the key to victory in the real estate business (or any business for that matter) is creating the right routines!”  Lloyd D.</a:t>
            </a:r>
          </a:p>
          <a:p>
            <a:pPr lvl="1"/>
            <a:r>
              <a:rPr lang="en-US" sz="2000" dirty="0" smtClean="0"/>
              <a:t>In </a:t>
            </a:r>
            <a:r>
              <a:rPr lang="en-US" sz="2000" b="1" dirty="0" smtClean="0"/>
              <a:t>listening</a:t>
            </a:r>
            <a:r>
              <a:rPr lang="en-US" sz="2000" dirty="0" smtClean="0"/>
              <a:t> to some of my mentors &amp; friends; Brian Buffini, Tom Ferry, Anthony Robins, Zig Ziglar, Gino Blefari, Rick Doyle (my coach &amp; mentor for many years)… I learned:</a:t>
            </a:r>
          </a:p>
          <a:p>
            <a:pPr lvl="2"/>
            <a:r>
              <a:rPr lang="en-US" dirty="0" smtClean="0"/>
              <a:t>In order to succeed in real estate, and in life, I needed to work harder </a:t>
            </a:r>
            <a:r>
              <a:rPr lang="en-US" b="1" dirty="0" smtClean="0"/>
              <a:t>on myself </a:t>
            </a:r>
            <a:r>
              <a:rPr lang="en-US" dirty="0" smtClean="0"/>
              <a:t>than on my job</a:t>
            </a:r>
          </a:p>
          <a:p>
            <a:pPr lvl="2"/>
            <a:r>
              <a:rPr lang="en-US" dirty="0" smtClean="0"/>
              <a:t>I needed to change </a:t>
            </a:r>
            <a:r>
              <a:rPr lang="en-US" b="1" dirty="0" smtClean="0"/>
              <a:t>my mindset </a:t>
            </a:r>
            <a:r>
              <a:rPr lang="en-US" dirty="0" smtClean="0"/>
              <a:t>to one of gratitude</a:t>
            </a:r>
          </a:p>
          <a:p>
            <a:pPr lvl="2"/>
            <a:r>
              <a:rPr lang="en-US" dirty="0" smtClean="0"/>
              <a:t>I needed a </a:t>
            </a:r>
            <a:r>
              <a:rPr lang="en-US" b="1" dirty="0" smtClean="0"/>
              <a:t>routine</a:t>
            </a:r>
            <a:r>
              <a:rPr lang="en-US" dirty="0" smtClean="0"/>
              <a:t> that would create balance in my life… all of which would allow me to find the mental and physical strengths to succeed when others around me failed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My Belief…</a:t>
            </a:r>
            <a:endParaRPr lang="en-US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Words of Wisdom…</a:t>
            </a:r>
          </a:p>
          <a:p>
            <a:pPr lvl="1"/>
            <a:r>
              <a:rPr lang="en-US" dirty="0" smtClean="0"/>
              <a:t>“I always thought that work was my life!  Then I found out, the hard way, that work was only a part of my life!  Don’t wait too long to learn this life lesson!”</a:t>
            </a:r>
          </a:p>
          <a:p>
            <a:pPr lvl="3"/>
            <a:r>
              <a:rPr lang="en-US" dirty="0" smtClean="0"/>
              <a:t>Lloyd Dreibelbis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“Your life gets better… ONLY after YOU get better!”</a:t>
            </a:r>
          </a:p>
          <a:p>
            <a:pPr lvl="3"/>
            <a:r>
              <a:rPr lang="en-US" dirty="0" smtClean="0"/>
              <a:t>The Miracle Morning for Real Estate Agents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Life…</a:t>
            </a:r>
            <a:endParaRPr lang="en-US" dirty="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 circles Buffini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600200"/>
            <a:ext cx="4572000" cy="3870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1066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Spiritual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2438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Family &amp; Relationships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267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Business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514600"/>
            <a:ext cx="2089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Personal</a:t>
            </a:r>
          </a:p>
          <a:p>
            <a:r>
              <a:rPr lang="en-US" dirty="0" smtClean="0"/>
              <a:t>Physical / Emotional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267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Financial</a:t>
            </a:r>
            <a:endParaRPr lang="en-US" sz="24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arrington" pitchFamily="82" charset="0"/>
              </a:rPr>
              <a:t>The Five Circles of Life Balance</a:t>
            </a:r>
            <a:endParaRPr lang="en-US" dirty="0">
              <a:latin typeface="Harrington" pitchFamily="8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1239</TotalTime>
  <Words>1287</Words>
  <Application>Microsoft Office PowerPoint</Application>
  <PresentationFormat>On-screen Show (4:3)</PresentationFormat>
  <Paragraphs>216</Paragraphs>
  <Slides>46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Concourse</vt:lpstr>
      <vt:lpstr>Slide 1</vt:lpstr>
      <vt:lpstr>A Morning Routine…</vt:lpstr>
      <vt:lpstr>Bob Bowman, Coach                     (Michael Phelps)</vt:lpstr>
      <vt:lpstr>Routines &amp; Habits</vt:lpstr>
      <vt:lpstr>Day in the Life:  Michael Phelps           The Routine…</vt:lpstr>
      <vt:lpstr>Slide 6</vt:lpstr>
      <vt:lpstr>My Belief…</vt:lpstr>
      <vt:lpstr>Life…</vt:lpstr>
      <vt:lpstr>The Five Circles of Life Balance</vt:lpstr>
      <vt:lpstr>A Morning Routine…</vt:lpstr>
      <vt:lpstr>The Seven Principles of Success</vt:lpstr>
      <vt:lpstr>Principle 1 Play Full Out!!</vt:lpstr>
      <vt:lpstr>Principle 2 Have a Good Morning Routine</vt:lpstr>
      <vt:lpstr>Principle 3           Be Humble</vt:lpstr>
      <vt:lpstr>Principle 4          Build a Great Team</vt:lpstr>
      <vt:lpstr>Principle 5     Provide Excellent Service</vt:lpstr>
      <vt:lpstr>Principle 6               Read</vt:lpstr>
      <vt:lpstr>Principle 7      Continuous Improvement</vt:lpstr>
      <vt:lpstr>Some Great “Reflection”     Questions</vt:lpstr>
      <vt:lpstr>Principle 2 Have a Good Morning Routine</vt:lpstr>
      <vt:lpstr>Morning Routine:  Keystone Habits</vt:lpstr>
      <vt:lpstr>Morning Routine –   Meditation /Reading</vt:lpstr>
      <vt:lpstr>Morning Routine - Journal</vt:lpstr>
      <vt:lpstr>Repeated Affirmations</vt:lpstr>
      <vt:lpstr>M. E. D. S.</vt:lpstr>
      <vt:lpstr>Morning Routine -           Work your Action Plan</vt:lpstr>
      <vt:lpstr>                             The Miracle Morning It’s Your Time to Rise and Shine </vt:lpstr>
      <vt:lpstr>The Life S.A.V.E.R.S.</vt:lpstr>
      <vt:lpstr>“S” is for Silence</vt:lpstr>
      <vt:lpstr>“A” is for Affirmations</vt:lpstr>
      <vt:lpstr>Affirmations…</vt:lpstr>
      <vt:lpstr>A Powerful Question…</vt:lpstr>
      <vt:lpstr>Great Quote…</vt:lpstr>
      <vt:lpstr>“V” is for Visualization</vt:lpstr>
      <vt:lpstr>“E” is for Exercise</vt:lpstr>
      <vt:lpstr>“R” is for Reading</vt:lpstr>
      <vt:lpstr>“S” is for Scribing</vt:lpstr>
      <vt:lpstr>The Not-So-Obvious Secrets</vt:lpstr>
      <vt:lpstr>Commit to Being Better…</vt:lpstr>
      <vt:lpstr>The Five Minute Journal</vt:lpstr>
      <vt:lpstr>Slide 41</vt:lpstr>
      <vt:lpstr>Slide 42</vt:lpstr>
      <vt:lpstr>Are You Ready To Start Your Day… Differently??</vt:lpstr>
      <vt:lpstr>Slide 44</vt:lpstr>
      <vt:lpstr>Slide 45</vt:lpstr>
      <vt:lpstr>Next Week: Doing the Unexpected Extras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Seven Principles of Success</dc:title>
  <dc:creator>Corporate Edition</dc:creator>
  <cp:lastModifiedBy>Corporate Edition</cp:lastModifiedBy>
  <cp:revision>106</cp:revision>
  <dcterms:created xsi:type="dcterms:W3CDTF">2018-11-16T20:30:55Z</dcterms:created>
  <dcterms:modified xsi:type="dcterms:W3CDTF">2019-08-21T16:01:25Z</dcterms:modified>
</cp:coreProperties>
</file>