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5"/>
  </p:handoutMasterIdLst>
  <p:sldIdLst>
    <p:sldId id="256" r:id="rId2"/>
    <p:sldId id="290" r:id="rId3"/>
    <p:sldId id="291" r:id="rId4"/>
    <p:sldId id="28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3" r:id="rId13"/>
    <p:sldId id="277" r:id="rId14"/>
    <p:sldId id="281" r:id="rId15"/>
    <p:sldId id="279" r:id="rId16"/>
    <p:sldId id="280" r:id="rId17"/>
    <p:sldId id="282" r:id="rId18"/>
    <p:sldId id="257" r:id="rId19"/>
    <p:sldId id="258" r:id="rId20"/>
    <p:sldId id="259" r:id="rId21"/>
    <p:sldId id="261" r:id="rId22"/>
    <p:sldId id="260" r:id="rId23"/>
    <p:sldId id="262" r:id="rId24"/>
    <p:sldId id="263" r:id="rId25"/>
    <p:sldId id="265" r:id="rId26"/>
    <p:sldId id="266" r:id="rId27"/>
    <p:sldId id="267" r:id="rId28"/>
    <p:sldId id="268" r:id="rId29"/>
    <p:sldId id="286" r:id="rId30"/>
    <p:sldId id="284" r:id="rId31"/>
    <p:sldId id="285" r:id="rId32"/>
    <p:sldId id="292" r:id="rId33"/>
    <p:sldId id="29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4ED393-7EC1-4E8A-ACD6-8F3105B6FAAB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983F0A-4433-4039-BC34-5020D8EA2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E667CC-DBF7-41CF-93B6-F184912D52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512587-89CC-4CDE-A413-0875C4FE2C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wnloads.buffiniandcompany.com/documents/pbt/PopBy_Tag-Agent-HaveAttitud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downloads.buffiniandcompany.com/documents/pbt/PopBy_Tag-Agent_MeasureUp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wnloads.buffiniandcompany.com/documents/pbt/PopBy_Tag-ScrewyAgents.pdf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downloads.buffiniandcompany.com/documents/pbt/PopBy_Tag-AGENT-LENDER_LetMeLightTheWay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downloads.buffiniandcompany.com/documents/pbt/PopBy_Tag-AGENT_ImHereToAidYouInAnyWayICan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wnloads.buffiniandcompany.com/documents/pbt/PopBy_Tag-AGENT_GivingYouAndAllOfYourReferralsTheREScoop.pdf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downloads.buffiniandcompany.com/documents/pbt/PopBy_Tag-AGENT_KeepingYouAndYourReferralsCovered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downloads.buffiniandcompany.com/documents/pbt/PopBy_Tag-Agents_cup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wnloads.buffiniandcompany.com/documents/pbt/PopBy_Tag_September_Agents_pizza.pdf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downloads.buffiniandcompany.com/documents/pbt/PopBy_Tag_August_Agents_bundt_appreciation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downloads.buffiniandcompany.com/documents/pbt/PopBy_Tag-Agent-Dig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s://downloads.buffiniandcompany.com/documents/pbt/PopBy_Tag-AGENT_ThanksForHelpingMyBusinessGrow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downloads.buffiniandcompany.com/documents/pbt/PopBy_Tag-Agent-New_year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downloads.buffiniandcompany.com/documents/pbt/PopBy_Tag-AGENT-LENDER_YouAndYourReferralsAreTheHeart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downloads.buffiniandcompany.com/documents/pbt/PopBy_Tag_Agents_Irish.pd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downloads.buffiniandcompany.com/documents/pbt/PopBy_Tag-Agent-Home_Mom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ownloads.buffiniandcompany.com/documents/pbt/PopBy_Tag-AGENT-LENDER_HaveYourPeepsCallMyPeeps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downloads.buffiniandcompany.com/documents/pbt/PopBy_Tag-Agent_Best_by_PAR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hyperlink" Target="https://downloads.buffiniandcompany.com/documents/pbt/PopBy_Tag_June_Agents_FathersDay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downloads.buffiniandcompany.com/documents/pbt/PopBy_Tag-AGENT-LENDER_CelebratingYourReferralsAndAnAmazing4thOfJuly.p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downloads.buffiniandcompany.com/documents/pbt/PopBy_Tag_September_Agents_LaborDay.pdf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downloads.buffiniandcompany.com/documents/pbt/PopBy_Tag-Agent-BooGhost.pdf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downloads.buffiniandcompany.com/documents/pbt/PopBy_Tag-Agent_CountBlessing.pdf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downloads.buffiniandcompany.com/documents/pbt/PopBy_Tag-Agent-May_your_days_be_merry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hyperlink" Target="https://downloads.buffiniandcompany.com/documents/pbt/PopBy_Tag-Agent-snowman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Pop-By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 Face-to-Face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Coach’s Tips: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 see the people you like BEST… FIRST!!</a:t>
            </a:r>
          </a:p>
          <a:p>
            <a:pPr lvl="1"/>
            <a:r>
              <a:rPr lang="en-US" dirty="0" smtClean="0"/>
              <a:t>Two Pop-Bys a Week =</a:t>
            </a:r>
          </a:p>
          <a:p>
            <a:pPr lvl="1"/>
            <a:r>
              <a:rPr lang="en-US" dirty="0" smtClean="0"/>
              <a:t>8 Pop-Bys a Month =</a:t>
            </a:r>
          </a:p>
          <a:p>
            <a:pPr lvl="1"/>
            <a:r>
              <a:rPr lang="en-US" dirty="0" smtClean="0"/>
              <a:t>24 Pop-Bys a Quarter!!!</a:t>
            </a:r>
            <a:endParaRPr lang="en-US" dirty="0"/>
          </a:p>
        </p:txBody>
      </p:sp>
      <p:pic>
        <p:nvPicPr>
          <p:cNvPr id="4098" name="Picture 2" descr="C:\Users\Lloyd\AppData\Local\Microsoft\Windows\INetCache\IE\AG3DOR81\super-awesom5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793" y="1981200"/>
            <a:ext cx="4206717" cy="419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Coach’s Tips: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 a supply of “generic” Pop-By gifts in your trunk at all times</a:t>
            </a:r>
          </a:p>
          <a:p>
            <a:pPr lvl="1"/>
            <a:r>
              <a:rPr lang="en-US" dirty="0" smtClean="0"/>
              <a:t>You never know when an opportunity may arise</a:t>
            </a:r>
          </a:p>
          <a:p>
            <a:r>
              <a:rPr lang="en-US" dirty="0" smtClean="0"/>
              <a:t>If scheduling a block of time to do Pop-Bys is a challenge, fit them in while traveling to and from your other appointments </a:t>
            </a:r>
          </a:p>
          <a:p>
            <a:pPr lvl="1"/>
            <a:r>
              <a:rPr lang="en-US" dirty="0" smtClean="0"/>
              <a:t>Make your trip work for you!!</a:t>
            </a:r>
          </a:p>
          <a:p>
            <a:r>
              <a:rPr lang="en-US" dirty="0" smtClean="0"/>
              <a:t>Bring someone with you and keep the car running: this will ensure you make the visit short</a:t>
            </a:r>
          </a:p>
          <a:p>
            <a:r>
              <a:rPr lang="en-US" dirty="0" smtClean="0"/>
              <a:t>Do Pop-Bys at your client’s workplace!  You’ll be able to meet more people and create excitement among their coworkers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Pop-By Gift…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Pop-By Gift is a TOKEN of appreciation</a:t>
            </a:r>
          </a:p>
          <a:p>
            <a:pPr lvl="1"/>
            <a:r>
              <a:rPr lang="en-US" dirty="0" smtClean="0"/>
              <a:t>Let’s watch a “Bit ‘O Brian Buffini” talking about the Pop-By</a:t>
            </a:r>
            <a:endParaRPr lang="en-US" dirty="0"/>
          </a:p>
        </p:txBody>
      </p:sp>
      <p:pic>
        <p:nvPicPr>
          <p:cNvPr id="39938" name="Picture 2" descr="https://downloads.buffiniandcompany.com/images/pbt/PopBy_Tag-Agent-HaveAttitu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3802770" cy="313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Some Pop-By Gift Ideas: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Holidays Gifts</a:t>
            </a:r>
          </a:p>
          <a:p>
            <a:r>
              <a:rPr lang="en-US" dirty="0" smtClean="0"/>
              <a:t>Homemade treats</a:t>
            </a:r>
          </a:p>
          <a:p>
            <a:r>
              <a:rPr lang="en-US" dirty="0" smtClean="0"/>
              <a:t>Small tools for use around the house</a:t>
            </a:r>
          </a:p>
          <a:p>
            <a:r>
              <a:rPr lang="en-US" dirty="0" smtClean="0"/>
              <a:t>Plants, bulbs or seeds to plant</a:t>
            </a:r>
          </a:p>
          <a:p>
            <a:r>
              <a:rPr lang="en-US" dirty="0" smtClean="0"/>
              <a:t>Popcorn and movie tickets</a:t>
            </a:r>
          </a:p>
          <a:p>
            <a:r>
              <a:rPr lang="en-US" dirty="0" smtClean="0"/>
              <a:t>Home emergency kits</a:t>
            </a:r>
          </a:p>
          <a:p>
            <a:r>
              <a:rPr lang="en-US" dirty="0" smtClean="0"/>
              <a:t>Gas cards / Car wash coupons</a:t>
            </a:r>
          </a:p>
          <a:p>
            <a:r>
              <a:rPr lang="en-US" dirty="0" smtClean="0"/>
              <a:t>Smoke detector batteries</a:t>
            </a:r>
          </a:p>
          <a:p>
            <a:r>
              <a:rPr lang="en-US" dirty="0" smtClean="0"/>
              <a:t>Be creative…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Small Tools…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4725"/>
          </a:xfrm>
        </p:spPr>
        <p:txBody>
          <a:bodyPr/>
          <a:lstStyle/>
          <a:p>
            <a:r>
              <a:rPr lang="en-US" sz="3200" b="1" dirty="0" smtClean="0"/>
              <a:t>Small Tools </a:t>
            </a:r>
            <a:r>
              <a:rPr lang="en-US" dirty="0" smtClean="0"/>
              <a:t>for use around the house…</a:t>
            </a:r>
            <a:endParaRPr lang="en-US" dirty="0"/>
          </a:p>
        </p:txBody>
      </p:sp>
      <p:pic>
        <p:nvPicPr>
          <p:cNvPr id="6" name="Picture 8" descr="https://downloads.buffiniandcompany.com/images/pbt/PopBy_Tag-Agent_Measure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5" y="3124200"/>
            <a:ext cx="3323875" cy="2743200"/>
          </a:xfrm>
          <a:prstGeom prst="rect">
            <a:avLst/>
          </a:prstGeom>
          <a:noFill/>
        </p:spPr>
      </p:pic>
      <p:pic>
        <p:nvPicPr>
          <p:cNvPr id="7" name="Picture 10" descr="https://downloads.buffiniandcompany.com/images/pbt/PopBy_Tag-AGENT-LENDER_LetMeLightTheWay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828800"/>
            <a:ext cx="2590662" cy="2128044"/>
          </a:xfrm>
          <a:prstGeom prst="rect">
            <a:avLst/>
          </a:prstGeom>
          <a:noFill/>
        </p:spPr>
      </p:pic>
      <p:pic>
        <p:nvPicPr>
          <p:cNvPr id="8" name="Picture 6" descr="https://downloads.buffiniandcompany.com/images/pbt/PopBy_Tag-ScrewyAgent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4079421"/>
            <a:ext cx="3048000" cy="2503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ownloads.buffiniandcompany.com/images/pbt/PopBy_Tag-AGENT_ImHereToAidYouInAnyWayIC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2514600"/>
            <a:ext cx="3416205" cy="2819400"/>
          </a:xfrm>
          <a:prstGeom prst="rect">
            <a:avLst/>
          </a:prstGeom>
          <a:noFill/>
        </p:spPr>
      </p:pic>
      <p:pic>
        <p:nvPicPr>
          <p:cNvPr id="5124" name="Picture 4" descr="https://downloads.buffiniandcompany.com/images/pbt/PopBy_Tag-AGENT_KeepingYouAndYourReferralsCover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895600"/>
            <a:ext cx="3671086" cy="3029754"/>
          </a:xfrm>
          <a:prstGeom prst="rect">
            <a:avLst/>
          </a:prstGeom>
          <a:noFill/>
        </p:spPr>
      </p:pic>
      <p:pic>
        <p:nvPicPr>
          <p:cNvPr id="5132" name="Picture 12" descr="https://downloads.buffiniandcompany.com/images/pbt/PopBy_Tag-AGENT_GivingYouAndAllOfYourReferralsTheREScoo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000" y="4953000"/>
            <a:ext cx="1581150" cy="1304926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Health…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ownloads.buffiniandcompany.com/images/pbt/PopBy_Tag-Agents_c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23" y="2174798"/>
            <a:ext cx="2719977" cy="2244802"/>
          </a:xfrm>
          <a:prstGeom prst="rect">
            <a:avLst/>
          </a:prstGeom>
          <a:noFill/>
        </p:spPr>
      </p:pic>
      <p:pic>
        <p:nvPicPr>
          <p:cNvPr id="36866" name="Picture 2" descr="https://downloads.buffiniandcompany.com/images/pbt/PopBy_Tag_August_Agents_bundt_appreci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021" y="1828800"/>
            <a:ext cx="2677566" cy="2209800"/>
          </a:xfrm>
          <a:prstGeom prst="rect">
            <a:avLst/>
          </a:prstGeom>
          <a:noFill/>
        </p:spPr>
      </p:pic>
      <p:pic>
        <p:nvPicPr>
          <p:cNvPr id="36868" name="Picture 4" descr="https://downloads.buffiniandcompany.com/images/pbt/PopBy_Tag_September_Agents_pizz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199" y="3733800"/>
            <a:ext cx="3046885" cy="25146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Food &amp; Drink…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Bulbs, Seeds, Plants…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37890" name="Picture 2" descr="https://downloads.buffiniandcompany.com/images/pbt/PopBy_Tag-Agent-D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73" y="2667000"/>
            <a:ext cx="3831133" cy="3124200"/>
          </a:xfrm>
          <a:prstGeom prst="rect">
            <a:avLst/>
          </a:prstGeom>
          <a:noFill/>
        </p:spPr>
      </p:pic>
      <p:pic>
        <p:nvPicPr>
          <p:cNvPr id="37892" name="Picture 4" descr="https://downloads.buffiniandcompany.com/images/pbt/PopBy_Tag-AGENT_ThanksForHelpingMyBusinessGro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210" y="2133600"/>
            <a:ext cx="360086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s.buffiniandcompany.com/images/pbt/PopBy_Tag-Agent-New_ye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38400"/>
            <a:ext cx="4564907" cy="376742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Holidays…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ownloads.buffiniandcompany.com/images/pbt/PopBy_Tag-AGENT-LENDER_YouAndYourReferralsAreTheHe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4191000" cy="345884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Valentine’s Day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Do You Believe…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Real Estate is a “Relational” business??</a:t>
            </a:r>
          </a:p>
          <a:p>
            <a:r>
              <a:rPr lang="en-US" dirty="0" smtClean="0"/>
              <a:t>That Working By Referral is Better than Cold Calling??</a:t>
            </a:r>
          </a:p>
          <a:p>
            <a:r>
              <a:rPr lang="en-US" dirty="0" smtClean="0"/>
              <a:t>That Your Circle of Influence is Integral to Your Success??</a:t>
            </a:r>
          </a:p>
          <a:p>
            <a:r>
              <a:rPr lang="en-US" dirty="0" smtClean="0"/>
              <a:t>That a Well Structured Database Will Help Your Business Grow??</a:t>
            </a:r>
          </a:p>
          <a:p>
            <a:r>
              <a:rPr lang="en-US" dirty="0" smtClean="0"/>
              <a:t>That You need a Plan of Action that will allow you to USE (not abuse) your Database… to Improve your relationships… to Help Your Business GROW??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St. Patrick’s Day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9156" name="Picture 4" descr="https://downloads.buffiniandcompany.com/images/pbt/PopBy_Tag_Agents_Ir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4204210" cy="346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Mother’s Day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7106" name="Picture 2" descr="https://downloads.buffiniandcompany.com/images/pbt/PopBy_Tag-Agent-Home_M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2441459" y="2740141"/>
            <a:ext cx="3270480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Easter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8130" name="Picture 2" descr="https://downloads.buffiniandcompany.com/images/pbt/PopBy_Tag-AGENT-LENDER_HaveYourPeepsCallMyPeep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3835167" cy="3165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Father’s Day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6082" name="Picture 2" descr="https://downloads.buffiniandcompany.com/images/pbt/PopBy_Tag-Agent_Best_by_P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3737691" cy="3048000"/>
          </a:xfrm>
          <a:prstGeom prst="rect">
            <a:avLst/>
          </a:prstGeom>
          <a:noFill/>
        </p:spPr>
      </p:pic>
      <p:pic>
        <p:nvPicPr>
          <p:cNvPr id="46084" name="Picture 4" descr="https://downloads.buffiniandcompany.com/images/pbt/PopBy_Tag_June_Agents_FathersDa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514600"/>
            <a:ext cx="3073167" cy="2536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4</a:t>
            </a:r>
            <a:r>
              <a:rPr lang="en-US" baseline="30000" dirty="0" smtClean="0">
                <a:latin typeface="Harrington" pitchFamily="82" charset="0"/>
              </a:rPr>
              <a:t>th</a:t>
            </a:r>
            <a:r>
              <a:rPr lang="en-US" dirty="0" smtClean="0">
                <a:latin typeface="Harrington" pitchFamily="82" charset="0"/>
              </a:rPr>
              <a:t> of July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5058" name="Picture 2" descr="https://downloads.buffiniandcompany.com/images/pbt/PopBy_Tag-AGENT-LENDER_CelebratingYourReferralsAndAnAmazing4thOfJul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93344"/>
            <a:ext cx="4343400" cy="358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Labor Day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3010" name="Picture 2" descr="https://downloads.buffiniandcompany.com/images/pbt/PopBy_Tag_September_Agents_LaborD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38400"/>
            <a:ext cx="4343400" cy="358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Halloween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1986" name="Picture 2" descr="https://downloads.buffiniandcompany.com/images/pbt/PopBy_Tag-Agent-BooGho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09800"/>
            <a:ext cx="4114800" cy="339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Happy Thanksgiving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0962" name="Picture 2" descr="https://downloads.buffiniandcompany.com/images/pbt/PopBy_Tag-Agent_CountBless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38400"/>
            <a:ext cx="4191000" cy="345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Merry Christmas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39938" name="Picture 2" descr="https://downloads.buffiniandcompany.com/images/pbt/PopBy_Tag-Agent-May_your_days_be_mer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3620335" cy="2952299"/>
          </a:xfrm>
          <a:prstGeom prst="rect">
            <a:avLst/>
          </a:prstGeom>
          <a:noFill/>
        </p:spPr>
      </p:pic>
      <p:pic>
        <p:nvPicPr>
          <p:cNvPr id="12290" name="Picture 2" descr="https://downloads.buffiniandcompany.com/images/pbt/PopBy_Tag-Agent-snowm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1" y="2362199"/>
            <a:ext cx="3266448" cy="269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Let’s watch a Great Pop-By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1026" name="Picture 2" descr="C:\Users\Lloyd\AppData\Local\Microsoft\Windows\INetCache\IE\5D0TQTUN\knock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3962400" cy="355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oyd\AppData\Local\Microsoft\Windows\INetCache\IE\DR1GITTN\yes4g-logo-400x2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098042"/>
            <a:ext cx="7286553" cy="4845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Personal Contact…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Face-to-Face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Pop-Bys</a:t>
            </a:r>
          </a:p>
          <a:p>
            <a:pPr lvl="1"/>
            <a:r>
              <a:rPr lang="en-US" dirty="0" smtClean="0"/>
              <a:t>Coffee</a:t>
            </a:r>
          </a:p>
          <a:p>
            <a:pPr lvl="1"/>
            <a:r>
              <a:rPr lang="en-US" dirty="0" smtClean="0"/>
              <a:t>Lunch</a:t>
            </a:r>
          </a:p>
          <a:p>
            <a:pPr lvl="1"/>
            <a:r>
              <a:rPr lang="en-US" dirty="0" smtClean="0"/>
              <a:t>Golf</a:t>
            </a:r>
          </a:p>
          <a:p>
            <a:r>
              <a:rPr lang="en-US" dirty="0" smtClean="0"/>
              <a:t>Voice-to-Voice</a:t>
            </a:r>
          </a:p>
          <a:p>
            <a:pPr lvl="1"/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Text</a:t>
            </a:r>
          </a:p>
          <a:p>
            <a:r>
              <a:rPr lang="en-US" dirty="0" smtClean="0"/>
              <a:t>Heart-to-Heart</a:t>
            </a:r>
          </a:p>
          <a:p>
            <a:pPr lvl="1"/>
            <a:r>
              <a:rPr lang="en-US" dirty="0" smtClean="0"/>
              <a:t>Personal Handwritten Notes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Have that One Lead a Week Mentality</a:t>
            </a:r>
          </a:p>
          <a:p>
            <a:r>
              <a:rPr lang="en-US" dirty="0" smtClean="0"/>
              <a:t>Remember that it takes 40 Personal Contacts to create a lead </a:t>
            </a:r>
          </a:p>
          <a:p>
            <a:r>
              <a:rPr lang="en-US" dirty="0" smtClean="0"/>
              <a:t>Are you making 40 Personal Contacts every week?</a:t>
            </a:r>
          </a:p>
          <a:p>
            <a:r>
              <a:rPr lang="en-US" dirty="0" smtClean="0"/>
              <a:t>Are you asking for business 40 times a week?</a:t>
            </a:r>
          </a:p>
          <a:p>
            <a:r>
              <a:rPr lang="en-US" dirty="0" smtClean="0"/>
              <a:t>Are you getting a lead every week??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You Need A Plan…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plan, the likelihood of getting a lead or two a week is VERY unlikely!!</a:t>
            </a:r>
          </a:p>
          <a:p>
            <a:r>
              <a:rPr lang="en-US" dirty="0" smtClean="0"/>
              <a:t>If you have a plan… Work It… </a:t>
            </a:r>
          </a:p>
          <a:p>
            <a:r>
              <a:rPr lang="en-US" dirty="0" smtClean="0"/>
              <a:t>If you’re struggling with your plan… Get a Coach…</a:t>
            </a:r>
          </a:p>
          <a:p>
            <a:r>
              <a:rPr lang="en-US" dirty="0" smtClean="0"/>
              <a:t>If you don’t have a plan… I can help!!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62" name="Picture 2" descr="C:\Users\Lloyd\AppData\Local\Microsoft\Windows\INetCache\IE\DR1GITTN\ar13175977243518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962400"/>
            <a:ext cx="2819400" cy="2514600"/>
          </a:xfrm>
          <a:prstGeom prst="rect">
            <a:avLst/>
          </a:prstGeom>
          <a:noFill/>
        </p:spPr>
      </p:pic>
      <p:pic>
        <p:nvPicPr>
          <p:cNvPr id="40964" name="Picture 4" descr="C:\Users\Lloyd\AppData\Local\Microsoft\Windows\INetCache\IE\NXZSZ015\Help_butt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2692847" cy="225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Career Development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“Third Thursday” Business Meeting</a:t>
            </a:r>
          </a:p>
          <a:p>
            <a:pPr lvl="1"/>
            <a:r>
              <a:rPr lang="en-US" dirty="0" smtClean="0"/>
              <a:t>Next Thursday, April 18 @ 10 AM</a:t>
            </a:r>
          </a:p>
          <a:p>
            <a:pPr lvl="2"/>
            <a:r>
              <a:rPr lang="en-US" dirty="0" smtClean="0"/>
              <a:t>Home Inspections will be the Topic</a:t>
            </a:r>
          </a:p>
          <a:p>
            <a:pPr lvl="1"/>
            <a:r>
              <a:rPr lang="en-US" dirty="0" smtClean="0"/>
              <a:t>Holiday Inn, St. Pete</a:t>
            </a:r>
          </a:p>
          <a:p>
            <a:r>
              <a:rPr lang="en-US" dirty="0" smtClean="0"/>
              <a:t>Career Development Training</a:t>
            </a:r>
          </a:p>
          <a:p>
            <a:pPr lvl="1"/>
            <a:r>
              <a:rPr lang="en-US" dirty="0" smtClean="0"/>
              <a:t>Wednesday, April 24</a:t>
            </a:r>
            <a:r>
              <a:rPr lang="en-US" baseline="30000" dirty="0" smtClean="0"/>
              <a:t>th</a:t>
            </a:r>
            <a:r>
              <a:rPr lang="en-US" dirty="0" smtClean="0"/>
              <a:t> (Clearwater) 11 AM</a:t>
            </a:r>
          </a:p>
          <a:p>
            <a:pPr lvl="2"/>
            <a:r>
              <a:rPr lang="en-US" dirty="0" smtClean="0"/>
              <a:t>Mike D’Aloia will be “Special Instructor” of the Day  talking about incorporating Property Management into your Real Estate Business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loyd\AppData\Local\Microsoft\Windows\INetCache\IE\0344IFIO\thank-you-message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78408"/>
            <a:ext cx="7979390" cy="534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Personal Contact…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Face-to-Face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Pop-Bys</a:t>
            </a:r>
          </a:p>
          <a:p>
            <a:pPr lvl="1"/>
            <a:r>
              <a:rPr lang="en-US" dirty="0" smtClean="0"/>
              <a:t>Coffee</a:t>
            </a:r>
          </a:p>
          <a:p>
            <a:pPr lvl="1"/>
            <a:r>
              <a:rPr lang="en-US" dirty="0" smtClean="0"/>
              <a:t>Lunch</a:t>
            </a:r>
          </a:p>
          <a:p>
            <a:pPr lvl="1"/>
            <a:r>
              <a:rPr lang="en-US" dirty="0" smtClean="0"/>
              <a:t>Golf</a:t>
            </a:r>
          </a:p>
          <a:p>
            <a:r>
              <a:rPr lang="en-US" dirty="0" smtClean="0"/>
              <a:t>Voice-to-Voice</a:t>
            </a:r>
          </a:p>
          <a:p>
            <a:pPr lvl="1"/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Text</a:t>
            </a:r>
          </a:p>
          <a:p>
            <a:r>
              <a:rPr lang="en-US" dirty="0" smtClean="0"/>
              <a:t>Heart-to-Heart</a:t>
            </a:r>
          </a:p>
          <a:p>
            <a:pPr lvl="1"/>
            <a:r>
              <a:rPr lang="en-US" dirty="0" smtClean="0"/>
              <a:t>Personal Handwritten Notes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Have that One Lead a Week Mentality</a:t>
            </a:r>
          </a:p>
          <a:p>
            <a:r>
              <a:rPr lang="en-US" dirty="0" smtClean="0"/>
              <a:t>Remember that it takes 40 Personal Contacts to create a lead </a:t>
            </a:r>
          </a:p>
          <a:p>
            <a:r>
              <a:rPr lang="en-US" dirty="0" smtClean="0"/>
              <a:t>Are you making 40 Personal Contacts every week?</a:t>
            </a:r>
          </a:p>
          <a:p>
            <a:r>
              <a:rPr lang="en-US" dirty="0" smtClean="0"/>
              <a:t>Are you asking for business 40 times a week?</a:t>
            </a:r>
          </a:p>
          <a:p>
            <a:r>
              <a:rPr lang="en-US" dirty="0" smtClean="0"/>
              <a:t>Are you getting a lead every week??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Definition…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“A Pop-By is a short visit to one of your valued clients during which you give them a small “Item of Value”.  It is a great way to get face-to-face with your clients… and when you’re working by referral, face-to-face communication is by far the best.”</a:t>
            </a:r>
            <a:endParaRPr lang="en-US" i="1" dirty="0"/>
          </a:p>
        </p:txBody>
      </p:sp>
      <p:pic>
        <p:nvPicPr>
          <p:cNvPr id="1026" name="Picture 2" descr="C:\Users\Lloyd\AppData\Local\Microsoft\Windows\INetCache\IE\NXZSZ015\KnockingOnDoor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2616115" cy="3898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Pop-Bys Will Help You…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Cultivate deeper relationships with the very best people in your database</a:t>
            </a:r>
          </a:p>
          <a:p>
            <a:pPr lvl="1"/>
            <a:r>
              <a:rPr lang="en-US" dirty="0" smtClean="0"/>
              <a:t>Pop-Bys should be reserved for your very best contacts</a:t>
            </a:r>
          </a:p>
          <a:p>
            <a:r>
              <a:rPr lang="en-US" dirty="0" smtClean="0"/>
              <a:t>Keep your clients constantly aware of your services</a:t>
            </a:r>
          </a:p>
          <a:p>
            <a:pPr lvl="1"/>
            <a:r>
              <a:rPr lang="en-US" dirty="0" smtClean="0"/>
              <a:t>Top of Mind Awareness</a:t>
            </a:r>
          </a:p>
          <a:p>
            <a:r>
              <a:rPr lang="en-US" dirty="0" smtClean="0"/>
              <a:t>Ask for and receive referrals</a:t>
            </a:r>
          </a:p>
          <a:p>
            <a:pPr lvl="1"/>
            <a:r>
              <a:rPr lang="en-US" dirty="0" smtClean="0"/>
              <a:t>If you don’t ASK you will NEVER get</a:t>
            </a:r>
          </a:p>
          <a:p>
            <a:r>
              <a:rPr lang="en-US" dirty="0" smtClean="0"/>
              <a:t>Stay on top of the needs and wants of your clients</a:t>
            </a:r>
          </a:p>
          <a:p>
            <a:pPr lvl="1"/>
            <a:r>
              <a:rPr lang="en-US" dirty="0" smtClean="0"/>
              <a:t>Pop-Bys are GREAT if you know of a “special” opportunity</a:t>
            </a:r>
          </a:p>
          <a:p>
            <a:pPr lvl="1"/>
            <a:r>
              <a:rPr lang="en-US" dirty="0" smtClean="0"/>
              <a:t>There’s ALWAYS a REASON!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How-Tos…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a list of your TOP 24 Clients</a:t>
            </a:r>
          </a:p>
          <a:p>
            <a:pPr lvl="1"/>
            <a:r>
              <a:rPr lang="en-US" dirty="0" smtClean="0"/>
              <a:t>Those people who are most likely to give you a referral</a:t>
            </a:r>
          </a:p>
          <a:p>
            <a:r>
              <a:rPr lang="en-US" dirty="0" smtClean="0"/>
              <a:t>Map out where those people live</a:t>
            </a:r>
          </a:p>
          <a:p>
            <a:pPr lvl="1"/>
            <a:r>
              <a:rPr lang="en-US" dirty="0" smtClean="0"/>
              <a:t>Try to “pop by” when you plan to be in that area</a:t>
            </a:r>
          </a:p>
          <a:p>
            <a:r>
              <a:rPr lang="en-US" dirty="0" smtClean="0"/>
              <a:t>Call Ahead to let them know you’re stopping by with a little something for them (or for the kids)</a:t>
            </a:r>
          </a:p>
          <a:p>
            <a:pPr lvl="1"/>
            <a:r>
              <a:rPr lang="en-US" dirty="0" smtClean="0"/>
              <a:t>“I’m going to be in your area tomorrow between 2 &amp; 3; I’d love to Pop-By and see how you’re doing”</a:t>
            </a:r>
          </a:p>
          <a:p>
            <a:pPr lvl="2"/>
            <a:r>
              <a:rPr lang="en-US" dirty="0" smtClean="0"/>
              <a:t>Or be prepared to leave a note along with the gift if no one is home</a:t>
            </a:r>
          </a:p>
          <a:p>
            <a:r>
              <a:rPr lang="en-US" dirty="0" smtClean="0"/>
              <a:t>Visit for no more than 15 minutes</a:t>
            </a:r>
          </a:p>
          <a:p>
            <a:pPr lvl="1"/>
            <a:r>
              <a:rPr lang="en-US" dirty="0" smtClean="0"/>
              <a:t>More than 15 minutes is a “Plop-By”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“Plop-By”…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Don’t do that!!</a:t>
            </a:r>
            <a:endParaRPr lang="en-US" dirty="0"/>
          </a:p>
        </p:txBody>
      </p:sp>
      <p:pic>
        <p:nvPicPr>
          <p:cNvPr id="2050" name="Picture 2" descr="C:\Users\Lloyd\AppData\Local\Microsoft\Windows\INetCache\IE\AG3DOR81\Baby.tux.sit-black-800x8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4419600" cy="4419600"/>
          </a:xfrm>
          <a:prstGeom prst="rect">
            <a:avLst/>
          </a:prstGeom>
          <a:noFill/>
        </p:spPr>
      </p:pic>
      <p:pic>
        <p:nvPicPr>
          <p:cNvPr id="2051" name="Picture 3" descr="C:\Users\Lloyd\AppData\Local\Microsoft\Windows\INetCache\IE\CGEJF2HW\7854624966_745b6f094a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Always Ask for the Referral…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810000"/>
          </a:xfrm>
        </p:spPr>
        <p:txBody>
          <a:bodyPr/>
          <a:lstStyle/>
          <a:p>
            <a:r>
              <a:rPr lang="en-US" i="1" dirty="0" smtClean="0"/>
              <a:t>“Do you know of anyone who is thinking about buying or selling a home?”</a:t>
            </a:r>
          </a:p>
          <a:p>
            <a:pPr lvl="1"/>
            <a:r>
              <a:rPr lang="en-US" i="1" dirty="0" smtClean="0"/>
              <a:t>“Who do you know” </a:t>
            </a:r>
            <a:r>
              <a:rPr lang="en-US" dirty="0" smtClean="0"/>
              <a:t>is even a more specific question</a:t>
            </a:r>
          </a:p>
          <a:p>
            <a:r>
              <a:rPr lang="en-US" dirty="0" smtClean="0"/>
              <a:t>And Always Close with…</a:t>
            </a:r>
          </a:p>
          <a:p>
            <a:pPr lvl="1"/>
            <a:r>
              <a:rPr lang="en-US" i="1" dirty="0" smtClean="0"/>
              <a:t>“Remember…  I’m never too busy for you or any of your referrals!!”</a:t>
            </a:r>
          </a:p>
          <a:p>
            <a:pPr lvl="1">
              <a:buNone/>
            </a:pPr>
            <a:endParaRPr lang="en-US" i="1" dirty="0" smtClean="0"/>
          </a:p>
          <a:p>
            <a:pPr lvl="1" algn="ctr">
              <a:buNone/>
            </a:pPr>
            <a:r>
              <a:rPr lang="en-US" b="1" i="1" dirty="0" smtClean="0"/>
              <a:t>Follow-Up with a Personal Handwritten Note!!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</TotalTime>
  <Words>886</Words>
  <Application>Microsoft Office PowerPoint</Application>
  <PresentationFormat>On-screen Show (4:3)</PresentationFormat>
  <Paragraphs>129</Paragraphs>
  <Slides>33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The Pop-By</vt:lpstr>
      <vt:lpstr>Do You Believe…</vt:lpstr>
      <vt:lpstr>Slide 3</vt:lpstr>
      <vt:lpstr>Personal Contact…</vt:lpstr>
      <vt:lpstr>Definition…</vt:lpstr>
      <vt:lpstr>Pop-Bys Will Help You…</vt:lpstr>
      <vt:lpstr>How-Tos…</vt:lpstr>
      <vt:lpstr>The “Plop-By”…</vt:lpstr>
      <vt:lpstr>Always Ask for the Referral…</vt:lpstr>
      <vt:lpstr>Coach’s Tips:</vt:lpstr>
      <vt:lpstr>Coach’s Tips:</vt:lpstr>
      <vt:lpstr>The Pop-By Gift…</vt:lpstr>
      <vt:lpstr>Some Pop-By Gift Ideas:</vt:lpstr>
      <vt:lpstr>Small Tools…</vt:lpstr>
      <vt:lpstr>Health…</vt:lpstr>
      <vt:lpstr>Food &amp; Drink…</vt:lpstr>
      <vt:lpstr>Bulbs, Seeds, Plants…</vt:lpstr>
      <vt:lpstr>Holidays…</vt:lpstr>
      <vt:lpstr>Happy Valentine’s Day</vt:lpstr>
      <vt:lpstr>Happy St. Patrick’s Day</vt:lpstr>
      <vt:lpstr>Happy Mother’s Day</vt:lpstr>
      <vt:lpstr>Happy Easter</vt:lpstr>
      <vt:lpstr>Happy Father’s Day</vt:lpstr>
      <vt:lpstr>Happy 4th of July</vt:lpstr>
      <vt:lpstr>Happy Labor Day</vt:lpstr>
      <vt:lpstr>Happy Halloween</vt:lpstr>
      <vt:lpstr>Happy Thanksgiving</vt:lpstr>
      <vt:lpstr>Merry Christmas</vt:lpstr>
      <vt:lpstr>Let’s watch a Great Pop-By</vt:lpstr>
      <vt:lpstr>Personal Contact…</vt:lpstr>
      <vt:lpstr>You Need A Plan…</vt:lpstr>
      <vt:lpstr>Career Development</vt:lpstr>
      <vt:lpstr>Slide 33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Pop-By</dc:title>
  <dc:creator>Corporate Edition</dc:creator>
  <cp:lastModifiedBy>Corporate Edition</cp:lastModifiedBy>
  <cp:revision>51</cp:revision>
  <dcterms:created xsi:type="dcterms:W3CDTF">2019-03-26T18:15:17Z</dcterms:created>
  <dcterms:modified xsi:type="dcterms:W3CDTF">2019-04-10T15:55:50Z</dcterms:modified>
</cp:coreProperties>
</file>