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90" r:id="rId2"/>
    <p:sldId id="285" r:id="rId3"/>
    <p:sldId id="286" r:id="rId4"/>
    <p:sldId id="287" r:id="rId5"/>
    <p:sldId id="271" r:id="rId6"/>
    <p:sldId id="272" r:id="rId7"/>
    <p:sldId id="284" r:id="rId8"/>
    <p:sldId id="283" r:id="rId9"/>
    <p:sldId id="276" r:id="rId10"/>
    <p:sldId id="256" r:id="rId11"/>
    <p:sldId id="275" r:id="rId12"/>
    <p:sldId id="263" r:id="rId13"/>
    <p:sldId id="270" r:id="rId14"/>
    <p:sldId id="279" r:id="rId15"/>
    <p:sldId id="264" r:id="rId16"/>
    <p:sldId id="277" r:id="rId17"/>
    <p:sldId id="269" r:id="rId18"/>
    <p:sldId id="288" r:id="rId19"/>
    <p:sldId id="266" r:id="rId20"/>
    <p:sldId id="267" r:id="rId21"/>
    <p:sldId id="268" r:id="rId22"/>
    <p:sldId id="261" r:id="rId23"/>
    <p:sldId id="289" r:id="rId24"/>
    <p:sldId id="280" r:id="rId25"/>
    <p:sldId id="281" r:id="rId26"/>
    <p:sldId id="282" r:id="rId27"/>
    <p:sldId id="278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173AE-047D-43EF-BA8B-DBF2BE478428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207A-2935-4B1F-BAB6-C37996E134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8FD3AB-35A0-4451-8137-9EAC3E5186D5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A7C05-626C-4436-B0DF-3B5B69DE67C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Buyer Presentation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 Bit As Important as Your Listing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Purchasing Pathway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Take Control… Educate… Follow the Steps that lead to a Successful Sale &amp; a Happy Buyer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Initial Appointment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them to Come Into the Office  (C.I.T.O.)</a:t>
            </a:r>
          </a:p>
          <a:p>
            <a:pPr lvl="1"/>
            <a:r>
              <a:rPr lang="en-US" dirty="0" smtClean="0"/>
              <a:t>If they don’t come into the office they’re NOT a real Buyer</a:t>
            </a:r>
          </a:p>
          <a:p>
            <a:pPr lvl="2"/>
            <a:r>
              <a:rPr lang="en-US" dirty="0" smtClean="0"/>
              <a:t>This is the time and place to discuss:</a:t>
            </a:r>
          </a:p>
          <a:p>
            <a:pPr lvl="3"/>
            <a:r>
              <a:rPr lang="en-US" dirty="0" smtClean="0"/>
              <a:t>What the Buyer is interested in &amp; where</a:t>
            </a:r>
          </a:p>
          <a:p>
            <a:pPr lvl="3"/>
            <a:r>
              <a:rPr lang="en-US" dirty="0" smtClean="0"/>
              <a:t>The Importance of Pre-Qualification</a:t>
            </a:r>
          </a:p>
          <a:p>
            <a:pPr lvl="3"/>
            <a:r>
              <a:rPr lang="en-US" dirty="0" smtClean="0"/>
              <a:t>Showing the Buyer how YOU work when helping a Buyer find, see, negotiate &amp; purchase a home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C.I.T.O. Dialogue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“Hi Mr. &amp; Mrs. Buyer,</a:t>
            </a:r>
          </a:p>
          <a:p>
            <a:pPr>
              <a:buNone/>
            </a:pPr>
            <a:r>
              <a:rPr lang="en-US" i="1" dirty="0" smtClean="0"/>
              <a:t>From my experience in this industry, I’ve seen buyers try to jump straight into the decision-making process without all the tools and information they need.  At the end of the day, buying a home is a big deal for you, and it’s a big deal to me.  And I certainly don’t want any self-inflicted wounds to occur during the process!”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(Continue with Buffini C.I.T.O. Dialogue Sheet)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Harrington" pitchFamily="82" charset="0"/>
              </a:rPr>
              <a:t>Offer to Drop Off Some Important Material Before your in-office meeting</a:t>
            </a:r>
            <a:endParaRPr lang="en-US" sz="3600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Buying Process</a:t>
            </a:r>
          </a:p>
          <a:p>
            <a:r>
              <a:rPr lang="en-US" dirty="0" smtClean="0"/>
              <a:t>8 Steps to Buying a Home – Buyer Checklist</a:t>
            </a:r>
          </a:p>
          <a:p>
            <a:pPr lvl="1"/>
            <a:r>
              <a:rPr lang="en-US" dirty="0" smtClean="0"/>
              <a:t>Financing Options Overview</a:t>
            </a:r>
          </a:p>
          <a:p>
            <a:r>
              <a:rPr lang="en-US" dirty="0" smtClean="0"/>
              <a:t>10 Deadly Mistakes Buyers Make</a:t>
            </a:r>
          </a:p>
          <a:p>
            <a:r>
              <a:rPr lang="en-US" dirty="0" smtClean="0"/>
              <a:t>Things To Consider When Buying A Home</a:t>
            </a:r>
          </a:p>
          <a:p>
            <a:r>
              <a:rPr lang="en-US" b="1" dirty="0" smtClean="0"/>
              <a:t>The Purchasing Pathway…</a:t>
            </a:r>
          </a:p>
          <a:p>
            <a:pPr lvl="1"/>
            <a:r>
              <a:rPr lang="en-US" dirty="0" smtClean="0"/>
              <a:t>Just Follow the Process as Outlined in that Handout</a:t>
            </a:r>
          </a:p>
          <a:p>
            <a:endParaRPr lang="en-US" dirty="0" smtClean="0"/>
          </a:p>
          <a:p>
            <a:r>
              <a:rPr lang="en-US" dirty="0" smtClean="0"/>
              <a:t>You could also send one or more of these via e-mail, should that work better for you!!</a:t>
            </a:r>
          </a:p>
        </p:txBody>
      </p:sp>
      <p:pic>
        <p:nvPicPr>
          <p:cNvPr id="1026" name="Picture 2" descr="C:\Users\Lloyd\AppData\Local\Microsoft\Windows\INetCache\IE\HLFTJB9G\20090120035706!Free_Blue_Sta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05000"/>
            <a:ext cx="914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Determine the Purchasing Parameters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In-Office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When you meet them at your office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81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Harrington" pitchFamily="82" charset="0"/>
              </a:rPr>
              <a:t>Paint the Picture</a:t>
            </a:r>
          </a:p>
          <a:p>
            <a:pPr>
              <a:buNone/>
            </a:pPr>
            <a:endParaRPr lang="en-US" sz="2000" dirty="0" smtClean="0">
              <a:latin typeface="Harrington" pitchFamily="82" charset="0"/>
            </a:endParaRPr>
          </a:p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“If you had a magic wand…  what would your dream home look like?  What amenities would it have?”</a:t>
            </a:r>
          </a:p>
          <a:p>
            <a:endParaRPr lang="en-US" i="1" dirty="0" smtClean="0"/>
          </a:p>
        </p:txBody>
      </p:sp>
      <p:pic>
        <p:nvPicPr>
          <p:cNvPr id="5" name="Picture 2" descr="C:\Users\Lloyd\AppData\Local\Microsoft\Windows\INetCache\IE\0344IFIO\Tink_and_her_wan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837656"/>
            <a:ext cx="28575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Buyer Consultation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a Questionnaire</a:t>
            </a:r>
          </a:p>
          <a:p>
            <a:pPr lvl="1"/>
            <a:r>
              <a:rPr lang="en-US" dirty="0" smtClean="0"/>
              <a:t>Tom Ferry Questionnaire is great</a:t>
            </a:r>
          </a:p>
          <a:p>
            <a:pPr lvl="1"/>
            <a:r>
              <a:rPr lang="en-US" dirty="0" smtClean="0"/>
              <a:t>Brian Buffini</a:t>
            </a:r>
          </a:p>
          <a:p>
            <a:pPr lvl="1">
              <a:buNone/>
            </a:pPr>
            <a:r>
              <a:rPr lang="en-US" dirty="0" smtClean="0"/>
              <a:t>	Buyer Questionnaire</a:t>
            </a:r>
          </a:p>
          <a:p>
            <a:endParaRPr lang="en-US" dirty="0"/>
          </a:p>
        </p:txBody>
      </p:sp>
      <p:pic>
        <p:nvPicPr>
          <p:cNvPr id="1026" name="Picture 2" descr="C:\Users\Lloyd\AppData\Local\Microsoft\Windows\INetCache\IE\0HFTZIXL\consultat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0"/>
            <a:ext cx="4038600" cy="1405661"/>
          </a:xfrm>
          <a:prstGeom prst="rect">
            <a:avLst/>
          </a:prstGeom>
          <a:noFill/>
        </p:spPr>
      </p:pic>
      <p:pic>
        <p:nvPicPr>
          <p:cNvPr id="1027" name="Picture 3" descr="C:\Users\Lloyd\AppData\Local\Microsoft\Windows\INetCache\IE\HLFTJB9G\Discussi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0480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Acquire A Pre-Approval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so critical…</a:t>
            </a:r>
          </a:p>
          <a:p>
            <a:r>
              <a:rPr lang="en-US" dirty="0" smtClean="0"/>
              <a:t>Let your Buyers know that a Pre-Approval Letter will be a necessary part of any Agreement of Sale…</a:t>
            </a:r>
          </a:p>
          <a:p>
            <a:endParaRPr lang="en-US" dirty="0" smtClean="0"/>
          </a:p>
          <a:p>
            <a:r>
              <a:rPr lang="en-US" dirty="0" smtClean="0"/>
              <a:t>Great Dialogue from “Brian and Joe’s Tips for Working with Buyers”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Help Them Understand How You Work…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Process of Elimination Dialogue</a:t>
            </a:r>
          </a:p>
          <a:p>
            <a:pPr lvl="2"/>
            <a:r>
              <a:rPr lang="en-US" i="1" dirty="0" smtClean="0"/>
              <a:t>“As I mentioned to you on the phone, there’s a wrong way to look at homes and there’s a right way.  Most people waste a tremendous amount of time and energy going to open houses or looking at homes they see advertised in magazines, newspapers or on the internet.</a:t>
            </a:r>
          </a:p>
          <a:p>
            <a:pPr lvl="2">
              <a:buNone/>
            </a:pPr>
            <a:r>
              <a:rPr lang="en-US" i="1" dirty="0" smtClean="0"/>
              <a:t>	What I want to share with you is that finding a home is not a process of selection; it’s a process of elimination.  Now that I have a good idea of the type of property you’re interested in, we are going to begin the process of eliminating neighborhoods and styles of homes that you’re not interested in.</a:t>
            </a:r>
          </a:p>
          <a:p>
            <a:pPr lvl="2">
              <a:buNone/>
            </a:pPr>
            <a:r>
              <a:rPr lang="en-US" i="1" dirty="0" smtClean="0"/>
              <a:t>	I’ll have succeeded in my job when I’ve helped educate you to the point that when we walk across the threshold of a home you’ll know what you like and you’ll know it’s a good deal.  And when we’ve accomplished that you’ll be ready to buy.”</a:t>
            </a:r>
          </a:p>
          <a:p>
            <a:pPr lvl="2" algn="ctr">
              <a:buNone/>
            </a:pPr>
            <a:r>
              <a:rPr lang="en-US" i="1" dirty="0" smtClean="0"/>
              <a:t>(Eliminate Neighborhoods First – Style Second)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Educate Them About the Business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Harrington" pitchFamily="82" charset="0"/>
              </a:rPr>
              <a:t>Brian and Joe’s Tips for Working with Buyers:</a:t>
            </a:r>
          </a:p>
          <a:p>
            <a:r>
              <a:rPr lang="en-US" dirty="0" smtClean="0"/>
              <a:t>Educate Your Clients as to How Your Industry Works</a:t>
            </a:r>
          </a:p>
          <a:p>
            <a:pPr lvl="1"/>
            <a:r>
              <a:rPr lang="en-US" dirty="0" smtClean="0"/>
              <a:t>Dialogue</a:t>
            </a:r>
          </a:p>
          <a:p>
            <a:r>
              <a:rPr lang="en-US" dirty="0" smtClean="0"/>
              <a:t>Articulate How You Work</a:t>
            </a:r>
          </a:p>
          <a:p>
            <a:pPr lvl="1"/>
            <a:r>
              <a:rPr lang="en-US" dirty="0" smtClean="0"/>
              <a:t>Dialogue</a:t>
            </a:r>
          </a:p>
          <a:p>
            <a:r>
              <a:rPr lang="en-US" dirty="0" smtClean="0"/>
              <a:t>Outline the Benefits to Your Clients</a:t>
            </a:r>
          </a:p>
          <a:p>
            <a:pPr lvl="1"/>
            <a:r>
              <a:rPr lang="en-US" dirty="0" smtClean="0"/>
              <a:t>Dialogue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Downsides to Working with a Buyer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demanding of your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time &amp; energy</a:t>
            </a:r>
          </a:p>
          <a:p>
            <a:r>
              <a:rPr lang="en-US" dirty="0" smtClean="0"/>
              <a:t>No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guaranteed</a:t>
            </a:r>
            <a:r>
              <a:rPr lang="en-US" dirty="0" smtClean="0"/>
              <a:t> income</a:t>
            </a:r>
          </a:p>
          <a:p>
            <a:r>
              <a:rPr lang="en-US" dirty="0" smtClean="0"/>
              <a:t>Lack of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loyalty</a:t>
            </a:r>
          </a:p>
          <a:p>
            <a:r>
              <a:rPr lang="en-US" dirty="0" smtClean="0"/>
              <a:t>They get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cold feet</a:t>
            </a:r>
          </a:p>
          <a:p>
            <a:r>
              <a:rPr lang="en-US" dirty="0" smtClean="0"/>
              <a:t>When deals fall apart you can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lose the client</a:t>
            </a:r>
            <a:endParaRPr lang="en-US" b="1" dirty="0">
              <a:solidFill>
                <a:srgbClr val="FF0000"/>
              </a:solidFill>
              <a:latin typeface="Harrington" pitchFamily="82" charset="0"/>
            </a:endParaRPr>
          </a:p>
        </p:txBody>
      </p:sp>
      <p:pic>
        <p:nvPicPr>
          <p:cNvPr id="1026" name="Picture 2" descr="C:\Users\Lloyd\AppData\Local\Microsoft\Windows\INetCache\IE\5D0TQTUN\Depositphotos_2621527_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250782" cy="338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Educate Them About the Market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latin typeface="Harrington" pitchFamily="82" charset="0"/>
              </a:rPr>
              <a:t>Brian and Joe’s Tips for Working with Buyers:</a:t>
            </a:r>
          </a:p>
          <a:p>
            <a:endParaRPr lang="en-US" dirty="0" smtClean="0"/>
          </a:p>
          <a:p>
            <a:r>
              <a:rPr lang="en-US" dirty="0" smtClean="0"/>
              <a:t>Sample Dialogue</a:t>
            </a:r>
          </a:p>
          <a:p>
            <a:endParaRPr lang="en-US" dirty="0" smtClean="0"/>
          </a:p>
          <a:p>
            <a:r>
              <a:rPr lang="en-US" dirty="0" smtClean="0"/>
              <a:t>Stats You Must Know!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Educate Them About the Home Buying Process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latin typeface="Harrington" pitchFamily="82" charset="0"/>
              </a:rPr>
              <a:t>Brian and Joe’s Tips for Working with Buyers: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“Buying a home is a process of elimination, not selection…</a:t>
            </a:r>
            <a:endParaRPr lang="en-US" i="1" dirty="0"/>
          </a:p>
        </p:txBody>
      </p:sp>
      <p:pic>
        <p:nvPicPr>
          <p:cNvPr id="4098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1727299" cy="1295474"/>
          </a:xfrm>
          <a:prstGeom prst="rect">
            <a:avLst/>
          </a:prstGeom>
          <a:noFill/>
        </p:spPr>
      </p:pic>
      <p:pic>
        <p:nvPicPr>
          <p:cNvPr id="6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10200"/>
            <a:ext cx="1651099" cy="1238324"/>
          </a:xfrm>
          <a:prstGeom prst="rect">
            <a:avLst/>
          </a:prstGeom>
          <a:noFill/>
        </p:spPr>
      </p:pic>
      <p:pic>
        <p:nvPicPr>
          <p:cNvPr id="7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257800"/>
            <a:ext cx="1727299" cy="1295474"/>
          </a:xfrm>
          <a:prstGeom prst="rect">
            <a:avLst/>
          </a:prstGeom>
          <a:noFill/>
        </p:spPr>
      </p:pic>
      <p:pic>
        <p:nvPicPr>
          <p:cNvPr id="8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1727299" cy="1295474"/>
          </a:xfrm>
          <a:prstGeom prst="rect">
            <a:avLst/>
          </a:prstGeom>
          <a:noFill/>
        </p:spPr>
      </p:pic>
      <p:pic>
        <p:nvPicPr>
          <p:cNvPr id="4099" name="Picture 3" descr="C:\Users\Lloyd\AppData\Local\Microsoft\Windows\INetCache\IE\5D0TQTUN\house-yellow250px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724400"/>
            <a:ext cx="2261348" cy="1695481"/>
          </a:xfrm>
          <a:prstGeom prst="rect">
            <a:avLst/>
          </a:prstGeom>
          <a:noFill/>
        </p:spPr>
      </p:pic>
      <p:pic>
        <p:nvPicPr>
          <p:cNvPr id="10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181600"/>
            <a:ext cx="1727299" cy="1295474"/>
          </a:xfrm>
          <a:prstGeom prst="rect">
            <a:avLst/>
          </a:prstGeom>
          <a:noFill/>
        </p:spPr>
      </p:pic>
      <p:pic>
        <p:nvPicPr>
          <p:cNvPr id="11" name="Picture 2" descr="C:\Users\Lloyd\AppData\Local\Microsoft\Windows\INetCache\IE\0HFTZIXL\house-purple250p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727299" cy="12954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Fully Engage the Buyer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Get THEM Looking</a:t>
            </a:r>
          </a:p>
          <a:p>
            <a:pPr lvl="1"/>
            <a:r>
              <a:rPr lang="en-US" dirty="0" smtClean="0"/>
              <a:t>I’ll send you all the listings that meet your criteria</a:t>
            </a:r>
          </a:p>
          <a:p>
            <a:pPr lvl="1"/>
            <a:r>
              <a:rPr lang="en-US" dirty="0" smtClean="0"/>
              <a:t>Do “Drive Bys”</a:t>
            </a:r>
          </a:p>
          <a:p>
            <a:pPr lvl="2"/>
            <a:r>
              <a:rPr lang="en-US" dirty="0" smtClean="0"/>
              <a:t>Check the Neighborhood, drive time, first impressions, etc</a:t>
            </a:r>
          </a:p>
          <a:p>
            <a:pPr lvl="3"/>
            <a:r>
              <a:rPr lang="en-US" dirty="0" smtClean="0"/>
              <a:t>Give THEM checklists</a:t>
            </a:r>
          </a:p>
          <a:p>
            <a:pPr lvl="4"/>
            <a:r>
              <a:rPr lang="en-US" dirty="0" smtClean="0"/>
              <a:t>What did you like</a:t>
            </a:r>
          </a:p>
          <a:p>
            <a:pPr lvl="4"/>
            <a:r>
              <a:rPr lang="en-US" dirty="0" smtClean="0"/>
              <a:t>What didn’t you like</a:t>
            </a:r>
          </a:p>
          <a:p>
            <a:pPr lvl="4"/>
            <a:r>
              <a:rPr lang="en-US" dirty="0" smtClean="0"/>
              <a:t>What DO you want to SEE…  Let ME know, and I’ll set them up for us </a:t>
            </a:r>
          </a:p>
          <a:p>
            <a:r>
              <a:rPr lang="en-US" dirty="0" smtClean="0"/>
              <a:t>Send THEM to Open Houses</a:t>
            </a:r>
          </a:p>
          <a:p>
            <a:pPr lvl="1"/>
            <a:r>
              <a:rPr lang="en-US" dirty="0" smtClean="0"/>
              <a:t>With your Business Cards &amp;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Institute Daily Contact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short and sweet</a:t>
            </a:r>
          </a:p>
          <a:p>
            <a:pPr lvl="1"/>
            <a:r>
              <a:rPr lang="en-US" dirty="0" smtClean="0"/>
              <a:t>Machine is OK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Nothing New to Report Dialogue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Something New to Report Dialogue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View Homes 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the ones that THEY choose after doing their drive-bys &amp; ONLY after you have a Pre-Approval Letter from their Lender</a:t>
            </a:r>
            <a:endParaRPr lang="en-US" dirty="0"/>
          </a:p>
        </p:txBody>
      </p:sp>
      <p:pic>
        <p:nvPicPr>
          <p:cNvPr id="5122" name="Picture 2" descr="C:\Users\Lloyd\AppData\Local\Microsoft\Windows\INetCache\IE\0344IFIO\Cartoon_Eyes_Arvin61r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743200" cy="1539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896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Help your Client Make a Decision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property Feedback</a:t>
            </a:r>
          </a:p>
          <a:p>
            <a:r>
              <a:rPr lang="en-US" dirty="0" smtClean="0"/>
              <a:t>Ask them to Buy</a:t>
            </a:r>
          </a:p>
          <a:p>
            <a:pPr lvl="1"/>
            <a:r>
              <a:rPr lang="en-US" i="1" dirty="0" smtClean="0"/>
              <a:t>“Do you like this home?”</a:t>
            </a:r>
          </a:p>
          <a:p>
            <a:pPr lvl="2"/>
            <a:r>
              <a:rPr lang="en-US" i="1" dirty="0" smtClean="0"/>
              <a:t>If NO…  “What are the things you didn’t like?”</a:t>
            </a:r>
          </a:p>
          <a:p>
            <a:pPr lvl="1"/>
            <a:r>
              <a:rPr lang="en-US" i="1" dirty="0" smtClean="0"/>
              <a:t>“Could you see yourself living here?”</a:t>
            </a:r>
          </a:p>
          <a:p>
            <a:pPr lvl="2"/>
            <a:r>
              <a:rPr lang="en-US" i="1" dirty="0" smtClean="0"/>
              <a:t>If NOT… “Why not?”</a:t>
            </a:r>
          </a:p>
          <a:p>
            <a:pPr lvl="1"/>
            <a:r>
              <a:rPr lang="en-US" i="1" dirty="0" smtClean="0"/>
              <a:t>“Is this the home you’d like to write an offer on first?”</a:t>
            </a:r>
          </a:p>
          <a:p>
            <a:pPr lvl="2"/>
            <a:r>
              <a:rPr lang="en-US" i="1" dirty="0" smtClean="0"/>
              <a:t>If we don’t ask, they probably won’t move forward on their own</a:t>
            </a:r>
          </a:p>
          <a:p>
            <a:pPr lvl="1"/>
            <a:r>
              <a:rPr lang="en-US" i="1" dirty="0" smtClean="0"/>
              <a:t>“Why didn’t we buy this one?”</a:t>
            </a:r>
          </a:p>
          <a:p>
            <a:pPr lvl="2"/>
            <a:r>
              <a:rPr lang="en-US" i="1" dirty="0" smtClean="0"/>
              <a:t>Take Notes… Keep honing down on their “likes” and “dislikes”</a:t>
            </a:r>
          </a:p>
          <a:p>
            <a:pPr lvl="3"/>
            <a:r>
              <a:rPr lang="en-US" i="1" dirty="0" smtClean="0"/>
              <a:t>Alter your “search” accordingly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Property Feedback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Address… What I Liked… What I Didn’t Like… </a:t>
            </a:r>
            <a:endParaRPr lang="en-US" dirty="0"/>
          </a:p>
        </p:txBody>
      </p:sp>
      <p:pic>
        <p:nvPicPr>
          <p:cNvPr id="3074" name="Picture 2" descr="C:\Users\Lloyd\AppData\Local\Microsoft\Windows\INetCache\IE\5D0TQTUN\11395309915_78bd878b61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93132"/>
            <a:ext cx="8382000" cy="27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Final Steps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Contract</a:t>
            </a:r>
          </a:p>
          <a:p>
            <a:r>
              <a:rPr lang="en-US" dirty="0" smtClean="0"/>
              <a:t>Deposit Earnest Money</a:t>
            </a:r>
          </a:p>
          <a:p>
            <a:r>
              <a:rPr lang="en-US" dirty="0" smtClean="0"/>
              <a:t>Perform the Home Inspections</a:t>
            </a:r>
          </a:p>
          <a:p>
            <a:r>
              <a:rPr lang="en-US" dirty="0" smtClean="0"/>
              <a:t>Give Them The Moving Checklist</a:t>
            </a:r>
          </a:p>
          <a:p>
            <a:r>
              <a:rPr lang="en-US" dirty="0" smtClean="0"/>
              <a:t>Final Walk Through</a:t>
            </a:r>
          </a:p>
          <a:p>
            <a:r>
              <a:rPr lang="en-US" dirty="0" smtClean="0"/>
              <a:t>Execute the Closing Documents</a:t>
            </a:r>
          </a:p>
          <a:p>
            <a:r>
              <a:rPr lang="en-US" dirty="0" smtClean="0"/>
              <a:t>Home Delivery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CASH CHECK!!!!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Lloyd\AppData\Local\Microsoft\Windows\INetCache\IE\0344IFIO\ScroogeCountingHisMoney_7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Upcoming Events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Wednesday, March 13 – Career Development Training – “Financial Systems for the Independent Contactor”</a:t>
            </a:r>
          </a:p>
          <a:p>
            <a:r>
              <a:rPr lang="en-US" dirty="0" smtClean="0"/>
              <a:t>Thursday, March 21 – 1</a:t>
            </a:r>
            <a:r>
              <a:rPr lang="en-US" baseline="30000" dirty="0" smtClean="0"/>
              <a:t>st</a:t>
            </a:r>
            <a:r>
              <a:rPr lang="en-US" dirty="0" smtClean="0"/>
              <a:t> Annual RMS Awards Presentations – Holiday Inn, St. Petersburg</a:t>
            </a:r>
          </a:p>
          <a:p>
            <a:r>
              <a:rPr lang="en-US" dirty="0" smtClean="0"/>
              <a:t>Wednesday, March 27 – Career Development Training – “Geographic Farming”</a:t>
            </a:r>
          </a:p>
          <a:p>
            <a:endParaRPr lang="en-US" dirty="0"/>
          </a:p>
        </p:txBody>
      </p:sp>
      <p:pic>
        <p:nvPicPr>
          <p:cNvPr id="1026" name="Picture 2" descr="C:\Users\Lloyd\AppData\Local\Microsoft\Windows\INetCache\IE\5D0TQTUN\30-solar-roofs-fu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603" y="4343400"/>
            <a:ext cx="3200479" cy="2165109"/>
          </a:xfrm>
          <a:prstGeom prst="rect">
            <a:avLst/>
          </a:prstGeom>
          <a:noFill/>
        </p:spPr>
      </p:pic>
      <p:pic>
        <p:nvPicPr>
          <p:cNvPr id="1028" name="Picture 4" descr="C:\Users\Lloyd\AppData\Local\Microsoft\Windows\INetCache\IE\0344IFIO\dollar-signs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1095796" cy="619125"/>
          </a:xfrm>
          <a:prstGeom prst="rect">
            <a:avLst/>
          </a:prstGeom>
          <a:noFill/>
        </p:spPr>
      </p:pic>
      <p:pic>
        <p:nvPicPr>
          <p:cNvPr id="1029" name="Picture 5" descr="C:\Users\Lloyd\AppData\Local\Microsoft\Windows\INetCache\IE\0344IFIO\2230927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743200"/>
            <a:ext cx="1066800" cy="95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Time… Let’s make it work for us!!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need a PLAN…</a:t>
            </a:r>
          </a:p>
          <a:p>
            <a:r>
              <a:rPr lang="en-US" dirty="0" smtClean="0"/>
              <a:t>We need to be in CONTROL…</a:t>
            </a:r>
          </a:p>
          <a:p>
            <a:r>
              <a:rPr lang="en-US" dirty="0" smtClean="0"/>
              <a:t>We need to make sure the Buyer is on the SAME PAGE…</a:t>
            </a:r>
          </a:p>
          <a:p>
            <a:r>
              <a:rPr lang="en-US" dirty="0" smtClean="0"/>
              <a:t>We need to COMMUNICATE…</a:t>
            </a:r>
          </a:p>
          <a:p>
            <a:r>
              <a:rPr lang="en-US" dirty="0" smtClean="0"/>
              <a:t>Time is far too valuable to WASTE…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Lloyd\AppData\Local\Microsoft\Windows\INetCache\IE\0HFTZIXL\Eternal_cloc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8898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Great Quotes…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5" name="Content Placeholder 4" descr="time-flies-time-quot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6" name="Content Placeholder 5" descr="Time-Quotes-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Ring… Ring… Ring…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when we get the phone call… “I’d like to see the property at 1234 Main Street in Sarasota!!”</a:t>
            </a:r>
          </a:p>
          <a:p>
            <a:r>
              <a:rPr lang="en-US" dirty="0" smtClean="0"/>
              <a:t>Typical Agent Response…</a:t>
            </a:r>
          </a:p>
          <a:p>
            <a:r>
              <a:rPr lang="en-US" dirty="0" smtClean="0"/>
              <a:t>“OK”</a:t>
            </a:r>
          </a:p>
          <a:p>
            <a:r>
              <a:rPr lang="en-US" dirty="0" smtClean="0"/>
              <a:t>“When would you like to see the house?”</a:t>
            </a:r>
          </a:p>
          <a:p>
            <a:r>
              <a:rPr lang="en-US" dirty="0" smtClean="0"/>
              <a:t>You have a planned family outing at that time, BUT you change everything to accommodate the Buyer</a:t>
            </a:r>
          </a:p>
          <a:p>
            <a:r>
              <a:rPr lang="en-US" dirty="0" smtClean="0"/>
              <a:t>You meet the Buyer at the Property</a:t>
            </a:r>
          </a:p>
          <a:p>
            <a:r>
              <a:rPr lang="en-US" dirty="0" smtClean="0"/>
              <a:t>He says… “Let’s write it up!”</a:t>
            </a:r>
          </a:p>
          <a:p>
            <a:r>
              <a:rPr lang="en-US" dirty="0" smtClean="0"/>
              <a:t>Typical Agent Response…</a:t>
            </a:r>
          </a:p>
          <a:p>
            <a:r>
              <a:rPr lang="en-US" dirty="0" smtClean="0"/>
              <a:t>“OK”… and puts in the agreement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I’m counting the money from my commission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happens when you find out that the Buyer doesn’t qualify for the loan?</a:t>
            </a:r>
          </a:p>
          <a:p>
            <a:r>
              <a:rPr lang="en-US" b="1" dirty="0" smtClean="0">
                <a:latin typeface="Harrington" pitchFamily="82" charset="0"/>
              </a:rPr>
              <a:t>How many steps did we miss along the way?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Lloyd\AppData\Local\Microsoft\Windows\INetCache\IE\0344IFIO\ScroogeCountingHisMoney_7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Ring… Ring… Ring…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should happen when we get the phone call… “I’d like to see the property at 1234 Main Street in Sarasota!!”</a:t>
            </a:r>
          </a:p>
          <a:p>
            <a:pPr lvl="1"/>
            <a:r>
              <a:rPr lang="en-US" dirty="0" smtClean="0"/>
              <a:t>“May I ask who I’m speaking to?”</a:t>
            </a:r>
          </a:p>
          <a:p>
            <a:pPr lvl="1"/>
            <a:r>
              <a:rPr lang="en-US" dirty="0" smtClean="0"/>
              <a:t>“How did you hear about the property?”</a:t>
            </a:r>
          </a:p>
          <a:p>
            <a:pPr lvl="1"/>
            <a:r>
              <a:rPr lang="en-US" dirty="0" smtClean="0"/>
              <a:t>“Will you be using Financing to Purchase a Home?”</a:t>
            </a:r>
          </a:p>
          <a:p>
            <a:pPr lvl="1"/>
            <a:r>
              <a:rPr lang="en-US" dirty="0" smtClean="0"/>
              <a:t>“Do you have a home to sell?”</a:t>
            </a:r>
          </a:p>
          <a:p>
            <a:pPr lvl="1"/>
            <a:r>
              <a:rPr lang="en-US" dirty="0" smtClean="0"/>
              <a:t>Use the C.I.T.O. Dialogue…</a:t>
            </a:r>
          </a:p>
          <a:p>
            <a:r>
              <a:rPr lang="en-US" dirty="0" smtClean="0"/>
              <a:t>I’d like to see the property tomorrow at 2!!  (You have a planned family outing at that time), what might you say</a:t>
            </a:r>
          </a:p>
          <a:p>
            <a:pPr lvl="1"/>
            <a:r>
              <a:rPr lang="en-US" dirty="0" smtClean="0"/>
              <a:t>I have another appointment tomorrow at 2.  I am available at 5 tomorrow or perhaps the following day at 10 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Ring… Ring… Ring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Handle an Incoming Buyer Call…</a:t>
            </a:r>
          </a:p>
          <a:p>
            <a:r>
              <a:rPr lang="en-US" dirty="0" smtClean="0"/>
              <a:t>	Role Play…</a:t>
            </a:r>
            <a:endParaRPr lang="en-US" dirty="0"/>
          </a:p>
        </p:txBody>
      </p:sp>
      <p:pic>
        <p:nvPicPr>
          <p:cNvPr id="3074" name="Picture 2" descr="C:\Users\Lloyd\AppData\Local\Microsoft\Windows\INetCache\IE\0344IFIO\Telephone-c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5030009" cy="334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Let’s Take A Look At the Right Way to Work with Buyers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Purchasing Pathway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905</TotalTime>
  <Words>1160</Words>
  <Application>Microsoft Office PowerPoint</Application>
  <PresentationFormat>On-screen Show (4:3)</PresentationFormat>
  <Paragraphs>160</Paragraphs>
  <Slides>28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The Buyer Presentation</vt:lpstr>
      <vt:lpstr>Downsides to Working with a Buyer</vt:lpstr>
      <vt:lpstr>Time… Let’s make it work for us!!</vt:lpstr>
      <vt:lpstr>Great Quotes…</vt:lpstr>
      <vt:lpstr>Ring… Ring… Ring…</vt:lpstr>
      <vt:lpstr>I’m counting the money from my commission</vt:lpstr>
      <vt:lpstr>Ring… Ring… Ring…</vt:lpstr>
      <vt:lpstr>Ring… Ring… Ring</vt:lpstr>
      <vt:lpstr>Let’s Take A Look At the Right Way to Work with Buyers</vt:lpstr>
      <vt:lpstr>The Purchasing Pathway</vt:lpstr>
      <vt:lpstr>The Initial Appointment</vt:lpstr>
      <vt:lpstr>The C.I.T.O. Dialogue</vt:lpstr>
      <vt:lpstr>Offer to Drop Off Some Important Material Before your in-office meeting</vt:lpstr>
      <vt:lpstr>Determine the Purchasing Parameters</vt:lpstr>
      <vt:lpstr>When you meet them at your office</vt:lpstr>
      <vt:lpstr>Buyer Consultation</vt:lpstr>
      <vt:lpstr>Acquire A Pre-Approval</vt:lpstr>
      <vt:lpstr>Help Them Understand How You Work…</vt:lpstr>
      <vt:lpstr>Educate Them About the Business</vt:lpstr>
      <vt:lpstr>Educate Them About the Market</vt:lpstr>
      <vt:lpstr>Educate Them About the Home Buying Process</vt:lpstr>
      <vt:lpstr>Fully Engage the Buyer</vt:lpstr>
      <vt:lpstr>Institute Daily Contact</vt:lpstr>
      <vt:lpstr>View Homes </vt:lpstr>
      <vt:lpstr>  Help your Client Make a Decision</vt:lpstr>
      <vt:lpstr>Property Feedback Forms</vt:lpstr>
      <vt:lpstr>Final Steps</vt:lpstr>
      <vt:lpstr>Upcoming Events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C.I.T.O.</dc:title>
  <dc:creator>Corporate Edition</dc:creator>
  <cp:lastModifiedBy>Corporate Edition</cp:lastModifiedBy>
  <cp:revision>82</cp:revision>
  <dcterms:created xsi:type="dcterms:W3CDTF">2019-02-18T19:18:23Z</dcterms:created>
  <dcterms:modified xsi:type="dcterms:W3CDTF">2020-09-16T14:41:20Z</dcterms:modified>
</cp:coreProperties>
</file>