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34"/>
  </p:handoutMasterIdLst>
  <p:sldIdLst>
    <p:sldId id="294" r:id="rId2"/>
    <p:sldId id="293" r:id="rId3"/>
    <p:sldId id="256" r:id="rId4"/>
    <p:sldId id="257" r:id="rId5"/>
    <p:sldId id="258" r:id="rId6"/>
    <p:sldId id="259" r:id="rId7"/>
    <p:sldId id="260" r:id="rId8"/>
    <p:sldId id="261" r:id="rId9"/>
    <p:sldId id="284" r:id="rId10"/>
    <p:sldId id="290" r:id="rId11"/>
    <p:sldId id="285" r:id="rId12"/>
    <p:sldId id="29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1" r:id="rId22"/>
    <p:sldId id="272" r:id="rId23"/>
    <p:sldId id="273" r:id="rId24"/>
    <p:sldId id="274" r:id="rId25"/>
    <p:sldId id="275" r:id="rId26"/>
    <p:sldId id="277" r:id="rId27"/>
    <p:sldId id="281" r:id="rId28"/>
    <p:sldId id="286" r:id="rId29"/>
    <p:sldId id="292" r:id="rId30"/>
    <p:sldId id="287" r:id="rId31"/>
    <p:sldId id="288" r:id="rId32"/>
    <p:sldId id="289" r:id="rId3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38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C32AA4D-2CE3-4E27-9E75-F7D55EC01CF5}" type="datetimeFigureOut">
              <a:rPr lang="en-US" smtClean="0"/>
              <a:pPr/>
              <a:t>10/9/2018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6306885-89B2-4259-8209-F37CE15B218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D498BF18-CC0A-4DAF-BCAA-E4FD3E62526A}" type="datetimeFigureOut">
              <a:rPr lang="en-US" smtClean="0"/>
              <a:pPr/>
              <a:t>10/9/2018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61F9ED2D-7AD9-4AE9-B127-229856CA00E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8BF18-CC0A-4DAF-BCAA-E4FD3E62526A}" type="datetimeFigureOut">
              <a:rPr lang="en-US" smtClean="0"/>
              <a:pPr/>
              <a:t>10/9/2018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9ED2D-7AD9-4AE9-B127-229856CA00E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8BF18-CC0A-4DAF-BCAA-E4FD3E62526A}" type="datetimeFigureOut">
              <a:rPr lang="en-US" smtClean="0"/>
              <a:pPr/>
              <a:t>10/9/2018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9ED2D-7AD9-4AE9-B127-229856CA00E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D498BF18-CC0A-4DAF-BCAA-E4FD3E62526A}" type="datetimeFigureOut">
              <a:rPr lang="en-US" smtClean="0"/>
              <a:pPr/>
              <a:t>10/9/2018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9ED2D-7AD9-4AE9-B127-229856CA00E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D498BF18-CC0A-4DAF-BCAA-E4FD3E62526A}" type="datetimeFigureOut">
              <a:rPr lang="en-US" smtClean="0"/>
              <a:pPr/>
              <a:t>10/9/2018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61F9ED2D-7AD9-4AE9-B127-229856CA00E1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D498BF18-CC0A-4DAF-BCAA-E4FD3E62526A}" type="datetimeFigureOut">
              <a:rPr lang="en-US" smtClean="0"/>
              <a:pPr/>
              <a:t>10/9/2018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61F9ED2D-7AD9-4AE9-B127-229856CA00E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D498BF18-CC0A-4DAF-BCAA-E4FD3E62526A}" type="datetimeFigureOut">
              <a:rPr lang="en-US" smtClean="0"/>
              <a:pPr/>
              <a:t>10/9/2018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61F9ED2D-7AD9-4AE9-B127-229856CA00E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8BF18-CC0A-4DAF-BCAA-E4FD3E62526A}" type="datetimeFigureOut">
              <a:rPr lang="en-US" smtClean="0"/>
              <a:pPr/>
              <a:t>10/9/2018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9ED2D-7AD9-4AE9-B127-229856CA00E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D498BF18-CC0A-4DAF-BCAA-E4FD3E62526A}" type="datetimeFigureOut">
              <a:rPr lang="en-US" smtClean="0"/>
              <a:pPr/>
              <a:t>10/9/2018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61F9ED2D-7AD9-4AE9-B127-229856CA00E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D498BF18-CC0A-4DAF-BCAA-E4FD3E62526A}" type="datetimeFigureOut">
              <a:rPr lang="en-US" smtClean="0"/>
              <a:pPr/>
              <a:t>10/9/2018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61F9ED2D-7AD9-4AE9-B127-229856CA00E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D498BF18-CC0A-4DAF-BCAA-E4FD3E62526A}" type="datetimeFigureOut">
              <a:rPr lang="en-US" smtClean="0"/>
              <a:pPr/>
              <a:t>10/9/2018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61F9ED2D-7AD9-4AE9-B127-229856CA00E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D498BF18-CC0A-4DAF-BCAA-E4FD3E62526A}" type="datetimeFigureOut">
              <a:rPr lang="en-US" smtClean="0"/>
              <a:pPr/>
              <a:t>10/9/2018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61F9ED2D-7AD9-4AE9-B127-229856CA00E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Lloyd\AppData\Local\Microsoft\Windows\INetCache\IE\0HFTZIXL\welcome_banner_by_kmygraphic-d7a459j[1]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3803" y="1666875"/>
            <a:ext cx="6730999" cy="2524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Many Agents try to do Everything &amp; end up doing Nothing!!!!!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The Bumblebee Approach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The Shotgun Approach</a:t>
            </a:r>
            <a:endParaRPr lang="en-US" dirty="0"/>
          </a:p>
        </p:txBody>
      </p:sp>
      <p:pic>
        <p:nvPicPr>
          <p:cNvPr id="7" name="Picture 2" descr="C:\Users\Lloyd\AppData\Local\Microsoft\Windows\INetCache\IE\HLFTJB9G\zombie_shotgun_logo_by_monkeygeek-d3k0riq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2654036"/>
            <a:ext cx="2819400" cy="2662766"/>
          </a:xfrm>
          <a:prstGeom prst="rect">
            <a:avLst/>
          </a:prstGeom>
          <a:noFill/>
        </p:spPr>
      </p:pic>
      <p:pic>
        <p:nvPicPr>
          <p:cNvPr id="3075" name="Picture 3" descr="C:\Users\Lloyd\AppData\Local\Microsoft\Windows\INetCache\IE\0344IFIO\bumblebee_by_ttvortex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3200400"/>
            <a:ext cx="3282108" cy="2476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YES… IT’S WAY TOO MUCH!!   Let’s Start with 4 or 5 ACTION IDEAS!!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latin typeface="Monotype Corsiva" pitchFamily="66" charset="0"/>
              </a:rPr>
              <a:t>Let’s think about those “actions” that best suit our “strengths”…</a:t>
            </a:r>
          </a:p>
          <a:p>
            <a:pPr>
              <a:buNone/>
            </a:pPr>
            <a:r>
              <a:rPr lang="en-US" dirty="0" smtClean="0">
                <a:latin typeface="Monotype Corsiva" pitchFamily="66" charset="0"/>
              </a:rPr>
              <a:t>Remember…</a:t>
            </a:r>
          </a:p>
          <a:p>
            <a:pPr>
              <a:buNone/>
            </a:pPr>
            <a:r>
              <a:rPr lang="en-US" dirty="0" smtClean="0">
                <a:latin typeface="Monotype Corsiva" pitchFamily="66" charset="0"/>
              </a:rPr>
              <a:t>“Nothing can add more Power to your life (or your business) than concentrating all of your energies on a limited set of targets.”		</a:t>
            </a:r>
          </a:p>
          <a:p>
            <a:pPr>
              <a:buNone/>
            </a:pPr>
            <a:r>
              <a:rPr lang="en-US" dirty="0" smtClean="0">
                <a:latin typeface="Monotype Corsiva" pitchFamily="66" charset="0"/>
              </a:rPr>
              <a:t>			Nido Qubein</a:t>
            </a:r>
          </a:p>
          <a:p>
            <a:endParaRPr lang="en-US" dirty="0"/>
          </a:p>
        </p:txBody>
      </p:sp>
      <p:pic>
        <p:nvPicPr>
          <p:cNvPr id="2052" name="Picture 4" descr="C:\Users\Lloyd\AppData\Local\Microsoft\Windows\INetCache\IE\5D0TQTUN\bullseye[1]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4572000"/>
            <a:ext cx="1752600" cy="175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Action Plan Checklist…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Let’s go through this list with a little less speed, and a lot more thought</a:t>
            </a:r>
          </a:p>
          <a:p>
            <a:r>
              <a:rPr lang="en-US" dirty="0" smtClean="0"/>
              <a:t>As you see something that you know you should include in your Business Plan, or want to include in your Business Plan… place a check mark next to the “Action”</a:t>
            </a:r>
            <a:endParaRPr lang="en-US" dirty="0"/>
          </a:p>
        </p:txBody>
      </p:sp>
      <p:pic>
        <p:nvPicPr>
          <p:cNvPr id="4098" name="Picture 2" descr="C:\Users\Lloyd\AppData\Local\Microsoft\Windows\INetCache\IE\5D0TQTUN\Kliponious-green-tick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5029200"/>
            <a:ext cx="1464755" cy="1676400"/>
          </a:xfrm>
          <a:prstGeom prst="rect">
            <a:avLst/>
          </a:prstGeom>
          <a:noFill/>
        </p:spPr>
      </p:pic>
      <p:pic>
        <p:nvPicPr>
          <p:cNvPr id="6" name="Picture 2" descr="C:\Users\Lloyd\AppData\Local\Microsoft\Windows\INetCache\IE\5D0TQTUN\Kliponious-green-tick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5029200"/>
            <a:ext cx="1464755" cy="1676400"/>
          </a:xfrm>
          <a:prstGeom prst="rect">
            <a:avLst/>
          </a:prstGeom>
          <a:noFill/>
        </p:spPr>
      </p:pic>
      <p:pic>
        <p:nvPicPr>
          <p:cNvPr id="7" name="Picture 2" descr="C:\Users\Lloyd\AppData\Local\Microsoft\Windows\INetCache\IE\5D0TQTUN\Kliponious-green-tick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4953000"/>
            <a:ext cx="1464755" cy="167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Phone Calls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 Your Database</a:t>
            </a:r>
          </a:p>
          <a:p>
            <a:r>
              <a:rPr lang="en-US" dirty="0" smtClean="0"/>
              <a:t>2 a day = 120 / Q = 480 Contacts / Year</a:t>
            </a:r>
          </a:p>
          <a:p>
            <a:r>
              <a:rPr lang="en-US" dirty="0" smtClean="0"/>
              <a:t>5 a day = 300 / Q = 1200 Contacts / Year</a:t>
            </a:r>
          </a:p>
          <a:p>
            <a:r>
              <a:rPr lang="en-US" dirty="0" smtClean="0"/>
              <a:t>There’s Always a Reason to Call</a:t>
            </a:r>
          </a:p>
          <a:p>
            <a:r>
              <a:rPr lang="en-US" dirty="0" smtClean="0"/>
              <a:t>ASK for that Referral</a:t>
            </a:r>
          </a:p>
          <a:p>
            <a:pPr lvl="1"/>
            <a:r>
              <a:rPr lang="en-US" dirty="0" smtClean="0"/>
              <a:t>You already know how!!</a:t>
            </a:r>
            <a:endParaRPr lang="en-US" dirty="0"/>
          </a:p>
        </p:txBody>
      </p:sp>
      <p:pic>
        <p:nvPicPr>
          <p:cNvPr id="3074" name="Picture 2" descr="C:\Users\Lloyd\AppData\Local\Microsoft\Windows\INetCache\IE\0HFTZIXL\gold-cell-phone-clip-art[1]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813240"/>
            <a:ext cx="4038600" cy="23443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Personal Handwritten Notes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They will ALWAYS be opened &amp; appreciated</a:t>
            </a:r>
          </a:p>
          <a:p>
            <a:r>
              <a:rPr lang="en-US" dirty="0" smtClean="0"/>
              <a:t>Remember to Remind them that you’re never too busy for them or any of their referrals</a:t>
            </a:r>
          </a:p>
          <a:p>
            <a:r>
              <a:rPr lang="en-US" dirty="0" smtClean="0"/>
              <a:t>Don’t know what to write?</a:t>
            </a:r>
          </a:p>
          <a:p>
            <a:r>
              <a:rPr lang="en-US" dirty="0" smtClean="0"/>
              <a:t>I’ll give you 100 ideas!</a:t>
            </a:r>
          </a:p>
          <a:p>
            <a:r>
              <a:rPr lang="en-US" dirty="0" smtClean="0"/>
              <a:t>Looking for Note Cards?</a:t>
            </a:r>
          </a:p>
          <a:p>
            <a:pPr lvl="1"/>
            <a:r>
              <a:rPr lang="en-US" dirty="0" smtClean="0"/>
              <a:t>Google – Real Estate Note Cards</a:t>
            </a:r>
            <a:endParaRPr lang="en-US" dirty="0"/>
          </a:p>
        </p:txBody>
      </p:sp>
      <p:pic>
        <p:nvPicPr>
          <p:cNvPr id="4099" name="Picture 3" descr="C:\Users\Lloyd\AppData\Local\Microsoft\Windows\INetCache\IE\0HFTZIXL\large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905000"/>
            <a:ext cx="4038600" cy="4038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 Mail/E-Mail Program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Use the “Item of Value” mailing program we discussed last week</a:t>
            </a:r>
          </a:p>
          <a:p>
            <a:r>
              <a:rPr lang="en-US" dirty="0" smtClean="0"/>
              <a:t>Mail to your TOP 24 Contacts</a:t>
            </a:r>
          </a:p>
          <a:p>
            <a:pPr lvl="1"/>
            <a:r>
              <a:rPr lang="en-US" dirty="0" smtClean="0"/>
              <a:t>“Sweet 16”</a:t>
            </a:r>
          </a:p>
          <a:p>
            <a:r>
              <a:rPr lang="en-US" dirty="0" smtClean="0"/>
              <a:t>E-Mail to everyone you have an e-mail address for</a:t>
            </a:r>
            <a:endParaRPr lang="en-US" dirty="0"/>
          </a:p>
        </p:txBody>
      </p:sp>
      <p:pic>
        <p:nvPicPr>
          <p:cNvPr id="3074" name="Picture 2" descr="C:\Users\Lloyd\AppData\Local\Microsoft\Windows\INetCache\IE\5D0TQTUN\mail[1]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1743869"/>
            <a:ext cx="3810000" cy="4483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4" grpI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Holiday Cards/E-Cards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One per month</a:t>
            </a:r>
          </a:p>
          <a:p>
            <a:r>
              <a:rPr lang="en-US" dirty="0" smtClean="0"/>
              <a:t>There’s ALWAYS a Holiday</a:t>
            </a:r>
          </a:p>
          <a:p>
            <a:r>
              <a:rPr lang="en-US" dirty="0" smtClean="0"/>
              <a:t>What a Great Reason to Keep in Touch</a:t>
            </a:r>
          </a:p>
          <a:p>
            <a:r>
              <a:rPr lang="en-US" i="1" dirty="0" smtClean="0"/>
              <a:t>“I’m so thankful for you &amp; that you trust me with your business and referrals”</a:t>
            </a:r>
          </a:p>
          <a:p>
            <a:endParaRPr lang="en-US" dirty="0"/>
          </a:p>
        </p:txBody>
      </p:sp>
      <p:pic>
        <p:nvPicPr>
          <p:cNvPr id="6146" name="Picture 2" descr="C:\Users\Lloyd\AppData\Local\Microsoft\Windows\INetCache\IE\0344IFIO\Happy-Thanksgiving-Card_3886046[1]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369979"/>
            <a:ext cx="4038600" cy="32308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Face-To-Face Meetings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Just Pop-By</a:t>
            </a:r>
          </a:p>
          <a:p>
            <a:r>
              <a:rPr lang="en-US" dirty="0" smtClean="0"/>
              <a:t>Have a cup of coffee, breakfast, or lunch</a:t>
            </a:r>
          </a:p>
          <a:p>
            <a:r>
              <a:rPr lang="en-US" dirty="0" smtClean="0"/>
              <a:t>Let’s play golf… other sports work too</a:t>
            </a:r>
          </a:p>
          <a:p>
            <a:r>
              <a:rPr lang="en-US" dirty="0" smtClean="0"/>
              <a:t>Clubs / Organizations… be community active</a:t>
            </a:r>
            <a:endParaRPr lang="en-US" dirty="0"/>
          </a:p>
        </p:txBody>
      </p:sp>
      <p:pic>
        <p:nvPicPr>
          <p:cNvPr id="7170" name="Picture 2" descr="C:\Users\Lloyd\AppData\Local\Microsoft\Windows\INetCache\IE\HLFTJB9G\50-of-365-is-coffee-talk-by-John-LeMasney-via-lemasney.com_[1]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773839"/>
            <a:ext cx="4038600" cy="24231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Effective Open Houses</a:t>
            </a:r>
            <a:endParaRPr lang="en-US" dirty="0"/>
          </a:p>
        </p:txBody>
      </p:sp>
      <p:pic>
        <p:nvPicPr>
          <p:cNvPr id="8194" name="Picture 2" descr="C:\Program Files (x86)\Microsoft Office\MEDIA\OFFICE12\Bullets\BD21298_.gif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414587" y="3923506"/>
            <a:ext cx="123825" cy="123825"/>
          </a:xfrm>
          <a:prstGeom prst="rect">
            <a:avLst/>
          </a:prstGeom>
          <a:noFill/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Know Why You’re There</a:t>
            </a:r>
          </a:p>
          <a:p>
            <a:r>
              <a:rPr lang="en-US" dirty="0" smtClean="0"/>
              <a:t>Ask the right questions</a:t>
            </a:r>
          </a:p>
          <a:p>
            <a:r>
              <a:rPr lang="en-US" dirty="0" smtClean="0"/>
              <a:t>Let visitors know how you can assist them</a:t>
            </a:r>
          </a:p>
          <a:p>
            <a:r>
              <a:rPr lang="en-US" dirty="0" smtClean="0"/>
              <a:t>Get as much information as you can</a:t>
            </a:r>
            <a:endParaRPr lang="en-US" dirty="0"/>
          </a:p>
        </p:txBody>
      </p:sp>
      <p:pic>
        <p:nvPicPr>
          <p:cNvPr id="4098" name="Picture 2" descr="C:\Users\Lloyd\AppData\Local\Microsoft\Windows\INetCache\IE\0HFTZIXL\OpenHouse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209800"/>
            <a:ext cx="4038600" cy="2471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Effective Social Media Presence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Know how to use your Social Media </a:t>
            </a:r>
          </a:p>
          <a:p>
            <a:r>
              <a:rPr lang="en-US" dirty="0" smtClean="0"/>
              <a:t>Be careful “what” you post!!</a:t>
            </a:r>
          </a:p>
          <a:p>
            <a:r>
              <a:rPr lang="en-US" dirty="0" smtClean="0"/>
              <a:t>Be careful “what” you say</a:t>
            </a:r>
          </a:p>
          <a:p>
            <a:r>
              <a:rPr lang="en-US" dirty="0" smtClean="0"/>
              <a:t>Have a Separate Facebook page for business</a:t>
            </a:r>
            <a:endParaRPr lang="en-US" dirty="0"/>
          </a:p>
        </p:txBody>
      </p:sp>
      <p:pic>
        <p:nvPicPr>
          <p:cNvPr id="9218" name="Picture 2" descr="C:\Users\Lloyd\AppData\Local\Microsoft\Windows\INetCache\IE\0344IFIO\social-media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1" y="2438400"/>
            <a:ext cx="3299834" cy="32200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00700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Are you using a Power Hour to “get things done”?</a:t>
            </a:r>
          </a:p>
          <a:p>
            <a:r>
              <a:rPr lang="en-US" dirty="0" smtClean="0"/>
              <a:t>Have you sorted your Database:</a:t>
            </a:r>
          </a:p>
          <a:p>
            <a:pPr lvl="1"/>
            <a:r>
              <a:rPr lang="en-US" dirty="0" smtClean="0"/>
              <a:t>Top 120</a:t>
            </a:r>
          </a:p>
          <a:p>
            <a:pPr lvl="1"/>
            <a:r>
              <a:rPr lang="en-US" dirty="0" smtClean="0"/>
              <a:t>Best 25</a:t>
            </a:r>
          </a:p>
          <a:p>
            <a:pPr lvl="1"/>
            <a:r>
              <a:rPr lang="en-US" dirty="0" smtClean="0"/>
              <a:t>A+, A, B, C, D</a:t>
            </a:r>
          </a:p>
          <a:p>
            <a:r>
              <a:rPr lang="en-US" dirty="0" smtClean="0"/>
              <a:t>Have you started making phone calls to your Database:</a:t>
            </a:r>
          </a:p>
          <a:p>
            <a:pPr lvl="1"/>
            <a:r>
              <a:rPr lang="en-US" dirty="0" smtClean="0"/>
              <a:t>Asking for that Referral</a:t>
            </a:r>
          </a:p>
          <a:p>
            <a:pPr lvl="1"/>
            <a:r>
              <a:rPr lang="en-US" dirty="0" smtClean="0"/>
              <a:t>&amp;/or Making sure that they know you’re NEVER too busy for them or their referrals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Personal Website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Keep it Real Estate Commission (DBPR) Compliant!!</a:t>
            </a:r>
          </a:p>
          <a:p>
            <a:r>
              <a:rPr lang="en-US" dirty="0" smtClean="0"/>
              <a:t>Use your web address on business cards, mailings, &amp; in your “e-signature”</a:t>
            </a:r>
            <a:endParaRPr lang="en-US" dirty="0"/>
          </a:p>
        </p:txBody>
      </p:sp>
      <p:pic>
        <p:nvPicPr>
          <p:cNvPr id="10242" name="Picture 2" descr="C:\Users\Lloyd\AppData\Local\Microsoft\Windows\INetCache\IE\0344IFIO\website-changes[1]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854611"/>
            <a:ext cx="4038600" cy="22616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Geographic Farm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What “area” or “neighborhood” would I like to have listings in?  </a:t>
            </a:r>
          </a:p>
          <a:p>
            <a:r>
              <a:rPr lang="en-US" dirty="0" smtClean="0"/>
              <a:t> Make sure you research your potential farm area for turnover</a:t>
            </a:r>
          </a:p>
          <a:p>
            <a:r>
              <a:rPr lang="en-US" dirty="0" smtClean="0"/>
              <a:t>YOUR neighborhood makes a Great “Farm”</a:t>
            </a:r>
          </a:p>
          <a:p>
            <a:pPr lvl="1"/>
            <a:r>
              <a:rPr lang="en-US" dirty="0" smtClean="0"/>
              <a:t>“I’m your neighbor”</a:t>
            </a:r>
          </a:p>
          <a:p>
            <a:endParaRPr lang="en-US" dirty="0"/>
          </a:p>
        </p:txBody>
      </p:sp>
      <p:pic>
        <p:nvPicPr>
          <p:cNvPr id="11266" name="Picture 2" descr="C:\Users\Lloyd\AppData\Local\Microsoft\Windows\INetCache\IE\HLFTJB9G\30-solar-roofs-full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619372"/>
            <a:ext cx="4038600" cy="27320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F.S.B.O. / F.L.B.O.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Turn this “cold” lead into a “warm” lead by the way in which you contact these owners</a:t>
            </a:r>
          </a:p>
          <a:p>
            <a:r>
              <a:rPr lang="en-US" dirty="0" smtClean="0"/>
              <a:t>Be Picky</a:t>
            </a:r>
          </a:p>
          <a:p>
            <a:r>
              <a:rPr lang="en-US" dirty="0" smtClean="0"/>
              <a:t>Be Professional</a:t>
            </a:r>
          </a:p>
          <a:p>
            <a:r>
              <a:rPr lang="en-US" dirty="0" smtClean="0"/>
              <a:t>Be Persistent</a:t>
            </a:r>
            <a:endParaRPr lang="en-US" dirty="0"/>
          </a:p>
        </p:txBody>
      </p:sp>
      <p:pic>
        <p:nvPicPr>
          <p:cNvPr id="12290" name="Picture 2" descr="C:\Users\Lloyd\AppData\Local\Microsoft\Windows\INetCache\IE\HLFTJB9G\for-sale-by-owner-sign[1]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660253"/>
            <a:ext cx="4038600" cy="26503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Expired Listings Program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Be Systematic</a:t>
            </a:r>
          </a:p>
          <a:p>
            <a:r>
              <a:rPr lang="en-US" dirty="0" smtClean="0"/>
              <a:t>Have a Plan</a:t>
            </a:r>
          </a:p>
          <a:p>
            <a:r>
              <a:rPr lang="en-US" dirty="0" smtClean="0"/>
              <a:t>Realize it’s going to take more than one contact</a:t>
            </a:r>
          </a:p>
          <a:p>
            <a:r>
              <a:rPr lang="en-US" dirty="0" smtClean="0"/>
              <a:t>Be Picky</a:t>
            </a:r>
          </a:p>
          <a:p>
            <a:r>
              <a:rPr lang="en-US" dirty="0" smtClean="0"/>
              <a:t>Be Professional</a:t>
            </a:r>
            <a:endParaRPr lang="en-US" dirty="0"/>
          </a:p>
        </p:txBody>
      </p:sp>
      <p:pic>
        <p:nvPicPr>
          <p:cNvPr id="5122" name="Picture 2" descr="C:\Users\Lloyd\AppData\Local\Microsoft\Windows\INetCache\IE\0344IFIO\expired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8428" y="3124200"/>
            <a:ext cx="2789172" cy="2860083"/>
          </a:xfrm>
          <a:prstGeom prst="rect">
            <a:avLst/>
          </a:prstGeom>
          <a:noFill/>
        </p:spPr>
      </p:pic>
      <p:pic>
        <p:nvPicPr>
          <p:cNvPr id="5126" name="Picture 6" descr="C:\Users\Lloyd\AppData\Local\Microsoft\Windows\INetCache\IE\0HFTZIXL\florida-home-1689857_960_720[1]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2819400"/>
            <a:ext cx="2926080" cy="20238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Tell 50 Initiative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Just Listed… </a:t>
            </a:r>
          </a:p>
          <a:p>
            <a:pPr lvl="1"/>
            <a:r>
              <a:rPr lang="en-US" dirty="0" smtClean="0"/>
              <a:t>Contact the closest 50 property owners to let them know</a:t>
            </a:r>
          </a:p>
          <a:p>
            <a:pPr lvl="1"/>
            <a:r>
              <a:rPr lang="en-US" dirty="0" smtClean="0"/>
              <a:t>“maybe you know someone who wants to move into your neighborhood “</a:t>
            </a:r>
          </a:p>
          <a:p>
            <a:r>
              <a:rPr lang="en-US" dirty="0" smtClean="0"/>
              <a:t>Price Adjustment…</a:t>
            </a:r>
          </a:p>
          <a:p>
            <a:r>
              <a:rPr lang="en-US" dirty="0" smtClean="0"/>
              <a:t>Just Sold…</a:t>
            </a:r>
          </a:p>
          <a:p>
            <a:r>
              <a:rPr lang="en-US" dirty="0" smtClean="0"/>
              <a:t>Work these owners through the Psychology of Sales</a:t>
            </a:r>
            <a:endParaRPr lang="en-US" dirty="0"/>
          </a:p>
        </p:txBody>
      </p:sp>
      <p:pic>
        <p:nvPicPr>
          <p:cNvPr id="13314" name="Picture 2" descr="C:\Users\Lloyd\AppData\Local\Microsoft\Windows\INetCache\IE\HLFTJB9G\50[1]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450751"/>
            <a:ext cx="4038600" cy="3069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Past Client Contact Program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Personal Marketing Program</a:t>
            </a:r>
          </a:p>
          <a:p>
            <a:pPr lvl="1"/>
            <a:r>
              <a:rPr lang="en-US" dirty="0" smtClean="0"/>
              <a:t>Client Follow-Up</a:t>
            </a:r>
          </a:p>
          <a:p>
            <a:pPr lvl="2"/>
            <a:r>
              <a:rPr lang="en-US" dirty="0" smtClean="0"/>
              <a:t>Five Years</a:t>
            </a:r>
          </a:p>
          <a:p>
            <a:pPr lvl="2"/>
            <a:r>
              <a:rPr lang="en-US" dirty="0" smtClean="0"/>
              <a:t>23 High Impact Mailings</a:t>
            </a:r>
          </a:p>
          <a:p>
            <a:pPr lvl="3"/>
            <a:r>
              <a:rPr lang="en-US" dirty="0" smtClean="0"/>
              <a:t>$25.00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 Community Active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Give Back to the Community</a:t>
            </a:r>
          </a:p>
          <a:p>
            <a:r>
              <a:rPr lang="en-US" dirty="0" smtClean="0"/>
              <a:t>It’s a Great Place to Network</a:t>
            </a:r>
          </a:p>
          <a:p>
            <a:r>
              <a:rPr lang="en-US" dirty="0" smtClean="0"/>
              <a:t>As they get to know you… like you… &amp; trust you… referrals WILL follow</a:t>
            </a:r>
          </a:p>
          <a:p>
            <a:pPr lvl="1"/>
            <a:r>
              <a:rPr lang="en-US" dirty="0" smtClean="0"/>
              <a:t>Even though this should not be your reason for joining </a:t>
            </a:r>
            <a:endParaRPr lang="en-US" dirty="0"/>
          </a:p>
        </p:txBody>
      </p:sp>
      <p:pic>
        <p:nvPicPr>
          <p:cNvPr id="14338" name="Picture 2" descr="C:\Users\Lloyd\AppData\Local\Microsoft\Windows\INetCache\IE\5D0TQTUN\kiwanis-logo[1].g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2209800"/>
            <a:ext cx="1432719" cy="1432719"/>
          </a:xfrm>
          <a:prstGeom prst="rect">
            <a:avLst/>
          </a:prstGeom>
          <a:noFill/>
        </p:spPr>
      </p:pic>
      <p:pic>
        <p:nvPicPr>
          <p:cNvPr id="14339" name="Picture 3" descr="C:\Users\Lloyd\AppData\Local\Microsoft\Windows\INetCache\IE\0HFTZIXL\rotary-logo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1981200"/>
            <a:ext cx="1524000" cy="1524000"/>
          </a:xfrm>
          <a:prstGeom prst="rect">
            <a:avLst/>
          </a:prstGeom>
          <a:noFill/>
        </p:spPr>
      </p:pic>
      <p:pic>
        <p:nvPicPr>
          <p:cNvPr id="14340" name="Picture 4" descr="C:\Users\Lloyd\AppData\Local\Microsoft\Windows\INetCache\IE\5D0TQTUN\lionsclub-300x287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3962400"/>
            <a:ext cx="1588054" cy="1519238"/>
          </a:xfrm>
          <a:prstGeom prst="rect">
            <a:avLst/>
          </a:prstGeom>
          <a:noFill/>
        </p:spPr>
      </p:pic>
      <p:pic>
        <p:nvPicPr>
          <p:cNvPr id="14341" name="Picture 5" descr="C:\Users\Lloyd\AppData\Local\Microsoft\Windows\INetCache\IE\0344IFIO\knightscolumbusemblem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86600" y="3886200"/>
            <a:ext cx="1473200" cy="1104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Sponsor a Local Sports Team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 descr="C:\Users\Lloyd\AppData\Local\Microsoft\Windows\INetCache\IE\0HFTZIXL\u10-boys-soccer-team-june-09[1]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470944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381000"/>
            <a:ext cx="4038600" cy="5867401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Use Specialty Products</a:t>
            </a:r>
          </a:p>
          <a:p>
            <a:pPr lvl="1"/>
            <a:r>
              <a:rPr lang="en-US" dirty="0" smtClean="0"/>
              <a:t>Magnets</a:t>
            </a:r>
          </a:p>
          <a:p>
            <a:pPr lvl="1"/>
            <a:r>
              <a:rPr lang="en-US" dirty="0" smtClean="0"/>
              <a:t>Door Hangers</a:t>
            </a:r>
          </a:p>
          <a:p>
            <a:r>
              <a:rPr lang="en-US" dirty="0" smtClean="0"/>
              <a:t>Use Consumer Videos</a:t>
            </a:r>
          </a:p>
          <a:p>
            <a:pPr lvl="1"/>
            <a:r>
              <a:rPr lang="en-US" dirty="0" smtClean="0"/>
              <a:t>David Knox</a:t>
            </a:r>
          </a:p>
          <a:p>
            <a:r>
              <a:rPr lang="en-US" dirty="0" smtClean="0"/>
              <a:t>Have a Client Party</a:t>
            </a:r>
          </a:p>
          <a:p>
            <a:r>
              <a:rPr lang="en-US" dirty="0" smtClean="0"/>
              <a:t>Hold a Business Mixer</a:t>
            </a:r>
          </a:p>
          <a:p>
            <a:r>
              <a:rPr lang="en-US" dirty="0" smtClean="0"/>
              <a:t>Hold a Seminar</a:t>
            </a:r>
          </a:p>
          <a:p>
            <a:pPr lvl="1"/>
            <a:r>
              <a:rPr lang="en-US" dirty="0" smtClean="0"/>
              <a:t>First Time Home Buyers</a:t>
            </a:r>
          </a:p>
          <a:p>
            <a:r>
              <a:rPr lang="en-US" dirty="0" smtClean="0"/>
              <a:t>Have a Business Card Initiative</a:t>
            </a:r>
          </a:p>
          <a:p>
            <a:pPr lvl="1"/>
            <a:r>
              <a:rPr lang="en-US" dirty="0" smtClean="0"/>
              <a:t>5 Cards a Day</a:t>
            </a:r>
          </a:p>
          <a:p>
            <a:pPr lvl="1"/>
            <a:r>
              <a:rPr lang="en-US" dirty="0" smtClean="0"/>
              <a:t>Try to add someone to your database</a:t>
            </a:r>
            <a:endParaRPr lang="en-US" dirty="0"/>
          </a:p>
        </p:txBody>
      </p:sp>
      <p:pic>
        <p:nvPicPr>
          <p:cNvPr id="6146" name="Picture 2" descr="C:\Users\Lloyd\AppData\Local\Microsoft\Windows\INetCache\IE\0HFTZIXL\growth_chart2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743200"/>
            <a:ext cx="4254500" cy="3190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776288"/>
            <a:ext cx="8603456" cy="1470025"/>
          </a:xfrm>
        </p:spPr>
        <p:txBody>
          <a:bodyPr/>
          <a:lstStyle/>
          <a:p>
            <a:r>
              <a:rPr lang="en-US" dirty="0" smtClean="0"/>
              <a:t>OK… You get the idea right?  You have Choices!!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Remember… 4 or 5 Action Ideas is a Good Start</a:t>
            </a:r>
          </a:p>
          <a:p>
            <a:r>
              <a:rPr lang="en-US" dirty="0" smtClean="0"/>
              <a:t>Add an additional action as you get good at what you initially decided 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Setting S.M.A.R.T. Goals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Plan the Actions Steps necessary to meet these Goals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59408"/>
          </a:xfrm>
        </p:spPr>
        <p:txBody>
          <a:bodyPr/>
          <a:lstStyle/>
          <a:p>
            <a:r>
              <a:rPr lang="en-US" dirty="0" smtClean="0"/>
              <a:t>Continue to work on your Database</a:t>
            </a:r>
          </a:p>
          <a:p>
            <a:r>
              <a:rPr lang="en-US" dirty="0" smtClean="0"/>
              <a:t>Think about which 4 or 5 ACTION IDEAS you think </a:t>
            </a:r>
            <a:r>
              <a:rPr lang="en-US" b="1" dirty="0" smtClean="0"/>
              <a:t>you’d</a:t>
            </a:r>
            <a:r>
              <a:rPr lang="en-US" dirty="0" smtClean="0"/>
              <a:t> like to use in your Personal Business Plan to Reach (&amp; exceed) your Personal Goals</a:t>
            </a:r>
          </a:p>
          <a:p>
            <a:r>
              <a:rPr lang="en-US" dirty="0" smtClean="0"/>
              <a:t>Continue to make two phone calls a day to your Database </a:t>
            </a:r>
          </a:p>
          <a:p>
            <a:r>
              <a:rPr lang="en-US" dirty="0" smtClean="0"/>
              <a:t>Write two personal handwritten notes a day to your Database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 Work for Next Week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Action Planning – </a:t>
            </a:r>
            <a:r>
              <a:rPr lang="en-US" i="1" dirty="0" smtClean="0"/>
              <a:t>“What Have I done Today for Tomorrow’s Business?”</a:t>
            </a:r>
          </a:p>
          <a:p>
            <a:pPr lvl="1"/>
            <a:r>
              <a:rPr lang="en-US" dirty="0" smtClean="0"/>
              <a:t>Which of today’s Contact/Marketing Ideas caught your attention??</a:t>
            </a:r>
          </a:p>
          <a:p>
            <a:pPr lvl="1"/>
            <a:r>
              <a:rPr lang="en-US" dirty="0" smtClean="0"/>
              <a:t>Send me an e-mail in the next day or two telling me which of these Ideas you’d like to hear more about</a:t>
            </a:r>
          </a:p>
          <a:p>
            <a:r>
              <a:rPr lang="en-US" dirty="0" smtClean="0"/>
              <a:t>I’ll Personalize next weeks class (as much as possible) to include </a:t>
            </a:r>
            <a:r>
              <a:rPr lang="en-US" dirty="0" smtClean="0"/>
              <a:t>CLASS</a:t>
            </a:r>
            <a:r>
              <a:rPr lang="en-US" dirty="0" smtClean="0"/>
              <a:t> </a:t>
            </a:r>
            <a:r>
              <a:rPr lang="en-US" dirty="0" smtClean="0"/>
              <a:t>interests!!</a:t>
            </a:r>
          </a:p>
          <a:p>
            <a:r>
              <a:rPr lang="en-US" dirty="0" smtClean="0"/>
              <a:t>I’ll </a:t>
            </a:r>
            <a:r>
              <a:rPr lang="en-US" dirty="0" smtClean="0"/>
              <a:t>also start to assemble a Personalized Packet of information </a:t>
            </a:r>
            <a:r>
              <a:rPr lang="en-US" dirty="0" smtClean="0"/>
              <a:t>on all those programs </a:t>
            </a:r>
            <a:r>
              <a:rPr lang="en-US" dirty="0" smtClean="0"/>
              <a:t>YOU are</a:t>
            </a:r>
            <a:r>
              <a:rPr lang="en-US" dirty="0" smtClean="0"/>
              <a:t> </a:t>
            </a:r>
            <a:r>
              <a:rPr lang="en-US" dirty="0" smtClean="0"/>
              <a:t>interested in!!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Have a Great Week…</a:t>
            </a:r>
            <a:endParaRPr lang="en-US" dirty="0"/>
          </a:p>
        </p:txBody>
      </p:sp>
      <p:pic>
        <p:nvPicPr>
          <p:cNvPr id="1026" name="Picture 2" descr="C:\Users\Lloyd\AppData\Local\Microsoft\Windows\INetCache\IE\0HFTZIXL\keep-calm-and-i-ll-see-you-soon-2[1]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12571" y="1882775"/>
            <a:ext cx="3918857" cy="4572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S.M.A.R.T.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Specific and </a:t>
            </a:r>
            <a:r>
              <a:rPr lang="en-US" b="1" u="sng" dirty="0" smtClean="0">
                <a:solidFill>
                  <a:srgbClr val="FF0000"/>
                </a:solidFill>
              </a:rPr>
              <a:t>WRITTEN</a:t>
            </a:r>
          </a:p>
          <a:p>
            <a:endParaRPr lang="en-US" dirty="0" smtClean="0"/>
          </a:p>
          <a:p>
            <a:r>
              <a:rPr lang="en-US" dirty="0" smtClean="0"/>
              <a:t>Measurable </a:t>
            </a:r>
            <a:r>
              <a:rPr lang="en-US" b="1" u="sng" dirty="0" smtClean="0">
                <a:solidFill>
                  <a:srgbClr val="FF0000"/>
                </a:solidFill>
              </a:rPr>
              <a:t>PROGRESS</a:t>
            </a:r>
            <a:r>
              <a:rPr lang="en-US" dirty="0" smtClean="0"/>
              <a:t> and </a:t>
            </a:r>
            <a:r>
              <a:rPr lang="en-US" b="1" u="sng" dirty="0" smtClean="0">
                <a:solidFill>
                  <a:srgbClr val="FF0000"/>
                </a:solidFill>
              </a:rPr>
              <a:t>COMPLETION</a:t>
            </a:r>
          </a:p>
          <a:p>
            <a:endParaRPr lang="en-US" dirty="0" smtClean="0"/>
          </a:p>
          <a:p>
            <a:r>
              <a:rPr lang="en-US" dirty="0" smtClean="0"/>
              <a:t>Achievable </a:t>
            </a:r>
            <a:r>
              <a:rPr lang="en-US" b="1" u="sng" dirty="0" smtClean="0">
                <a:solidFill>
                  <a:srgbClr val="FF0000"/>
                </a:solidFill>
              </a:rPr>
              <a:t>OUTCOME</a:t>
            </a:r>
          </a:p>
          <a:p>
            <a:endParaRPr lang="en-US" dirty="0" smtClean="0"/>
          </a:p>
          <a:p>
            <a:r>
              <a:rPr lang="en-US" dirty="0" smtClean="0"/>
              <a:t>Realistic in </a:t>
            </a:r>
            <a:r>
              <a:rPr lang="en-US" b="1" u="sng" dirty="0" smtClean="0">
                <a:solidFill>
                  <a:srgbClr val="FF0000"/>
                </a:solidFill>
              </a:rPr>
              <a:t>TIME</a:t>
            </a:r>
            <a:r>
              <a:rPr lang="en-US" dirty="0" smtClean="0"/>
              <a:t> and </a:t>
            </a:r>
            <a:r>
              <a:rPr lang="en-US" b="1" u="sng" dirty="0" smtClean="0">
                <a:solidFill>
                  <a:srgbClr val="FF0000"/>
                </a:solidFill>
              </a:rPr>
              <a:t>SKILL</a:t>
            </a:r>
          </a:p>
          <a:p>
            <a:endParaRPr lang="en-US" dirty="0" smtClean="0"/>
          </a:p>
          <a:p>
            <a:r>
              <a:rPr lang="en-US" dirty="0" smtClean="0"/>
              <a:t>Time-based </a:t>
            </a:r>
            <a:r>
              <a:rPr lang="en-US" b="1" u="sng" dirty="0" smtClean="0">
                <a:solidFill>
                  <a:srgbClr val="FF0000"/>
                </a:solidFill>
              </a:rPr>
              <a:t>ACHIEVEMENT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Workshop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Write 2 or 3 S.M.A.R.T. Business Goals</a:t>
            </a:r>
          </a:p>
          <a:p>
            <a:pPr lvl="1"/>
            <a:r>
              <a:rPr lang="en-US" dirty="0" smtClean="0"/>
              <a:t>Monetary</a:t>
            </a:r>
          </a:p>
          <a:p>
            <a:pPr lvl="1"/>
            <a:r>
              <a:rPr lang="en-US" dirty="0" smtClean="0"/>
              <a:t>Transaction</a:t>
            </a:r>
          </a:p>
          <a:p>
            <a:pPr lvl="1"/>
            <a:r>
              <a:rPr lang="en-US" dirty="0" smtClean="0"/>
              <a:t>Professional</a:t>
            </a:r>
          </a:p>
          <a:p>
            <a:pPr lvl="1"/>
            <a:r>
              <a:rPr lang="en-US" dirty="0" smtClean="0"/>
              <a:t>Contacts </a:t>
            </a:r>
          </a:p>
          <a:p>
            <a:pPr lvl="1"/>
            <a:endParaRPr lang="en-US" dirty="0"/>
          </a:p>
        </p:txBody>
      </p:sp>
      <p:pic>
        <p:nvPicPr>
          <p:cNvPr id="1026" name="Picture 2" descr="C:\Users\Lloyd\AppData\Local\Microsoft\Windows\INetCache\IE\5D0TQTUN\4914_setting-smart-goals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007" y="1887284"/>
            <a:ext cx="3734393" cy="33982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We Going to DO to make those Goals a Reality?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Make Phone Calls?</a:t>
            </a:r>
          </a:p>
          <a:p>
            <a:r>
              <a:rPr lang="en-US" dirty="0" smtClean="0"/>
              <a:t>Write Personal Handwritten Notes?</a:t>
            </a:r>
          </a:p>
          <a:p>
            <a:r>
              <a:rPr lang="en-US" dirty="0" smtClean="0"/>
              <a:t>Start a Direct Mail Campaign with Follow-up  (Item of Value)?</a:t>
            </a:r>
          </a:p>
          <a:p>
            <a:r>
              <a:rPr lang="en-US" dirty="0" smtClean="0"/>
              <a:t>Start an e-mail Campaign with Follow-up?</a:t>
            </a:r>
          </a:p>
          <a:p>
            <a:pPr lvl="1"/>
            <a:r>
              <a:rPr lang="en-US" dirty="0" smtClean="0"/>
              <a:t>Perhaps using the same Item of Value as an attachment</a:t>
            </a:r>
          </a:p>
          <a:p>
            <a:r>
              <a:rPr lang="en-US" dirty="0" smtClean="0"/>
              <a:t>Start an e-card &amp;/or card Campaign for the Holidays?</a:t>
            </a:r>
          </a:p>
          <a:p>
            <a:r>
              <a:rPr lang="en-US" dirty="0" smtClean="0"/>
              <a:t>Have “regular” Face-to-Face Meetings with my very best contacts?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150008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Hold effective Open Houses?</a:t>
            </a:r>
          </a:p>
          <a:p>
            <a:r>
              <a:rPr lang="en-US" dirty="0" smtClean="0"/>
              <a:t>Have an effective Social Media presence?</a:t>
            </a:r>
          </a:p>
          <a:p>
            <a:r>
              <a:rPr lang="en-US" dirty="0" smtClean="0"/>
              <a:t>Have a Personal Website?</a:t>
            </a:r>
          </a:p>
          <a:p>
            <a:r>
              <a:rPr lang="en-US" dirty="0" smtClean="0"/>
              <a:t>Start a Geographic Farm Program?</a:t>
            </a:r>
          </a:p>
          <a:p>
            <a:r>
              <a:rPr lang="en-US" dirty="0" smtClean="0"/>
              <a:t>Initiate a F.S.B.O. Program?</a:t>
            </a:r>
          </a:p>
          <a:p>
            <a:r>
              <a:rPr lang="en-US" dirty="0" smtClean="0"/>
              <a:t>Tenant Calls?</a:t>
            </a:r>
          </a:p>
          <a:p>
            <a:r>
              <a:rPr lang="en-US" dirty="0" smtClean="0"/>
              <a:t>Contact Expired Listings?</a:t>
            </a:r>
          </a:p>
          <a:p>
            <a:r>
              <a:rPr lang="en-US" dirty="0" smtClean="0"/>
              <a:t>Tell 50?</a:t>
            </a:r>
          </a:p>
          <a:p>
            <a:r>
              <a:rPr lang="en-US" dirty="0" smtClean="0"/>
              <a:t>Incorporate a Past Client Contact Program?</a:t>
            </a:r>
          </a:p>
          <a:p>
            <a:r>
              <a:rPr lang="en-US" dirty="0" smtClean="0"/>
              <a:t>Use Specialty Products?</a:t>
            </a:r>
          </a:p>
          <a:p>
            <a:r>
              <a:rPr lang="en-US" dirty="0" smtClean="0"/>
              <a:t>Be Community Active?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There’s MORE???????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Use Consumer Videos?</a:t>
            </a:r>
          </a:p>
          <a:p>
            <a:r>
              <a:rPr lang="en-US" dirty="0" smtClean="0"/>
              <a:t>Have a Client Party?</a:t>
            </a:r>
          </a:p>
          <a:p>
            <a:r>
              <a:rPr lang="en-US" dirty="0" smtClean="0"/>
              <a:t>Have a Business Mixer?</a:t>
            </a:r>
          </a:p>
          <a:p>
            <a:r>
              <a:rPr lang="en-US" dirty="0" smtClean="0"/>
              <a:t>Sponsor a Local Sports Team?</a:t>
            </a:r>
          </a:p>
          <a:p>
            <a:r>
              <a:rPr lang="en-US" dirty="0" smtClean="0"/>
              <a:t>Hold a Seminar?</a:t>
            </a:r>
          </a:p>
          <a:p>
            <a:r>
              <a:rPr lang="en-US" dirty="0" smtClean="0"/>
              <a:t>Five Business Cards a Day Program?</a:t>
            </a:r>
          </a:p>
          <a:p>
            <a:r>
              <a:rPr lang="en-US" dirty="0" smtClean="0"/>
              <a:t>Internet Leads?</a:t>
            </a:r>
          </a:p>
          <a:p>
            <a:endParaRPr lang="en-US" dirty="0"/>
          </a:p>
        </p:txBody>
      </p:sp>
      <p:pic>
        <p:nvPicPr>
          <p:cNvPr id="2050" name="Picture 2" descr="C:\Users\Lloyd\AppData\Local\Microsoft\Windows\INetCache\IE\0344IFIO\Action_Logo[1]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5387" y="3656806"/>
            <a:ext cx="3324225" cy="657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is WAY TOO MUCH!!</a:t>
            </a:r>
            <a:endParaRPr lang="en-US" dirty="0"/>
          </a:p>
        </p:txBody>
      </p:sp>
      <p:pic>
        <p:nvPicPr>
          <p:cNvPr id="1026" name="Picture 2" descr="C:\Users\Lloyd\AppData\Local\Microsoft\Windows\INetCache\IE\0344IFIO\frustration[1]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981200"/>
            <a:ext cx="3264238" cy="3259247"/>
          </a:xfrm>
          <a:prstGeom prst="rect">
            <a:avLst/>
          </a:prstGeom>
          <a:noFill/>
        </p:spPr>
      </p:pic>
      <p:pic>
        <p:nvPicPr>
          <p:cNvPr id="1027" name="Picture 3" descr="C:\Users\Lloyd\AppData\Local\Microsoft\Windows\INetCache\IE\0HFTZIXL\frustration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3886200"/>
            <a:ext cx="3124200" cy="2089465"/>
          </a:xfrm>
          <a:prstGeom prst="rect">
            <a:avLst/>
          </a:prstGeom>
          <a:noFill/>
        </p:spPr>
      </p:pic>
      <p:pic>
        <p:nvPicPr>
          <p:cNvPr id="1028" name="Picture 4" descr="C:\Users\Lloyd\AppData\Local\Microsoft\Windows\INetCache\IE\HLFTJB9G\frustration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1524000"/>
            <a:ext cx="2621572" cy="2127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1259</TotalTime>
  <Words>1118</Words>
  <Application>Microsoft Office PowerPoint</Application>
  <PresentationFormat>On-screen Show (4:3)</PresentationFormat>
  <Paragraphs>170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Verve</vt:lpstr>
      <vt:lpstr>Slide 1</vt:lpstr>
      <vt:lpstr>Homework Review</vt:lpstr>
      <vt:lpstr>Setting S.M.A.R.T. Goals</vt:lpstr>
      <vt:lpstr>S.M.A.R.T. Goals</vt:lpstr>
      <vt:lpstr>Goals Workshop</vt:lpstr>
      <vt:lpstr>What are We Going to DO to make those Goals a Reality?</vt:lpstr>
      <vt:lpstr>Slide 7</vt:lpstr>
      <vt:lpstr>There’s MORE???????</vt:lpstr>
      <vt:lpstr>This is WAY TOO MUCH!!</vt:lpstr>
      <vt:lpstr>Many Agents try to do Everything &amp; end up doing Nothing!!!!!</vt:lpstr>
      <vt:lpstr>YES… IT’S WAY TOO MUCH!!   Let’s Start with 4 or 5 ACTION IDEAS!!</vt:lpstr>
      <vt:lpstr>An Action Plan Checklist…</vt:lpstr>
      <vt:lpstr>Phone Calls</vt:lpstr>
      <vt:lpstr>Personal Handwritten Notes</vt:lpstr>
      <vt:lpstr>Direct Mail/E-Mail Program</vt:lpstr>
      <vt:lpstr>Holiday Cards/E-Cards</vt:lpstr>
      <vt:lpstr>Face-To-Face Meetings</vt:lpstr>
      <vt:lpstr>Effective Open Houses</vt:lpstr>
      <vt:lpstr>An Effective Social Media Presence</vt:lpstr>
      <vt:lpstr>A Personal Website</vt:lpstr>
      <vt:lpstr>A Geographic Farm</vt:lpstr>
      <vt:lpstr>F.S.B.O. / F.L.B.O.</vt:lpstr>
      <vt:lpstr>Expired Listings Program</vt:lpstr>
      <vt:lpstr>Tell 50 Initiative</vt:lpstr>
      <vt:lpstr>Past Client Contact Program</vt:lpstr>
      <vt:lpstr>Be Community Active</vt:lpstr>
      <vt:lpstr>Sponsor a Local Sports Team</vt:lpstr>
      <vt:lpstr>Slide 28</vt:lpstr>
      <vt:lpstr>OK… You get the idea right?  You have Choices!!</vt:lpstr>
      <vt:lpstr>Home Work</vt:lpstr>
      <vt:lpstr>Home Work for Next Week</vt:lpstr>
      <vt:lpstr>Have a Great Week…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Setting S.M.A.R.T. Goals</dc:title>
  <dc:creator>Corporate Edition</dc:creator>
  <cp:lastModifiedBy>Corporate Edition</cp:lastModifiedBy>
  <cp:revision>99</cp:revision>
  <dcterms:created xsi:type="dcterms:W3CDTF">2018-10-02T18:58:16Z</dcterms:created>
  <dcterms:modified xsi:type="dcterms:W3CDTF">2018-10-09T16:26:34Z</dcterms:modified>
</cp:coreProperties>
</file>