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98" r:id="rId2"/>
    <p:sldId id="296" r:id="rId3"/>
    <p:sldId id="289" r:id="rId4"/>
    <p:sldId id="299" r:id="rId5"/>
    <p:sldId id="286" r:id="rId6"/>
    <p:sldId id="300" r:id="rId7"/>
    <p:sldId id="287" r:id="rId8"/>
    <p:sldId id="297" r:id="rId9"/>
    <p:sldId id="292" r:id="rId10"/>
    <p:sldId id="265" r:id="rId11"/>
    <p:sldId id="301" r:id="rId12"/>
    <p:sldId id="266" r:id="rId13"/>
    <p:sldId id="267" r:id="rId14"/>
    <p:sldId id="268" r:id="rId15"/>
    <p:sldId id="269" r:id="rId16"/>
    <p:sldId id="270" r:id="rId17"/>
    <p:sldId id="271" r:id="rId18"/>
    <p:sldId id="272" r:id="rId19"/>
    <p:sldId id="274" r:id="rId20"/>
    <p:sldId id="295" r:id="rId21"/>
    <p:sldId id="294" r:id="rId22"/>
    <p:sldId id="273" r:id="rId23"/>
    <p:sldId id="28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01247A6-E75A-4C3F-8848-F2E530EFA8E5}" type="datetimeFigureOut">
              <a:rPr lang="en-US" smtClean="0"/>
              <a:pPr/>
              <a:t>8/5/2020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4E070-DFB7-4EA7-B989-E97F76B374B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0ACE1CC-5D52-48BA-8418-C861877DF253}" type="datetimeFigureOut">
              <a:rPr lang="en-US" smtClean="0"/>
              <a:pPr/>
              <a:t>8/5/2020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ACE1CC-5D52-48BA-8418-C861877DF253}"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ACE1CC-5D52-48BA-8418-C861877DF253}"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ACE1CC-5D52-48BA-8418-C861877DF253}"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ACE1CC-5D52-48BA-8418-C861877DF253}"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ACE1CC-5D52-48BA-8418-C861877DF253}"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ACE1CC-5D52-48BA-8418-C861877DF253}" type="datetimeFigureOut">
              <a:rPr lang="en-US" smtClean="0"/>
              <a:pPr/>
              <a:t>8/5/2020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ACE1CC-5D52-48BA-8418-C861877DF253}" type="datetimeFigureOut">
              <a:rPr lang="en-US" smtClean="0"/>
              <a:pPr/>
              <a:t>8/5/2020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CE1CC-5D52-48BA-8418-C861877DF253}" type="datetimeFigureOut">
              <a:rPr lang="en-US" smtClean="0"/>
              <a:pPr/>
              <a:t>8/5/2020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ACE1CC-5D52-48BA-8418-C861877DF253}"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4D6498-950D-46F2-B112-8F93511985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ACE1CC-5D52-48BA-8418-C861877DF253}"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EF4D6498-950D-46F2-B112-8F93511985C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ACE1CC-5D52-48BA-8418-C861877DF253}" type="datetimeFigureOut">
              <a:rPr lang="en-US" smtClean="0"/>
              <a:pPr/>
              <a:t>8/5/2020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F4D6498-950D-46F2-B112-8F93511985C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Lloyd\AppData\Local\Microsoft\Windows\INetCache\IE\5D0TQTUN\TPIRWordmark[1].png"/>
          <p:cNvPicPr>
            <a:picLocks noChangeAspect="1" noChangeArrowheads="1"/>
          </p:cNvPicPr>
          <p:nvPr/>
        </p:nvPicPr>
        <p:blipFill>
          <a:blip r:embed="rId2" cstate="print"/>
          <a:srcRect/>
          <a:stretch>
            <a:fillRect/>
          </a:stretch>
        </p:blipFill>
        <p:spPr bwMode="auto">
          <a:xfrm>
            <a:off x="1752600" y="990600"/>
            <a:ext cx="5486400" cy="4191000"/>
          </a:xfrm>
          <a:prstGeom prst="rect">
            <a:avLst/>
          </a:prstGeom>
          <a:noFill/>
        </p:spPr>
      </p:pic>
      <p:sp>
        <p:nvSpPr>
          <p:cNvPr id="4" name="TextBox 3"/>
          <p:cNvSpPr txBox="1"/>
          <p:nvPr/>
        </p:nvSpPr>
        <p:spPr>
          <a:xfrm>
            <a:off x="2667000" y="5638800"/>
            <a:ext cx="4572000" cy="707886"/>
          </a:xfrm>
          <a:prstGeom prst="rect">
            <a:avLst/>
          </a:prstGeom>
          <a:noFill/>
        </p:spPr>
        <p:txBody>
          <a:bodyPr wrap="square" rtlCol="0">
            <a:spAutoFit/>
          </a:bodyPr>
          <a:lstStyle/>
          <a:p>
            <a:r>
              <a:rPr lang="en-US" sz="4000" dirty="0" smtClean="0">
                <a:solidFill>
                  <a:srgbClr val="FF0000"/>
                </a:solidFill>
                <a:latin typeface="Bauhaus 93" pitchFamily="82" charset="0"/>
              </a:rPr>
              <a:t>       Or Is It</a:t>
            </a:r>
            <a:r>
              <a:rPr lang="en-US" sz="4000" b="1" dirty="0" smtClean="0">
                <a:solidFill>
                  <a:srgbClr val="FFFF00"/>
                </a:solidFill>
                <a:latin typeface="Bauhaus 93" pitchFamily="82" charset="0"/>
              </a:rPr>
              <a:t>???</a:t>
            </a:r>
            <a:endParaRPr lang="en-US" sz="4000" b="1" dirty="0">
              <a:solidFill>
                <a:srgbClr val="FFFF00"/>
              </a:solidFill>
              <a:latin typeface="Bauhaus 93"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70C0"/>
                </a:solidFill>
                <a:latin typeface="Harrington" pitchFamily="82" charset="0"/>
              </a:rPr>
              <a:t>Price Reductions</a:t>
            </a:r>
            <a:endParaRPr lang="en-US" dirty="0">
              <a:solidFill>
                <a:srgbClr val="0070C0"/>
              </a:solidFill>
              <a:latin typeface="Harrington" pitchFamily="82" charset="0"/>
            </a:endParaRPr>
          </a:p>
        </p:txBody>
      </p:sp>
      <p:sp>
        <p:nvSpPr>
          <p:cNvPr id="4" name="Content Placeholder 3"/>
          <p:cNvSpPr>
            <a:spLocks noGrp="1"/>
          </p:cNvSpPr>
          <p:nvPr>
            <p:ph idx="1"/>
          </p:nvPr>
        </p:nvSpPr>
        <p:spPr>
          <a:xfrm>
            <a:off x="457200" y="2209800"/>
            <a:ext cx="8229600" cy="4114800"/>
          </a:xfrm>
        </p:spPr>
        <p:txBody>
          <a:bodyPr/>
          <a:lstStyle/>
          <a:p>
            <a:r>
              <a:rPr lang="en-US" dirty="0" smtClean="0"/>
              <a:t>This is just a reality that you </a:t>
            </a:r>
            <a:r>
              <a:rPr lang="en-US" b="1" dirty="0" smtClean="0"/>
              <a:t>will</a:t>
            </a:r>
            <a:r>
              <a:rPr lang="en-US" dirty="0" smtClean="0"/>
              <a:t> face during your career as a Real Estate Professional</a:t>
            </a:r>
          </a:p>
          <a:p>
            <a:pPr>
              <a:buNone/>
            </a:pPr>
            <a:endParaRPr lang="en-US" dirty="0" smtClean="0"/>
          </a:p>
        </p:txBody>
      </p:sp>
      <p:pic>
        <p:nvPicPr>
          <p:cNvPr id="5" name="Picture 2" descr="C:\Users\Lloyd\AppData\Local\Microsoft\Windows\INetCache\IE\0HFTZIXL\stock-vector-cost-reduction-concept-cost-down-businessman-with-his-hand-lowers-the-arrow-of-the-graph-744521242[1].jpg"/>
          <p:cNvPicPr>
            <a:picLocks noChangeAspect="1" noChangeArrowheads="1"/>
          </p:cNvPicPr>
          <p:nvPr/>
        </p:nvPicPr>
        <p:blipFill>
          <a:blip r:embed="rId2" cstate="print"/>
          <a:srcRect/>
          <a:stretch>
            <a:fillRect/>
          </a:stretch>
        </p:blipFill>
        <p:spPr bwMode="auto">
          <a:xfrm>
            <a:off x="3886200" y="3310467"/>
            <a:ext cx="2667000" cy="278553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70C0"/>
                </a:solidFill>
                <a:latin typeface="Harrington" pitchFamily="82" charset="0"/>
              </a:rPr>
              <a:t>The Debut is Key</a:t>
            </a:r>
            <a:endParaRPr lang="en-US" sz="4400" dirty="0">
              <a:solidFill>
                <a:srgbClr val="0070C0"/>
              </a:solidFill>
              <a:latin typeface="Harrington" pitchFamily="82" charset="0"/>
            </a:endParaRPr>
          </a:p>
        </p:txBody>
      </p:sp>
      <p:sp>
        <p:nvSpPr>
          <p:cNvPr id="3" name="Content Placeholder 2"/>
          <p:cNvSpPr>
            <a:spLocks noGrp="1"/>
          </p:cNvSpPr>
          <p:nvPr>
            <p:ph idx="1"/>
          </p:nvPr>
        </p:nvSpPr>
        <p:spPr/>
        <p:txBody>
          <a:bodyPr>
            <a:normAutofit lnSpcReduction="10000"/>
          </a:bodyPr>
          <a:lstStyle/>
          <a:p>
            <a:r>
              <a:rPr lang="en-US" dirty="0" smtClean="0"/>
              <a:t>More buyers are searching the internet for new listings than ever before.  In fact, </a:t>
            </a:r>
            <a:r>
              <a:rPr lang="en-US" dirty="0" smtClean="0">
                <a:solidFill>
                  <a:srgbClr val="0070C0"/>
                </a:solidFill>
              </a:rPr>
              <a:t>new listings get 4 times more web traffic</a:t>
            </a:r>
            <a:r>
              <a:rPr lang="en-US" dirty="0" smtClean="0"/>
              <a:t>!!</a:t>
            </a:r>
          </a:p>
          <a:p>
            <a:r>
              <a:rPr lang="en-US" dirty="0" smtClean="0"/>
              <a:t>We know that if the home hasn’t received attention from buyers after the first 30 days on the market, then it’s likely the price needs to be adjusted to make it more competitive!!</a:t>
            </a:r>
          </a:p>
          <a:p>
            <a:r>
              <a:rPr lang="en-US" dirty="0" smtClean="0"/>
              <a:t>Although you’ve done the research and have suggested a reasonable and competitive price for the listing, customers may still be reluctant to price it below their expectations.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Harrington" pitchFamily="82" charset="0"/>
              </a:rPr>
              <a:t>The 5 Stages of a Price Reduction</a:t>
            </a:r>
            <a:endParaRPr lang="en-US" dirty="0">
              <a:solidFill>
                <a:srgbClr val="0070C0"/>
              </a:solidFill>
              <a:latin typeface="Harrington" pitchFamily="82" charset="0"/>
            </a:endParaRPr>
          </a:p>
        </p:txBody>
      </p:sp>
      <p:sp>
        <p:nvSpPr>
          <p:cNvPr id="3" name="Content Placeholder 2"/>
          <p:cNvSpPr>
            <a:spLocks noGrp="1"/>
          </p:cNvSpPr>
          <p:nvPr>
            <p:ph idx="1"/>
          </p:nvPr>
        </p:nvSpPr>
        <p:spPr/>
        <p:txBody>
          <a:bodyPr/>
          <a:lstStyle/>
          <a:p>
            <a:r>
              <a:rPr lang="en-US" dirty="0" smtClean="0"/>
              <a:t>It is important to have compassion for your clients and understand the stages sellers often go through when their home is not selling as quickly as anticipated and they must consider reducing the price.</a:t>
            </a:r>
            <a:endParaRPr lang="en-US" dirty="0"/>
          </a:p>
        </p:txBody>
      </p:sp>
      <p:pic>
        <p:nvPicPr>
          <p:cNvPr id="8196" name="Picture 4" descr="C:\Users\Lloyd\AppData\Local\Microsoft\Windows\INetCache\IE\5D0TQTUN\152434655[1].jpg"/>
          <p:cNvPicPr>
            <a:picLocks noChangeAspect="1" noChangeArrowheads="1"/>
          </p:cNvPicPr>
          <p:nvPr/>
        </p:nvPicPr>
        <p:blipFill>
          <a:blip r:embed="rId2" cstate="print"/>
          <a:srcRect/>
          <a:stretch>
            <a:fillRect/>
          </a:stretch>
        </p:blipFill>
        <p:spPr bwMode="auto">
          <a:xfrm>
            <a:off x="3352800" y="4191000"/>
            <a:ext cx="1795780" cy="16129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Harrington" pitchFamily="82" charset="0"/>
              </a:rPr>
              <a:t>Stage 1</a:t>
            </a:r>
            <a:endParaRPr lang="en-US" dirty="0">
              <a:latin typeface="Harrington" pitchFamily="82" charset="0"/>
            </a:endParaRPr>
          </a:p>
        </p:txBody>
      </p:sp>
      <p:sp>
        <p:nvSpPr>
          <p:cNvPr id="5" name="Content Placeholder 4"/>
          <p:cNvSpPr>
            <a:spLocks noGrp="1"/>
          </p:cNvSpPr>
          <p:nvPr>
            <p:ph sz="half" idx="1"/>
          </p:nvPr>
        </p:nvSpPr>
        <p:spPr/>
        <p:txBody>
          <a:bodyPr/>
          <a:lstStyle/>
          <a:p>
            <a:r>
              <a:rPr lang="en-US" dirty="0" smtClean="0">
                <a:latin typeface="Harrington" pitchFamily="82" charset="0"/>
              </a:rPr>
              <a:t>Denial:</a:t>
            </a:r>
          </a:p>
          <a:p>
            <a:pPr lvl="1"/>
            <a:r>
              <a:rPr lang="en-US" dirty="0" smtClean="0"/>
              <a:t>Due to emotional attachment, many homeowners overestimate the market value of their home by 5-10%</a:t>
            </a:r>
          </a:p>
          <a:p>
            <a:pPr lvl="2"/>
            <a:r>
              <a:rPr lang="en-US" dirty="0" err="1" smtClean="0"/>
              <a:t>SmartMoney</a:t>
            </a:r>
            <a:r>
              <a:rPr lang="en-US" dirty="0" smtClean="0"/>
              <a:t> Magazine</a:t>
            </a:r>
            <a:endParaRPr lang="en-US" dirty="0"/>
          </a:p>
        </p:txBody>
      </p:sp>
      <p:pic>
        <p:nvPicPr>
          <p:cNvPr id="7" name="Picture 2" descr="C:\Users\Lloyd\AppData\Local\Microsoft\Windows\INetCache\IE\5D0TQTUN\denial1[1].jpg"/>
          <p:cNvPicPr>
            <a:picLocks noGrp="1" noChangeAspect="1" noChangeArrowheads="1"/>
          </p:cNvPicPr>
          <p:nvPr>
            <p:ph sz="half" idx="2"/>
          </p:nvPr>
        </p:nvPicPr>
        <p:blipFill>
          <a:blip r:embed="rId2" cstate="print"/>
          <a:srcRect/>
          <a:stretch>
            <a:fillRect/>
          </a:stretch>
        </p:blipFill>
        <p:spPr bwMode="auto">
          <a:xfrm>
            <a:off x="4654550" y="2620169"/>
            <a:ext cx="4025900" cy="30353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Stage 2</a:t>
            </a:r>
            <a:endParaRPr lang="en-US" dirty="0">
              <a:latin typeface="Harrington" pitchFamily="82" charset="0"/>
            </a:endParaRPr>
          </a:p>
        </p:txBody>
      </p:sp>
      <p:sp>
        <p:nvSpPr>
          <p:cNvPr id="3" name="Content Placeholder 2"/>
          <p:cNvSpPr>
            <a:spLocks noGrp="1"/>
          </p:cNvSpPr>
          <p:nvPr>
            <p:ph sz="half" idx="1"/>
          </p:nvPr>
        </p:nvSpPr>
        <p:spPr/>
        <p:txBody>
          <a:bodyPr/>
          <a:lstStyle/>
          <a:p>
            <a:r>
              <a:rPr lang="en-US" dirty="0" smtClean="0">
                <a:latin typeface="Harrington" pitchFamily="82" charset="0"/>
              </a:rPr>
              <a:t>Anger:</a:t>
            </a:r>
          </a:p>
          <a:p>
            <a:pPr lvl="1"/>
            <a:r>
              <a:rPr lang="en-US" dirty="0" smtClean="0"/>
              <a:t>After a week or two of inactivity, your Sellers may be getting upset and looking for someone to blame.</a:t>
            </a:r>
          </a:p>
        </p:txBody>
      </p:sp>
      <p:sp>
        <p:nvSpPr>
          <p:cNvPr id="7" name="Content Placeholder 6"/>
          <p:cNvSpPr>
            <a:spLocks noGrp="1"/>
          </p:cNvSpPr>
          <p:nvPr>
            <p:ph sz="half" idx="2"/>
          </p:nvPr>
        </p:nvSpPr>
        <p:spPr/>
        <p:txBody>
          <a:bodyPr/>
          <a:lstStyle/>
          <a:p>
            <a:endParaRPr lang="en-US" dirty="0"/>
          </a:p>
        </p:txBody>
      </p:sp>
      <p:pic>
        <p:nvPicPr>
          <p:cNvPr id="1028" name="Picture 4" descr="C:\Users\Lloyd\AppData\Local\Microsoft\Windows\INetCache\IE\0HFTZIXL\anger[1].jpg"/>
          <p:cNvPicPr>
            <a:picLocks noChangeAspect="1" noChangeArrowheads="1"/>
          </p:cNvPicPr>
          <p:nvPr/>
        </p:nvPicPr>
        <p:blipFill>
          <a:blip r:embed="rId2" cstate="print"/>
          <a:srcRect/>
          <a:stretch>
            <a:fillRect/>
          </a:stretch>
        </p:blipFill>
        <p:spPr bwMode="auto">
          <a:xfrm>
            <a:off x="4800600" y="1828800"/>
            <a:ext cx="3438525" cy="347325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Stage 3</a:t>
            </a:r>
            <a:endParaRPr lang="en-US" dirty="0">
              <a:latin typeface="Harrington" pitchFamily="82" charset="0"/>
            </a:endParaRPr>
          </a:p>
        </p:txBody>
      </p:sp>
      <p:sp>
        <p:nvSpPr>
          <p:cNvPr id="3" name="Content Placeholder 2"/>
          <p:cNvSpPr>
            <a:spLocks noGrp="1"/>
          </p:cNvSpPr>
          <p:nvPr>
            <p:ph sz="half" idx="1"/>
          </p:nvPr>
        </p:nvSpPr>
        <p:spPr/>
        <p:txBody>
          <a:bodyPr/>
          <a:lstStyle/>
          <a:p>
            <a:r>
              <a:rPr lang="en-US" dirty="0" smtClean="0">
                <a:latin typeface="Harrington" pitchFamily="82" charset="0"/>
              </a:rPr>
              <a:t>Frustration:</a:t>
            </a:r>
          </a:p>
          <a:p>
            <a:pPr lvl="1"/>
            <a:r>
              <a:rPr lang="en-US" dirty="0" smtClean="0"/>
              <a:t>Your Seller’s pent up anger could now be directed at you and your skills as a professional salesperson.</a:t>
            </a:r>
            <a:endParaRPr lang="en-US" dirty="0"/>
          </a:p>
        </p:txBody>
      </p:sp>
      <p:pic>
        <p:nvPicPr>
          <p:cNvPr id="2050" name="Picture 2" descr="C:\Users\Lloyd\AppData\Local\Microsoft\Windows\INetCache\IE\0HFTZIXL\frustration[1].jpg"/>
          <p:cNvPicPr>
            <a:picLocks noGrp="1" noChangeAspect="1" noChangeArrowheads="1"/>
          </p:cNvPicPr>
          <p:nvPr>
            <p:ph sz="half" idx="2"/>
          </p:nvPr>
        </p:nvPicPr>
        <p:blipFill>
          <a:blip r:embed="rId2" cstate="print"/>
          <a:srcRect/>
          <a:stretch>
            <a:fillRect/>
          </a:stretch>
        </p:blipFill>
        <p:spPr bwMode="auto">
          <a:xfrm>
            <a:off x="4648200" y="2499277"/>
            <a:ext cx="4038600" cy="327708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Stage 4</a:t>
            </a:r>
            <a:endParaRPr lang="en-US" dirty="0">
              <a:latin typeface="Harrington" pitchFamily="82" charset="0"/>
            </a:endParaRPr>
          </a:p>
        </p:txBody>
      </p:sp>
      <p:sp>
        <p:nvSpPr>
          <p:cNvPr id="3" name="Content Placeholder 2"/>
          <p:cNvSpPr>
            <a:spLocks noGrp="1"/>
          </p:cNvSpPr>
          <p:nvPr>
            <p:ph sz="half" idx="1"/>
          </p:nvPr>
        </p:nvSpPr>
        <p:spPr/>
        <p:txBody>
          <a:bodyPr/>
          <a:lstStyle/>
          <a:p>
            <a:r>
              <a:rPr lang="en-US" dirty="0" smtClean="0">
                <a:latin typeface="Harrington" pitchFamily="82" charset="0"/>
              </a:rPr>
              <a:t>Disappointment:</a:t>
            </a:r>
          </a:p>
          <a:p>
            <a:pPr lvl="1"/>
            <a:r>
              <a:rPr lang="en-US" dirty="0" smtClean="0"/>
              <a:t>Through continued education on the neighborhood market, they discover that their price is unrealistic and they’ve missed out on their prime marketing opportunity.</a:t>
            </a:r>
            <a:endParaRPr lang="en-US" dirty="0"/>
          </a:p>
        </p:txBody>
      </p:sp>
      <p:pic>
        <p:nvPicPr>
          <p:cNvPr id="3074" name="Picture 2" descr="C:\Users\Lloyd\AppData\Local\Microsoft\Windows\INetCache\IE\0HFTZIXL\Disappointed[1].png"/>
          <p:cNvPicPr>
            <a:picLocks noGrp="1" noChangeAspect="1" noChangeArrowheads="1"/>
          </p:cNvPicPr>
          <p:nvPr>
            <p:ph sz="half" idx="2"/>
          </p:nvPr>
        </p:nvPicPr>
        <p:blipFill>
          <a:blip r:embed="rId2" cstate="print"/>
          <a:srcRect/>
          <a:stretch>
            <a:fillRect/>
          </a:stretch>
        </p:blipFill>
        <p:spPr bwMode="auto">
          <a:xfrm>
            <a:off x="4953000" y="1828800"/>
            <a:ext cx="3413919" cy="341391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Stage 5</a:t>
            </a:r>
            <a:endParaRPr lang="en-US" dirty="0">
              <a:latin typeface="Harrington" pitchFamily="82" charset="0"/>
            </a:endParaRPr>
          </a:p>
        </p:txBody>
      </p:sp>
      <p:sp>
        <p:nvSpPr>
          <p:cNvPr id="3" name="Content Placeholder 2"/>
          <p:cNvSpPr>
            <a:spLocks noGrp="1"/>
          </p:cNvSpPr>
          <p:nvPr>
            <p:ph sz="half" idx="1"/>
          </p:nvPr>
        </p:nvSpPr>
        <p:spPr/>
        <p:txBody>
          <a:bodyPr/>
          <a:lstStyle/>
          <a:p>
            <a:r>
              <a:rPr lang="en-US" dirty="0" smtClean="0">
                <a:latin typeface="Harrington" pitchFamily="82" charset="0"/>
              </a:rPr>
              <a:t>Acceptance:</a:t>
            </a:r>
          </a:p>
          <a:p>
            <a:pPr lvl="1"/>
            <a:r>
              <a:rPr lang="en-US" dirty="0" smtClean="0"/>
              <a:t>Nearly 56% of Sellers said they reduced their asking price at least once.  The average price reduction was 11%.</a:t>
            </a:r>
          </a:p>
          <a:p>
            <a:pPr lvl="2"/>
            <a:r>
              <a:rPr lang="en-US" dirty="0" smtClean="0"/>
              <a:t>NAR Profile of Sellers</a:t>
            </a:r>
          </a:p>
          <a:p>
            <a:pPr lvl="2"/>
            <a:r>
              <a:rPr lang="en-US" dirty="0" smtClean="0"/>
              <a:t>Turlia.com Price Reduction Report</a:t>
            </a:r>
            <a:endParaRPr lang="en-US" dirty="0"/>
          </a:p>
        </p:txBody>
      </p:sp>
      <p:pic>
        <p:nvPicPr>
          <p:cNvPr id="4098" name="Picture 2" descr="C:\Users\Lloyd\AppData\Local\Microsoft\Windows\INetCache\IE\0344IFIO\acceptance2[1].png"/>
          <p:cNvPicPr>
            <a:picLocks noGrp="1" noChangeAspect="1" noChangeArrowheads="1"/>
          </p:cNvPicPr>
          <p:nvPr>
            <p:ph sz="half" idx="2"/>
          </p:nvPr>
        </p:nvPicPr>
        <p:blipFill>
          <a:blip r:embed="rId2" cstate="print"/>
          <a:srcRect/>
          <a:stretch>
            <a:fillRect/>
          </a:stretch>
        </p:blipFill>
        <p:spPr bwMode="auto">
          <a:xfrm>
            <a:off x="4648200" y="2118519"/>
            <a:ext cx="4038600" cy="4038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0070C0"/>
                </a:solidFill>
                <a:latin typeface="Harrington" pitchFamily="82" charset="0"/>
              </a:rPr>
              <a:t>Help your Sellers through the Process</a:t>
            </a:r>
            <a:endParaRPr lang="en-US" dirty="0">
              <a:solidFill>
                <a:srgbClr val="0070C0"/>
              </a:solidFill>
              <a:latin typeface="Harrington" pitchFamily="82" charset="0"/>
            </a:endParaRPr>
          </a:p>
        </p:txBody>
      </p:sp>
      <p:sp>
        <p:nvSpPr>
          <p:cNvPr id="6" name="Content Placeholder 5"/>
          <p:cNvSpPr>
            <a:spLocks noGrp="1"/>
          </p:cNvSpPr>
          <p:nvPr>
            <p:ph idx="1"/>
          </p:nvPr>
        </p:nvSpPr>
        <p:spPr/>
        <p:txBody>
          <a:bodyPr>
            <a:normAutofit lnSpcReduction="10000"/>
          </a:bodyPr>
          <a:lstStyle/>
          <a:p>
            <a:r>
              <a:rPr lang="en-US" dirty="0" smtClean="0">
                <a:latin typeface="Harrington" pitchFamily="82" charset="0"/>
              </a:rPr>
              <a:t>Be Visible</a:t>
            </a:r>
          </a:p>
          <a:p>
            <a:pPr lvl="1"/>
            <a:r>
              <a:rPr lang="en-US" dirty="0" smtClean="0"/>
              <a:t>Communicate with your Sellers to show that you are doing all you can to sell their home.</a:t>
            </a:r>
          </a:p>
          <a:p>
            <a:pPr lvl="2"/>
            <a:r>
              <a:rPr lang="en-US" dirty="0" smtClean="0"/>
              <a:t>Call at least once a week to update them on all activity, feedback, and neighborhood information</a:t>
            </a:r>
          </a:p>
          <a:p>
            <a:pPr lvl="3"/>
            <a:r>
              <a:rPr lang="en-US" dirty="0" smtClean="0"/>
              <a:t>New Listing</a:t>
            </a:r>
          </a:p>
          <a:p>
            <a:pPr lvl="3"/>
            <a:r>
              <a:rPr lang="en-US" dirty="0" smtClean="0"/>
              <a:t>Price Reduction</a:t>
            </a:r>
          </a:p>
          <a:p>
            <a:pPr lvl="3"/>
            <a:r>
              <a:rPr lang="en-US" dirty="0" smtClean="0"/>
              <a:t>Sold</a:t>
            </a:r>
          </a:p>
          <a:p>
            <a:pPr lvl="2"/>
            <a:r>
              <a:rPr lang="en-US" dirty="0" smtClean="0"/>
              <a:t>Write a Personal Note to let them know you appreciate their business</a:t>
            </a:r>
          </a:p>
          <a:p>
            <a:pPr lvl="2"/>
            <a:r>
              <a:rPr lang="en-US" dirty="0" smtClean="0"/>
              <a:t>Every 21 days, do a face-to-face Pop-By to go over your marketing plan and to update your market analysis.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38200"/>
            <a:ext cx="8229600" cy="5486400"/>
          </a:xfrm>
        </p:spPr>
        <p:txBody>
          <a:bodyPr>
            <a:normAutofit/>
          </a:bodyPr>
          <a:lstStyle/>
          <a:p>
            <a:r>
              <a:rPr lang="en-US" dirty="0" smtClean="0">
                <a:latin typeface="Harrington" pitchFamily="82" charset="0"/>
              </a:rPr>
              <a:t>Listen</a:t>
            </a:r>
          </a:p>
          <a:p>
            <a:pPr lvl="1"/>
            <a:r>
              <a:rPr lang="en-US" dirty="0" smtClean="0"/>
              <a:t>The best way to make Sellers comfortable enough to let down their guard is to hear what they have to say and affirm their feelings</a:t>
            </a:r>
          </a:p>
          <a:p>
            <a:r>
              <a:rPr lang="en-US" dirty="0" smtClean="0">
                <a:latin typeface="Harrington" pitchFamily="82" charset="0"/>
              </a:rPr>
              <a:t>Put Them in the Shoes of a Buyer</a:t>
            </a:r>
          </a:p>
          <a:p>
            <a:pPr lvl="1"/>
            <a:r>
              <a:rPr lang="en-US" dirty="0" smtClean="0"/>
              <a:t>Go with them to view the other homes considered to be their competition.  Talk through the decision process a buyer goes through when considering a home to purchase</a:t>
            </a:r>
          </a:p>
          <a:p>
            <a:r>
              <a:rPr lang="en-US" dirty="0" smtClean="0">
                <a:latin typeface="Harrington" pitchFamily="82" charset="0"/>
              </a:rPr>
              <a:t>Communicate Effectively:</a:t>
            </a:r>
          </a:p>
          <a:p>
            <a:pPr lvl="1"/>
            <a:r>
              <a:rPr lang="en-US" dirty="0" smtClean="0"/>
              <a:t>As you are giving your Sellers updates, use excellent dialogues to reassure them that you care and want to help them sell their home for as much as possible.</a:t>
            </a:r>
          </a:p>
          <a:p>
            <a:pPr lvl="1">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305800" cy="1524000"/>
          </a:xfrm>
        </p:spPr>
        <p:txBody>
          <a:bodyPr>
            <a:normAutofit fontScale="90000"/>
          </a:bodyPr>
          <a:lstStyle/>
          <a:p>
            <a:r>
              <a:rPr lang="en-US" dirty="0" smtClean="0">
                <a:solidFill>
                  <a:srgbClr val="0070C0"/>
                </a:solidFill>
                <a:latin typeface="Harrington" pitchFamily="82" charset="0"/>
              </a:rPr>
              <a:t>Price Reductions…</a:t>
            </a:r>
            <a:br>
              <a:rPr lang="en-US" dirty="0" smtClean="0">
                <a:solidFill>
                  <a:srgbClr val="0070C0"/>
                </a:solidFill>
                <a:latin typeface="Harrington" pitchFamily="82" charset="0"/>
              </a:rPr>
            </a:br>
            <a:r>
              <a:rPr lang="en-US" dirty="0" smtClean="0">
                <a:solidFill>
                  <a:srgbClr val="0070C0"/>
                </a:solidFill>
                <a:latin typeface="Harrington" pitchFamily="82" charset="0"/>
              </a:rPr>
              <a:t>The Dangers of Overpricing</a:t>
            </a:r>
            <a:endParaRPr lang="en-US" dirty="0">
              <a:solidFill>
                <a:srgbClr val="0070C0"/>
              </a:solidFill>
              <a:latin typeface="Harrington" pitchFamily="82" charset="0"/>
            </a:endParaRPr>
          </a:p>
        </p:txBody>
      </p:sp>
      <p:pic>
        <p:nvPicPr>
          <p:cNvPr id="2051" name="Picture 3" descr="C:\Users\Lloyd\AppData\Local\Microsoft\Windows\INetCache\IE\HLFTJB9G\8408089822_194f473df9[1].jpg"/>
          <p:cNvPicPr>
            <a:picLocks noChangeAspect="1" noChangeArrowheads="1"/>
          </p:cNvPicPr>
          <p:nvPr/>
        </p:nvPicPr>
        <p:blipFill>
          <a:blip r:embed="rId2" cstate="print"/>
          <a:srcRect/>
          <a:stretch>
            <a:fillRect/>
          </a:stretch>
        </p:blipFill>
        <p:spPr bwMode="auto">
          <a:xfrm>
            <a:off x="2235200" y="2381250"/>
            <a:ext cx="4241800" cy="31813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12844"/>
            <a:ext cx="7239000" cy="6986528"/>
          </a:xfrm>
          <a:prstGeom prst="rect">
            <a:avLst/>
          </a:prstGeom>
        </p:spPr>
        <p:txBody>
          <a:bodyPr wrap="square">
            <a:spAutoFit/>
          </a:bodyPr>
          <a:lstStyle/>
          <a:p>
            <a:endParaRPr lang="en-US" i="1" dirty="0" smtClean="0"/>
          </a:p>
          <a:p>
            <a:endParaRPr lang="en-US" i="1" dirty="0" smtClean="0"/>
          </a:p>
          <a:p>
            <a:endParaRPr lang="en-US" i="1" dirty="0" smtClean="0"/>
          </a:p>
          <a:p>
            <a:r>
              <a:rPr lang="en-US" sz="2200" i="1" dirty="0" smtClean="0"/>
              <a:t>“Hi [Wendy], I just wanted to give you an update on your home. I want you to know that getting your home sold is</a:t>
            </a:r>
          </a:p>
          <a:p>
            <a:r>
              <a:rPr lang="en-US" sz="2200" i="1" dirty="0" smtClean="0"/>
              <a:t>a high priority to me and we’re doing everything possible to get it sold. Here’s what we’ve accomplished this week.</a:t>
            </a:r>
          </a:p>
          <a:p>
            <a:r>
              <a:rPr lang="en-US" sz="2200" i="1" dirty="0" smtClean="0"/>
              <a:t>We’ve looked at the activity on your home so far and while a number of folks have come through, when we followed</a:t>
            </a:r>
          </a:p>
          <a:p>
            <a:r>
              <a:rPr lang="en-US" sz="2200" i="1" dirty="0" smtClean="0"/>
              <a:t>up with the agents representing these buyers, we discovered that they’ve actually gone and bought another</a:t>
            </a:r>
          </a:p>
          <a:p>
            <a:r>
              <a:rPr lang="en-US" sz="2200" i="1" dirty="0" smtClean="0"/>
              <a:t>property. So, what the market’s currently telling us is that we’re priced a little on the high side. I believe if we adjust</a:t>
            </a:r>
          </a:p>
          <a:p>
            <a:r>
              <a:rPr lang="en-US" sz="2200" i="1" dirty="0" smtClean="0"/>
              <a:t>the price downward, we’ll be taking a major step in the right direction to increase our chances of getting your</a:t>
            </a:r>
          </a:p>
          <a:p>
            <a:r>
              <a:rPr lang="en-US" sz="2200" i="1" dirty="0" smtClean="0"/>
              <a:t>home sold. What would you like to do as we move forward?”</a:t>
            </a:r>
          </a:p>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p:txBody>
      </p:sp>
      <p:sp>
        <p:nvSpPr>
          <p:cNvPr id="4" name="Rectangle 3"/>
          <p:cNvSpPr/>
          <p:nvPr/>
        </p:nvSpPr>
        <p:spPr>
          <a:xfrm>
            <a:off x="1066800" y="533400"/>
            <a:ext cx="6629400" cy="769441"/>
          </a:xfrm>
          <a:prstGeom prst="rect">
            <a:avLst/>
          </a:prstGeom>
        </p:spPr>
        <p:txBody>
          <a:bodyPr wrap="square">
            <a:spAutoFit/>
          </a:bodyPr>
          <a:lstStyle/>
          <a:p>
            <a:pPr algn="ctr"/>
            <a:r>
              <a:rPr lang="en-US" sz="4400" dirty="0" smtClean="0">
                <a:solidFill>
                  <a:srgbClr val="0070C0"/>
                </a:solidFill>
                <a:latin typeface="Harrington" pitchFamily="82" charset="0"/>
              </a:rPr>
              <a:t>Price Reduction Dialogue</a:t>
            </a:r>
            <a:endParaRPr lang="en-US" sz="4400" dirty="0">
              <a:solidFill>
                <a:srgbClr val="0070C0"/>
              </a:solidFill>
              <a:latin typeface="Harrington"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6553200" cy="2246769"/>
          </a:xfrm>
          <a:prstGeom prst="rect">
            <a:avLst/>
          </a:prstGeom>
        </p:spPr>
        <p:txBody>
          <a:bodyPr wrap="square">
            <a:spAutoFit/>
          </a:bodyPr>
          <a:lstStyle/>
          <a:p>
            <a:r>
              <a:rPr lang="en-US" sz="2000" b="1" dirty="0" smtClean="0">
                <a:solidFill>
                  <a:srgbClr val="0070C0"/>
                </a:solidFill>
              </a:rPr>
              <a:t>Typically the person will say, </a:t>
            </a:r>
            <a:r>
              <a:rPr lang="en-US" sz="2000" b="1" i="1" dirty="0" smtClean="0">
                <a:solidFill>
                  <a:srgbClr val="0070C0"/>
                </a:solidFill>
              </a:rPr>
              <a:t>“Well, what do you think?”</a:t>
            </a:r>
          </a:p>
          <a:p>
            <a:r>
              <a:rPr lang="en-US" sz="2000" i="1" dirty="0" smtClean="0"/>
              <a:t>“Well, I think if we reduce the price, we’ll be much more competitive in this market. My professional recommendation</a:t>
            </a:r>
          </a:p>
          <a:p>
            <a:r>
              <a:rPr lang="en-US" sz="2000" i="1" dirty="0" smtClean="0"/>
              <a:t>would be to reduce the price to $_________.”</a:t>
            </a:r>
          </a:p>
          <a:p>
            <a:endParaRPr lang="en-US" sz="2000" i="1" dirty="0" smtClean="0"/>
          </a:p>
        </p:txBody>
      </p:sp>
      <p:sp>
        <p:nvSpPr>
          <p:cNvPr id="3" name="Rectangle 2"/>
          <p:cNvSpPr/>
          <p:nvPr/>
        </p:nvSpPr>
        <p:spPr>
          <a:xfrm>
            <a:off x="381000" y="2743200"/>
            <a:ext cx="7467600" cy="3477875"/>
          </a:xfrm>
          <a:prstGeom prst="rect">
            <a:avLst/>
          </a:prstGeom>
        </p:spPr>
        <p:txBody>
          <a:bodyPr wrap="square">
            <a:spAutoFit/>
          </a:bodyPr>
          <a:lstStyle/>
          <a:p>
            <a:r>
              <a:rPr lang="en-US" sz="2000" b="1" dirty="0" smtClean="0">
                <a:solidFill>
                  <a:srgbClr val="0070C0"/>
                </a:solidFill>
              </a:rPr>
              <a:t>They may also say, </a:t>
            </a:r>
            <a:r>
              <a:rPr lang="en-US" sz="2000" b="1" i="1" dirty="0" smtClean="0">
                <a:solidFill>
                  <a:srgbClr val="0070C0"/>
                </a:solidFill>
              </a:rPr>
              <a:t>“But [Brian], you’re the one who put the home on the market at this price...”</a:t>
            </a:r>
          </a:p>
          <a:p>
            <a:r>
              <a:rPr lang="en-US" sz="2000" i="1" dirty="0" smtClean="0"/>
              <a:t>“You know, you’re right, [Wendy]. My goal is to get you top dollar. And I’ll always try to get you the best price. Now</a:t>
            </a:r>
          </a:p>
          <a:p>
            <a:r>
              <a:rPr lang="en-US" sz="2000" i="1" dirty="0" smtClean="0"/>
              <a:t>that we’ve shown the home to several potential buyers, we know that it’s a little on the high side so it’s time to</a:t>
            </a:r>
          </a:p>
          <a:p>
            <a:r>
              <a:rPr lang="en-US" sz="2000" i="1" dirty="0" smtClean="0"/>
              <a:t>adjust the price to what the market is telling us. My professional recommendation would be to reduce the price to</a:t>
            </a:r>
          </a:p>
          <a:p>
            <a:r>
              <a:rPr lang="en-US" sz="2000" i="1" dirty="0" smtClean="0"/>
              <a:t>$_________. Why don’t we do that and let’s see what kind of response we get. And then every Friday, for your peace</a:t>
            </a:r>
          </a:p>
          <a:p>
            <a:r>
              <a:rPr lang="en-US" sz="2000" i="1" dirty="0" smtClean="0"/>
              <a:t>of mind, I’m going to give you an update on what happened.”</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Harrington" pitchFamily="82" charset="0"/>
              </a:rPr>
              <a:t>Don’t Hide</a:t>
            </a:r>
            <a:endParaRPr lang="en-US" dirty="0">
              <a:solidFill>
                <a:srgbClr val="0070C0"/>
              </a:solidFill>
              <a:latin typeface="Harrington" pitchFamily="82" charset="0"/>
            </a:endParaRPr>
          </a:p>
        </p:txBody>
      </p:sp>
      <p:pic>
        <p:nvPicPr>
          <p:cNvPr id="5122" name="Picture 2" descr="C:\Users\Lloyd\AppData\Local\Microsoft\Windows\INetCache\IE\0HFTZIXL\Hide-Seek-cartoon[1].gif"/>
          <p:cNvPicPr>
            <a:picLocks noGrp="1" noChangeAspect="1" noChangeArrowheads="1"/>
          </p:cNvPicPr>
          <p:nvPr>
            <p:ph idx="1"/>
          </p:nvPr>
        </p:nvPicPr>
        <p:blipFill>
          <a:blip r:embed="rId2" cstate="print"/>
          <a:srcRect/>
          <a:stretch>
            <a:fillRect/>
          </a:stretch>
        </p:blipFill>
        <p:spPr bwMode="auto">
          <a:xfrm>
            <a:off x="2057400" y="1981200"/>
            <a:ext cx="4572000" cy="4572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Thank You for Listening</a:t>
            </a:r>
            <a:endParaRPr lang="en-US" dirty="0">
              <a:latin typeface="Harrington" pitchFamily="82" charset="0"/>
            </a:endParaRPr>
          </a:p>
        </p:txBody>
      </p:sp>
      <p:pic>
        <p:nvPicPr>
          <p:cNvPr id="9218" name="Picture 2" descr="C:\Users\Lloyd\AppData\Local\Microsoft\Windows\INetCache\IE\5D0TQTUN\thank-you-messages[1].gif"/>
          <p:cNvPicPr>
            <a:picLocks noGrp="1" noChangeAspect="1" noChangeArrowheads="1"/>
          </p:cNvPicPr>
          <p:nvPr>
            <p:ph idx="1"/>
          </p:nvPr>
        </p:nvPicPr>
        <p:blipFill>
          <a:blip r:embed="rId2" cstate="print"/>
          <a:srcRect/>
          <a:stretch>
            <a:fillRect/>
          </a:stretch>
        </p:blipFill>
        <p:spPr bwMode="auto">
          <a:xfrm>
            <a:off x="1371600" y="2036667"/>
            <a:ext cx="6324600" cy="423748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292309" y="1008910"/>
            <a:ext cx="4098365" cy="3810000"/>
          </a:xfrm>
          <a:custGeom>
            <a:avLst/>
            <a:gdLst/>
            <a:ahLst/>
            <a:cxnLst/>
            <a:rect l="l" t="t" r="r" b="b"/>
            <a:pathLst>
              <a:path w="3483610" h="5588000">
                <a:moveTo>
                  <a:pt x="2844117" y="4597400"/>
                </a:moveTo>
                <a:lnTo>
                  <a:pt x="2453243" y="4597400"/>
                </a:lnTo>
                <a:lnTo>
                  <a:pt x="2921034" y="5588000"/>
                </a:lnTo>
                <a:lnTo>
                  <a:pt x="3241392" y="5448300"/>
                </a:lnTo>
                <a:lnTo>
                  <a:pt x="2844117" y="4597400"/>
                </a:lnTo>
                <a:close/>
              </a:path>
              <a:path w="3483610" h="5588000">
                <a:moveTo>
                  <a:pt x="1017632" y="4292600"/>
                </a:moveTo>
                <a:lnTo>
                  <a:pt x="967559" y="4292600"/>
                </a:lnTo>
                <a:lnTo>
                  <a:pt x="925407" y="4305300"/>
                </a:lnTo>
                <a:lnTo>
                  <a:pt x="1190101" y="4876800"/>
                </a:lnTo>
                <a:lnTo>
                  <a:pt x="1383366" y="4876800"/>
                </a:lnTo>
                <a:lnTo>
                  <a:pt x="1433733" y="4864100"/>
                </a:lnTo>
                <a:lnTo>
                  <a:pt x="1484922" y="4864100"/>
                </a:lnTo>
                <a:lnTo>
                  <a:pt x="1536930" y="4851400"/>
                </a:lnTo>
                <a:lnTo>
                  <a:pt x="1589760" y="4851400"/>
                </a:lnTo>
                <a:lnTo>
                  <a:pt x="1809289" y="4800600"/>
                </a:lnTo>
                <a:lnTo>
                  <a:pt x="2164564" y="4711700"/>
                </a:lnTo>
                <a:lnTo>
                  <a:pt x="2213693" y="4686300"/>
                </a:lnTo>
                <a:lnTo>
                  <a:pt x="2262415" y="4673600"/>
                </a:lnTo>
                <a:lnTo>
                  <a:pt x="2310731" y="4648200"/>
                </a:lnTo>
                <a:lnTo>
                  <a:pt x="2358640" y="4635500"/>
                </a:lnTo>
                <a:lnTo>
                  <a:pt x="2406144" y="4610100"/>
                </a:lnTo>
                <a:lnTo>
                  <a:pt x="2453243" y="4597400"/>
                </a:lnTo>
                <a:lnTo>
                  <a:pt x="2844117" y="4597400"/>
                </a:lnTo>
                <a:lnTo>
                  <a:pt x="2767034" y="4432300"/>
                </a:lnTo>
                <a:lnTo>
                  <a:pt x="2811647" y="4394200"/>
                </a:lnTo>
                <a:lnTo>
                  <a:pt x="2854885" y="4368800"/>
                </a:lnTo>
                <a:lnTo>
                  <a:pt x="2896747" y="4343400"/>
                </a:lnTo>
                <a:lnTo>
                  <a:pt x="2910243" y="4330700"/>
                </a:lnTo>
                <a:lnTo>
                  <a:pt x="1221735" y="4330700"/>
                </a:lnTo>
                <a:lnTo>
                  <a:pt x="1170138" y="4318000"/>
                </a:lnTo>
                <a:lnTo>
                  <a:pt x="1118922" y="4318000"/>
                </a:lnTo>
                <a:lnTo>
                  <a:pt x="1017632" y="4292600"/>
                </a:lnTo>
                <a:close/>
              </a:path>
              <a:path w="3483610" h="5588000">
                <a:moveTo>
                  <a:pt x="2080515" y="2959100"/>
                </a:moveTo>
                <a:lnTo>
                  <a:pt x="1693224" y="2959100"/>
                </a:lnTo>
                <a:lnTo>
                  <a:pt x="2259301" y="4178300"/>
                </a:lnTo>
                <a:lnTo>
                  <a:pt x="2162673" y="4203700"/>
                </a:lnTo>
                <a:lnTo>
                  <a:pt x="2114550" y="4229100"/>
                </a:lnTo>
                <a:lnTo>
                  <a:pt x="1923327" y="4279900"/>
                </a:lnTo>
                <a:lnTo>
                  <a:pt x="1875838" y="4279900"/>
                </a:lnTo>
                <a:lnTo>
                  <a:pt x="1781239" y="4305300"/>
                </a:lnTo>
                <a:lnTo>
                  <a:pt x="1734129" y="4305300"/>
                </a:lnTo>
                <a:lnTo>
                  <a:pt x="1687145" y="4318000"/>
                </a:lnTo>
                <a:lnTo>
                  <a:pt x="1640287" y="4318000"/>
                </a:lnTo>
                <a:lnTo>
                  <a:pt x="1593554" y="4330700"/>
                </a:lnTo>
                <a:lnTo>
                  <a:pt x="2910243" y="4330700"/>
                </a:lnTo>
                <a:lnTo>
                  <a:pt x="2937234" y="4305300"/>
                </a:lnTo>
                <a:lnTo>
                  <a:pt x="2976346" y="4279900"/>
                </a:lnTo>
                <a:lnTo>
                  <a:pt x="3014081" y="4241800"/>
                </a:lnTo>
                <a:lnTo>
                  <a:pt x="3050441" y="4203700"/>
                </a:lnTo>
                <a:lnTo>
                  <a:pt x="3085426" y="4178300"/>
                </a:lnTo>
                <a:lnTo>
                  <a:pt x="3119035" y="4140200"/>
                </a:lnTo>
                <a:lnTo>
                  <a:pt x="3151268" y="4102100"/>
                </a:lnTo>
                <a:lnTo>
                  <a:pt x="3182125" y="4064000"/>
                </a:lnTo>
                <a:lnTo>
                  <a:pt x="3211607" y="4025900"/>
                </a:lnTo>
                <a:lnTo>
                  <a:pt x="2577030" y="4025900"/>
                </a:lnTo>
                <a:lnTo>
                  <a:pt x="2080515" y="2959100"/>
                </a:lnTo>
                <a:close/>
              </a:path>
              <a:path w="3483610" h="5588000">
                <a:moveTo>
                  <a:pt x="3363864" y="2806700"/>
                </a:moveTo>
                <a:lnTo>
                  <a:pt x="2452383" y="2806700"/>
                </a:lnTo>
                <a:lnTo>
                  <a:pt x="2493752" y="2819400"/>
                </a:lnTo>
                <a:lnTo>
                  <a:pt x="2532672" y="2832100"/>
                </a:lnTo>
                <a:lnTo>
                  <a:pt x="2569143" y="2832100"/>
                </a:lnTo>
                <a:lnTo>
                  <a:pt x="2611349" y="2857500"/>
                </a:lnTo>
                <a:lnTo>
                  <a:pt x="2651811" y="2870200"/>
                </a:lnTo>
                <a:lnTo>
                  <a:pt x="2690528" y="2895600"/>
                </a:lnTo>
                <a:lnTo>
                  <a:pt x="2727500" y="2933700"/>
                </a:lnTo>
                <a:lnTo>
                  <a:pt x="2762727" y="2971800"/>
                </a:lnTo>
                <a:lnTo>
                  <a:pt x="2796208" y="3009900"/>
                </a:lnTo>
                <a:lnTo>
                  <a:pt x="2827942" y="3060700"/>
                </a:lnTo>
                <a:lnTo>
                  <a:pt x="2857931" y="3111500"/>
                </a:lnTo>
                <a:lnTo>
                  <a:pt x="2886173" y="3162300"/>
                </a:lnTo>
                <a:lnTo>
                  <a:pt x="2909495" y="3213100"/>
                </a:lnTo>
                <a:lnTo>
                  <a:pt x="2928623" y="3276600"/>
                </a:lnTo>
                <a:lnTo>
                  <a:pt x="2943554" y="3327400"/>
                </a:lnTo>
                <a:lnTo>
                  <a:pt x="2954290" y="3378200"/>
                </a:lnTo>
                <a:lnTo>
                  <a:pt x="2960831" y="3416300"/>
                </a:lnTo>
                <a:lnTo>
                  <a:pt x="2963177" y="3467100"/>
                </a:lnTo>
                <a:lnTo>
                  <a:pt x="2961328" y="3517900"/>
                </a:lnTo>
                <a:lnTo>
                  <a:pt x="2955284" y="3556000"/>
                </a:lnTo>
                <a:lnTo>
                  <a:pt x="2945044" y="3606800"/>
                </a:lnTo>
                <a:lnTo>
                  <a:pt x="2930610" y="3644900"/>
                </a:lnTo>
                <a:lnTo>
                  <a:pt x="2912193" y="3683000"/>
                </a:lnTo>
                <a:lnTo>
                  <a:pt x="2890011" y="3721100"/>
                </a:lnTo>
                <a:lnTo>
                  <a:pt x="2864064" y="3771900"/>
                </a:lnTo>
                <a:lnTo>
                  <a:pt x="2834354" y="3810000"/>
                </a:lnTo>
                <a:lnTo>
                  <a:pt x="2800878" y="3848100"/>
                </a:lnTo>
                <a:lnTo>
                  <a:pt x="2763638" y="3886200"/>
                </a:lnTo>
                <a:lnTo>
                  <a:pt x="2722633" y="3911600"/>
                </a:lnTo>
                <a:lnTo>
                  <a:pt x="2677864" y="3949700"/>
                </a:lnTo>
                <a:lnTo>
                  <a:pt x="2629329" y="3987800"/>
                </a:lnTo>
                <a:lnTo>
                  <a:pt x="2577030" y="4025900"/>
                </a:lnTo>
                <a:lnTo>
                  <a:pt x="3211607" y="4025900"/>
                </a:lnTo>
                <a:lnTo>
                  <a:pt x="3239713" y="3987800"/>
                </a:lnTo>
                <a:lnTo>
                  <a:pt x="3266444" y="3949700"/>
                </a:lnTo>
                <a:lnTo>
                  <a:pt x="3291798" y="3911600"/>
                </a:lnTo>
                <a:lnTo>
                  <a:pt x="3315777" y="3873500"/>
                </a:lnTo>
                <a:lnTo>
                  <a:pt x="3338379" y="3835400"/>
                </a:lnTo>
                <a:lnTo>
                  <a:pt x="3359606" y="3784600"/>
                </a:lnTo>
                <a:lnTo>
                  <a:pt x="3379457" y="3746500"/>
                </a:lnTo>
                <a:lnTo>
                  <a:pt x="3397932" y="3695700"/>
                </a:lnTo>
                <a:lnTo>
                  <a:pt x="3416556" y="3657600"/>
                </a:lnTo>
                <a:lnTo>
                  <a:pt x="3432892" y="3606800"/>
                </a:lnTo>
                <a:lnTo>
                  <a:pt x="3446941" y="3556000"/>
                </a:lnTo>
                <a:lnTo>
                  <a:pt x="3458703" y="3505200"/>
                </a:lnTo>
                <a:lnTo>
                  <a:pt x="3468178" y="3454400"/>
                </a:lnTo>
                <a:lnTo>
                  <a:pt x="3475364" y="3403600"/>
                </a:lnTo>
                <a:lnTo>
                  <a:pt x="3480264" y="3365500"/>
                </a:lnTo>
                <a:lnTo>
                  <a:pt x="3482876" y="3314700"/>
                </a:lnTo>
                <a:lnTo>
                  <a:pt x="3483202" y="3263900"/>
                </a:lnTo>
                <a:lnTo>
                  <a:pt x="3481239" y="3213100"/>
                </a:lnTo>
                <a:lnTo>
                  <a:pt x="3476990" y="3175000"/>
                </a:lnTo>
                <a:lnTo>
                  <a:pt x="3470453" y="3124200"/>
                </a:lnTo>
                <a:lnTo>
                  <a:pt x="3461629" y="3073400"/>
                </a:lnTo>
                <a:lnTo>
                  <a:pt x="3450518" y="3022600"/>
                </a:lnTo>
                <a:lnTo>
                  <a:pt x="3437119" y="2984500"/>
                </a:lnTo>
                <a:lnTo>
                  <a:pt x="3421433" y="2933700"/>
                </a:lnTo>
                <a:lnTo>
                  <a:pt x="3403460" y="2895600"/>
                </a:lnTo>
                <a:lnTo>
                  <a:pt x="3383200" y="2844800"/>
                </a:lnTo>
                <a:lnTo>
                  <a:pt x="3363864" y="2806700"/>
                </a:lnTo>
                <a:close/>
              </a:path>
              <a:path w="3483610" h="5588000">
                <a:moveTo>
                  <a:pt x="1193861" y="3048000"/>
                </a:moveTo>
                <a:lnTo>
                  <a:pt x="833748" y="3048000"/>
                </a:lnTo>
                <a:lnTo>
                  <a:pt x="880852" y="3060700"/>
                </a:lnTo>
                <a:lnTo>
                  <a:pt x="1138076" y="3060700"/>
                </a:lnTo>
                <a:lnTo>
                  <a:pt x="1193861" y="3048000"/>
                </a:lnTo>
                <a:close/>
              </a:path>
              <a:path w="3483610" h="5588000">
                <a:moveTo>
                  <a:pt x="703221" y="0"/>
                </a:moveTo>
                <a:lnTo>
                  <a:pt x="382863" y="152400"/>
                </a:lnTo>
                <a:lnTo>
                  <a:pt x="739289" y="914400"/>
                </a:lnTo>
                <a:lnTo>
                  <a:pt x="691979" y="939800"/>
                </a:lnTo>
                <a:lnTo>
                  <a:pt x="646201" y="977900"/>
                </a:lnTo>
                <a:lnTo>
                  <a:pt x="601956" y="1003300"/>
                </a:lnTo>
                <a:lnTo>
                  <a:pt x="559243" y="1028700"/>
                </a:lnTo>
                <a:lnTo>
                  <a:pt x="518063" y="1066800"/>
                </a:lnTo>
                <a:lnTo>
                  <a:pt x="478415" y="1104900"/>
                </a:lnTo>
                <a:lnTo>
                  <a:pt x="440299" y="1130300"/>
                </a:lnTo>
                <a:lnTo>
                  <a:pt x="403716" y="1168400"/>
                </a:lnTo>
                <a:lnTo>
                  <a:pt x="368665" y="1206500"/>
                </a:lnTo>
                <a:lnTo>
                  <a:pt x="335146" y="1231900"/>
                </a:lnTo>
                <a:lnTo>
                  <a:pt x="303160" y="1270000"/>
                </a:lnTo>
                <a:lnTo>
                  <a:pt x="272705" y="1308100"/>
                </a:lnTo>
                <a:lnTo>
                  <a:pt x="243783" y="1346200"/>
                </a:lnTo>
                <a:lnTo>
                  <a:pt x="216393" y="1384300"/>
                </a:lnTo>
                <a:lnTo>
                  <a:pt x="190534" y="1422400"/>
                </a:lnTo>
                <a:lnTo>
                  <a:pt x="166208" y="1473200"/>
                </a:lnTo>
                <a:lnTo>
                  <a:pt x="143414" y="1511300"/>
                </a:lnTo>
                <a:lnTo>
                  <a:pt x="122152" y="1549400"/>
                </a:lnTo>
                <a:lnTo>
                  <a:pt x="102421" y="1600200"/>
                </a:lnTo>
                <a:lnTo>
                  <a:pt x="84223" y="1638300"/>
                </a:lnTo>
                <a:lnTo>
                  <a:pt x="65966" y="1689100"/>
                </a:lnTo>
                <a:lnTo>
                  <a:pt x="49933" y="1739900"/>
                </a:lnTo>
                <a:lnTo>
                  <a:pt x="36126" y="1778000"/>
                </a:lnTo>
                <a:lnTo>
                  <a:pt x="24543" y="1828800"/>
                </a:lnTo>
                <a:lnTo>
                  <a:pt x="15185" y="1879600"/>
                </a:lnTo>
                <a:lnTo>
                  <a:pt x="8051" y="1930400"/>
                </a:lnTo>
                <a:lnTo>
                  <a:pt x="3143" y="1968500"/>
                </a:lnTo>
                <a:lnTo>
                  <a:pt x="459" y="2019300"/>
                </a:lnTo>
                <a:lnTo>
                  <a:pt x="0" y="2070100"/>
                </a:lnTo>
                <a:lnTo>
                  <a:pt x="1765" y="2120900"/>
                </a:lnTo>
                <a:lnTo>
                  <a:pt x="5755" y="2159000"/>
                </a:lnTo>
                <a:lnTo>
                  <a:pt x="11969" y="2209800"/>
                </a:lnTo>
                <a:lnTo>
                  <a:pt x="20408" y="2247900"/>
                </a:lnTo>
                <a:lnTo>
                  <a:pt x="31072" y="2298700"/>
                </a:lnTo>
                <a:lnTo>
                  <a:pt x="43960" y="2349500"/>
                </a:lnTo>
                <a:lnTo>
                  <a:pt x="59072" y="2387600"/>
                </a:lnTo>
                <a:lnTo>
                  <a:pt x="76409" y="2438400"/>
                </a:lnTo>
                <a:lnTo>
                  <a:pt x="95970" y="2476500"/>
                </a:lnTo>
                <a:lnTo>
                  <a:pt x="119291" y="2527300"/>
                </a:lnTo>
                <a:lnTo>
                  <a:pt x="143954" y="2565400"/>
                </a:lnTo>
                <a:lnTo>
                  <a:pt x="169957" y="2616200"/>
                </a:lnTo>
                <a:lnTo>
                  <a:pt x="197303" y="2654300"/>
                </a:lnTo>
                <a:lnTo>
                  <a:pt x="225989" y="2692400"/>
                </a:lnTo>
                <a:lnTo>
                  <a:pt x="256017" y="2730500"/>
                </a:lnTo>
                <a:lnTo>
                  <a:pt x="287386" y="2768600"/>
                </a:lnTo>
                <a:lnTo>
                  <a:pt x="320097" y="2806700"/>
                </a:lnTo>
                <a:lnTo>
                  <a:pt x="354149" y="2832100"/>
                </a:lnTo>
                <a:lnTo>
                  <a:pt x="389543" y="2870200"/>
                </a:lnTo>
                <a:lnTo>
                  <a:pt x="426279" y="2895600"/>
                </a:lnTo>
                <a:lnTo>
                  <a:pt x="464355" y="2921000"/>
                </a:lnTo>
                <a:lnTo>
                  <a:pt x="503774" y="2946400"/>
                </a:lnTo>
                <a:lnTo>
                  <a:pt x="544534" y="2971800"/>
                </a:lnTo>
                <a:lnTo>
                  <a:pt x="581510" y="2984500"/>
                </a:lnTo>
                <a:lnTo>
                  <a:pt x="619932" y="2997200"/>
                </a:lnTo>
                <a:lnTo>
                  <a:pt x="659802" y="3009900"/>
                </a:lnTo>
                <a:lnTo>
                  <a:pt x="701118" y="3022600"/>
                </a:lnTo>
                <a:lnTo>
                  <a:pt x="788091" y="3048000"/>
                </a:lnTo>
                <a:lnTo>
                  <a:pt x="1251094" y="3048000"/>
                </a:lnTo>
                <a:lnTo>
                  <a:pt x="1309773" y="3035300"/>
                </a:lnTo>
                <a:lnTo>
                  <a:pt x="1352110" y="3022600"/>
                </a:lnTo>
                <a:lnTo>
                  <a:pt x="1398401" y="3022600"/>
                </a:lnTo>
                <a:lnTo>
                  <a:pt x="1448638" y="3009900"/>
                </a:lnTo>
                <a:lnTo>
                  <a:pt x="1556830" y="2984500"/>
                </a:lnTo>
                <a:lnTo>
                  <a:pt x="1606567" y="2984500"/>
                </a:lnTo>
                <a:lnTo>
                  <a:pt x="1652030" y="2971800"/>
                </a:lnTo>
                <a:lnTo>
                  <a:pt x="1693224" y="2959100"/>
                </a:lnTo>
                <a:lnTo>
                  <a:pt x="2080515" y="2959100"/>
                </a:lnTo>
                <a:lnTo>
                  <a:pt x="2033228" y="2857500"/>
                </a:lnTo>
                <a:lnTo>
                  <a:pt x="2152720" y="2832100"/>
                </a:lnTo>
                <a:lnTo>
                  <a:pt x="2208789" y="2819400"/>
                </a:lnTo>
                <a:lnTo>
                  <a:pt x="2262408" y="2819400"/>
                </a:lnTo>
                <a:lnTo>
                  <a:pt x="2313577" y="2806700"/>
                </a:lnTo>
                <a:lnTo>
                  <a:pt x="3363864" y="2806700"/>
                </a:lnTo>
                <a:lnTo>
                  <a:pt x="3357418" y="2794000"/>
                </a:lnTo>
                <a:lnTo>
                  <a:pt x="3330234" y="2743200"/>
                </a:lnTo>
                <a:lnTo>
                  <a:pt x="3301649" y="2692400"/>
                </a:lnTo>
                <a:lnTo>
                  <a:pt x="3271661" y="2654300"/>
                </a:lnTo>
                <a:lnTo>
                  <a:pt x="3240272" y="2603500"/>
                </a:lnTo>
                <a:lnTo>
                  <a:pt x="3207482" y="2565400"/>
                </a:lnTo>
                <a:lnTo>
                  <a:pt x="3173291" y="2527300"/>
                </a:lnTo>
                <a:lnTo>
                  <a:pt x="1089251" y="2527300"/>
                </a:lnTo>
                <a:lnTo>
                  <a:pt x="1045627" y="2514600"/>
                </a:lnTo>
                <a:lnTo>
                  <a:pt x="1004713" y="2514600"/>
                </a:lnTo>
                <a:lnTo>
                  <a:pt x="966508" y="2501900"/>
                </a:lnTo>
                <a:lnTo>
                  <a:pt x="931014" y="2501900"/>
                </a:lnTo>
                <a:lnTo>
                  <a:pt x="857204" y="2463800"/>
                </a:lnTo>
                <a:lnTo>
                  <a:pt x="817958" y="2438400"/>
                </a:lnTo>
                <a:lnTo>
                  <a:pt x="780490" y="2413000"/>
                </a:lnTo>
                <a:lnTo>
                  <a:pt x="744799" y="2387600"/>
                </a:lnTo>
                <a:lnTo>
                  <a:pt x="710886" y="2349500"/>
                </a:lnTo>
                <a:lnTo>
                  <a:pt x="678750" y="2298700"/>
                </a:lnTo>
                <a:lnTo>
                  <a:pt x="648390" y="2260600"/>
                </a:lnTo>
                <a:lnTo>
                  <a:pt x="619806" y="2209800"/>
                </a:lnTo>
                <a:lnTo>
                  <a:pt x="592997" y="2159000"/>
                </a:lnTo>
                <a:lnTo>
                  <a:pt x="571645" y="2108200"/>
                </a:lnTo>
                <a:lnTo>
                  <a:pt x="554754" y="2057400"/>
                </a:lnTo>
                <a:lnTo>
                  <a:pt x="542327" y="2006600"/>
                </a:lnTo>
                <a:lnTo>
                  <a:pt x="534362" y="1955800"/>
                </a:lnTo>
                <a:lnTo>
                  <a:pt x="530861" y="1917700"/>
                </a:lnTo>
                <a:lnTo>
                  <a:pt x="531823" y="1866900"/>
                </a:lnTo>
                <a:lnTo>
                  <a:pt x="537249" y="1816100"/>
                </a:lnTo>
                <a:lnTo>
                  <a:pt x="547138" y="1778000"/>
                </a:lnTo>
                <a:lnTo>
                  <a:pt x="561492" y="1727200"/>
                </a:lnTo>
                <a:lnTo>
                  <a:pt x="580310" y="1676400"/>
                </a:lnTo>
                <a:lnTo>
                  <a:pt x="602726" y="1638300"/>
                </a:lnTo>
                <a:lnTo>
                  <a:pt x="627888" y="1600200"/>
                </a:lnTo>
                <a:lnTo>
                  <a:pt x="655796" y="1562100"/>
                </a:lnTo>
                <a:lnTo>
                  <a:pt x="686449" y="1524000"/>
                </a:lnTo>
                <a:lnTo>
                  <a:pt x="719847" y="1485900"/>
                </a:lnTo>
                <a:lnTo>
                  <a:pt x="755987" y="1447800"/>
                </a:lnTo>
                <a:lnTo>
                  <a:pt x="794871" y="1409700"/>
                </a:lnTo>
                <a:lnTo>
                  <a:pt x="836497" y="1384300"/>
                </a:lnTo>
                <a:lnTo>
                  <a:pt x="880864" y="1346200"/>
                </a:lnTo>
                <a:lnTo>
                  <a:pt x="927973" y="1320800"/>
                </a:lnTo>
                <a:lnTo>
                  <a:pt x="1318194" y="1320800"/>
                </a:lnTo>
                <a:lnTo>
                  <a:pt x="1247022" y="1168400"/>
                </a:lnTo>
                <a:lnTo>
                  <a:pt x="1297991" y="1155700"/>
                </a:lnTo>
                <a:lnTo>
                  <a:pt x="1348984" y="1130300"/>
                </a:lnTo>
                <a:lnTo>
                  <a:pt x="1553209" y="1079500"/>
                </a:lnTo>
                <a:lnTo>
                  <a:pt x="1604330" y="1079500"/>
                </a:lnTo>
                <a:lnTo>
                  <a:pt x="1655478" y="1066800"/>
                </a:lnTo>
                <a:lnTo>
                  <a:pt x="1706653" y="1066800"/>
                </a:lnTo>
                <a:lnTo>
                  <a:pt x="1757856" y="1054100"/>
                </a:lnTo>
                <a:lnTo>
                  <a:pt x="2386617" y="1054100"/>
                </a:lnTo>
                <a:lnTo>
                  <a:pt x="2247843" y="762000"/>
                </a:lnTo>
                <a:lnTo>
                  <a:pt x="1057017" y="762000"/>
                </a:lnTo>
                <a:lnTo>
                  <a:pt x="703221" y="0"/>
                </a:lnTo>
                <a:close/>
              </a:path>
              <a:path w="3483610" h="5588000">
                <a:moveTo>
                  <a:pt x="1318194" y="1320800"/>
                </a:moveTo>
                <a:lnTo>
                  <a:pt x="927973" y="1320800"/>
                </a:lnTo>
                <a:lnTo>
                  <a:pt x="1470466" y="2489200"/>
                </a:lnTo>
                <a:lnTo>
                  <a:pt x="1407882" y="2501900"/>
                </a:lnTo>
                <a:lnTo>
                  <a:pt x="1348005" y="2501900"/>
                </a:lnTo>
                <a:lnTo>
                  <a:pt x="1290837" y="2514600"/>
                </a:lnTo>
                <a:lnTo>
                  <a:pt x="1236378" y="2514600"/>
                </a:lnTo>
                <a:lnTo>
                  <a:pt x="1184626" y="2527300"/>
                </a:lnTo>
                <a:lnTo>
                  <a:pt x="3173291" y="2527300"/>
                </a:lnTo>
                <a:lnTo>
                  <a:pt x="3137700" y="2501900"/>
                </a:lnTo>
                <a:lnTo>
                  <a:pt x="3100707" y="2463800"/>
                </a:lnTo>
                <a:lnTo>
                  <a:pt x="3062315" y="2438400"/>
                </a:lnTo>
                <a:lnTo>
                  <a:pt x="3022522" y="2413000"/>
                </a:lnTo>
                <a:lnTo>
                  <a:pt x="2981329" y="2387600"/>
                </a:lnTo>
                <a:lnTo>
                  <a:pt x="2960033" y="2374900"/>
                </a:lnTo>
                <a:lnTo>
                  <a:pt x="1810470" y="2374900"/>
                </a:lnTo>
                <a:lnTo>
                  <a:pt x="1318194" y="1320800"/>
                </a:lnTo>
                <a:close/>
              </a:path>
              <a:path w="3483610" h="5588000">
                <a:moveTo>
                  <a:pt x="2719967" y="2286000"/>
                </a:moveTo>
                <a:lnTo>
                  <a:pt x="2268887" y="2286000"/>
                </a:lnTo>
                <a:lnTo>
                  <a:pt x="2157777" y="2311400"/>
                </a:lnTo>
                <a:lnTo>
                  <a:pt x="2123470" y="2311400"/>
                </a:lnTo>
                <a:lnTo>
                  <a:pt x="2086121" y="2324100"/>
                </a:lnTo>
                <a:lnTo>
                  <a:pt x="2045727" y="2324100"/>
                </a:lnTo>
                <a:lnTo>
                  <a:pt x="2002291" y="2336800"/>
                </a:lnTo>
                <a:lnTo>
                  <a:pt x="1956585" y="2349500"/>
                </a:lnTo>
                <a:lnTo>
                  <a:pt x="1909381" y="2349500"/>
                </a:lnTo>
                <a:lnTo>
                  <a:pt x="1810470" y="2374900"/>
                </a:lnTo>
                <a:lnTo>
                  <a:pt x="2960033" y="2374900"/>
                </a:lnTo>
                <a:lnTo>
                  <a:pt x="2938737" y="2362200"/>
                </a:lnTo>
                <a:lnTo>
                  <a:pt x="2894745" y="2336800"/>
                </a:lnTo>
                <a:lnTo>
                  <a:pt x="2765145" y="2298700"/>
                </a:lnTo>
                <a:lnTo>
                  <a:pt x="2719967" y="2286000"/>
                </a:lnTo>
                <a:close/>
              </a:path>
              <a:path w="3483610" h="5588000">
                <a:moveTo>
                  <a:pt x="2626646" y="2273300"/>
                </a:moveTo>
                <a:lnTo>
                  <a:pt x="2376045" y="2273300"/>
                </a:lnTo>
                <a:lnTo>
                  <a:pt x="2322960" y="2286000"/>
                </a:lnTo>
                <a:lnTo>
                  <a:pt x="2673801" y="2286000"/>
                </a:lnTo>
                <a:lnTo>
                  <a:pt x="2626646" y="2273300"/>
                </a:lnTo>
                <a:close/>
              </a:path>
              <a:path w="3483610" h="5588000">
                <a:moveTo>
                  <a:pt x="2386617" y="1054100"/>
                </a:moveTo>
                <a:lnTo>
                  <a:pt x="2060671" y="1054100"/>
                </a:lnTo>
                <a:lnTo>
                  <a:pt x="2109891" y="1066800"/>
                </a:lnTo>
                <a:lnTo>
                  <a:pt x="2207233" y="1066800"/>
                </a:lnTo>
                <a:lnTo>
                  <a:pt x="2255355" y="1079500"/>
                </a:lnTo>
                <a:lnTo>
                  <a:pt x="2303110" y="1079500"/>
                </a:lnTo>
                <a:lnTo>
                  <a:pt x="2350500" y="1092200"/>
                </a:lnTo>
                <a:lnTo>
                  <a:pt x="2392651" y="1066800"/>
                </a:lnTo>
                <a:lnTo>
                  <a:pt x="2386617" y="1054100"/>
                </a:lnTo>
                <a:close/>
              </a:path>
              <a:path w="3483610" h="5588000">
                <a:moveTo>
                  <a:pt x="2133203" y="520700"/>
                </a:moveTo>
                <a:lnTo>
                  <a:pt x="1998978" y="520700"/>
                </a:lnTo>
                <a:lnTo>
                  <a:pt x="1950486" y="533400"/>
                </a:lnTo>
                <a:lnTo>
                  <a:pt x="1900118" y="533400"/>
                </a:lnTo>
                <a:lnTo>
                  <a:pt x="1847873" y="546100"/>
                </a:lnTo>
                <a:lnTo>
                  <a:pt x="1793752" y="546100"/>
                </a:lnTo>
                <a:lnTo>
                  <a:pt x="1737753" y="558800"/>
                </a:lnTo>
                <a:lnTo>
                  <a:pt x="1620123" y="584200"/>
                </a:lnTo>
                <a:lnTo>
                  <a:pt x="1471124" y="622300"/>
                </a:lnTo>
                <a:lnTo>
                  <a:pt x="1234966" y="685800"/>
                </a:lnTo>
                <a:lnTo>
                  <a:pt x="1189563" y="711200"/>
                </a:lnTo>
                <a:lnTo>
                  <a:pt x="1100589" y="736600"/>
                </a:lnTo>
                <a:lnTo>
                  <a:pt x="1057017" y="762000"/>
                </a:lnTo>
                <a:lnTo>
                  <a:pt x="2247843" y="762000"/>
                </a:lnTo>
                <a:lnTo>
                  <a:pt x="2133203" y="520700"/>
                </a:lnTo>
                <a:close/>
              </a:path>
            </a:pathLst>
          </a:custGeom>
          <a:solidFill>
            <a:srgbClr val="231F20">
              <a:alpha val="5000"/>
            </a:srgbClr>
          </a:solidFill>
        </p:spPr>
        <p:txBody>
          <a:bodyPr wrap="square" lIns="0" tIns="0" rIns="0" bIns="0" rtlCol="0"/>
          <a:lstStyle/>
          <a:p>
            <a:endParaRPr/>
          </a:p>
        </p:txBody>
      </p:sp>
      <p:sp>
        <p:nvSpPr>
          <p:cNvPr id="9" name="object 9"/>
          <p:cNvSpPr/>
          <p:nvPr/>
        </p:nvSpPr>
        <p:spPr>
          <a:xfrm>
            <a:off x="268945" y="3384667"/>
            <a:ext cx="3267635" cy="3299114"/>
          </a:xfrm>
          <a:custGeom>
            <a:avLst/>
            <a:gdLst/>
            <a:ahLst/>
            <a:cxnLst/>
            <a:rect l="l" t="t" r="r" b="b"/>
            <a:pathLst>
              <a:path w="2777490" h="4838700">
                <a:moveTo>
                  <a:pt x="38100" y="4064000"/>
                </a:moveTo>
                <a:lnTo>
                  <a:pt x="34242" y="4064000"/>
                </a:lnTo>
                <a:lnTo>
                  <a:pt x="31842" y="4089400"/>
                </a:lnTo>
                <a:lnTo>
                  <a:pt x="30713" y="4140200"/>
                </a:lnTo>
                <a:lnTo>
                  <a:pt x="30667" y="4203700"/>
                </a:lnTo>
                <a:lnTo>
                  <a:pt x="31518" y="4267200"/>
                </a:lnTo>
                <a:lnTo>
                  <a:pt x="33080" y="4330700"/>
                </a:lnTo>
                <a:lnTo>
                  <a:pt x="35165" y="4406900"/>
                </a:lnTo>
                <a:lnTo>
                  <a:pt x="37586" y="4470400"/>
                </a:lnTo>
                <a:lnTo>
                  <a:pt x="40157" y="4533900"/>
                </a:lnTo>
                <a:lnTo>
                  <a:pt x="42691" y="4572000"/>
                </a:lnTo>
                <a:lnTo>
                  <a:pt x="45001" y="4610100"/>
                </a:lnTo>
                <a:lnTo>
                  <a:pt x="46901" y="4622800"/>
                </a:lnTo>
                <a:lnTo>
                  <a:pt x="95575" y="4635500"/>
                </a:lnTo>
                <a:lnTo>
                  <a:pt x="144392" y="4660900"/>
                </a:lnTo>
                <a:lnTo>
                  <a:pt x="242455" y="4686300"/>
                </a:lnTo>
                <a:lnTo>
                  <a:pt x="291700" y="4711700"/>
                </a:lnTo>
                <a:lnTo>
                  <a:pt x="490105" y="4762500"/>
                </a:lnTo>
                <a:lnTo>
                  <a:pt x="471043" y="4838700"/>
                </a:lnTo>
                <a:lnTo>
                  <a:pt x="1236738" y="4838700"/>
                </a:lnTo>
                <a:lnTo>
                  <a:pt x="1285563" y="4826000"/>
                </a:lnTo>
                <a:lnTo>
                  <a:pt x="1333798" y="4826000"/>
                </a:lnTo>
                <a:lnTo>
                  <a:pt x="1566129" y="4762500"/>
                </a:lnTo>
                <a:lnTo>
                  <a:pt x="1610827" y="4737100"/>
                </a:lnTo>
                <a:lnTo>
                  <a:pt x="1654936" y="4724400"/>
                </a:lnTo>
                <a:lnTo>
                  <a:pt x="1741386" y="4673600"/>
                </a:lnTo>
                <a:lnTo>
                  <a:pt x="1783727" y="4660900"/>
                </a:lnTo>
                <a:lnTo>
                  <a:pt x="1828942" y="4635500"/>
                </a:lnTo>
                <a:lnTo>
                  <a:pt x="1872249" y="4597400"/>
                </a:lnTo>
                <a:lnTo>
                  <a:pt x="1913648" y="4572000"/>
                </a:lnTo>
                <a:lnTo>
                  <a:pt x="1953139" y="4546600"/>
                </a:lnTo>
                <a:lnTo>
                  <a:pt x="1990722" y="4508500"/>
                </a:lnTo>
                <a:lnTo>
                  <a:pt x="2026397" y="4470400"/>
                </a:lnTo>
                <a:lnTo>
                  <a:pt x="2060164" y="4445000"/>
                </a:lnTo>
                <a:lnTo>
                  <a:pt x="2092023" y="4406900"/>
                </a:lnTo>
                <a:lnTo>
                  <a:pt x="1004399" y="4406900"/>
                </a:lnTo>
                <a:lnTo>
                  <a:pt x="942378" y="4394200"/>
                </a:lnTo>
                <a:lnTo>
                  <a:pt x="960769" y="4318000"/>
                </a:lnTo>
                <a:lnTo>
                  <a:pt x="597230" y="4318000"/>
                </a:lnTo>
                <a:lnTo>
                  <a:pt x="546248" y="4305300"/>
                </a:lnTo>
                <a:lnTo>
                  <a:pt x="496065" y="4279900"/>
                </a:lnTo>
                <a:lnTo>
                  <a:pt x="446681" y="4267200"/>
                </a:lnTo>
                <a:lnTo>
                  <a:pt x="398095" y="4241800"/>
                </a:lnTo>
                <a:lnTo>
                  <a:pt x="350306" y="4229100"/>
                </a:lnTo>
                <a:lnTo>
                  <a:pt x="257121" y="4178300"/>
                </a:lnTo>
                <a:lnTo>
                  <a:pt x="167124" y="4127500"/>
                </a:lnTo>
                <a:lnTo>
                  <a:pt x="123320" y="4114800"/>
                </a:lnTo>
                <a:lnTo>
                  <a:pt x="80312" y="4089400"/>
                </a:lnTo>
                <a:lnTo>
                  <a:pt x="38100" y="4064000"/>
                </a:lnTo>
                <a:close/>
              </a:path>
              <a:path w="2777490" h="4838700">
                <a:moveTo>
                  <a:pt x="2144885" y="3149600"/>
                </a:moveTo>
                <a:lnTo>
                  <a:pt x="1242771" y="3149600"/>
                </a:lnTo>
                <a:lnTo>
                  <a:pt x="1298885" y="3175000"/>
                </a:lnTo>
                <a:lnTo>
                  <a:pt x="1351598" y="3200400"/>
                </a:lnTo>
                <a:lnTo>
                  <a:pt x="1400909" y="3225800"/>
                </a:lnTo>
                <a:lnTo>
                  <a:pt x="1446819" y="3251200"/>
                </a:lnTo>
                <a:lnTo>
                  <a:pt x="1489326" y="3289300"/>
                </a:lnTo>
                <a:lnTo>
                  <a:pt x="1528431" y="3314700"/>
                </a:lnTo>
                <a:lnTo>
                  <a:pt x="1564134" y="3340100"/>
                </a:lnTo>
                <a:lnTo>
                  <a:pt x="1596435" y="3378200"/>
                </a:lnTo>
                <a:lnTo>
                  <a:pt x="1625333" y="3403600"/>
                </a:lnTo>
                <a:lnTo>
                  <a:pt x="1650828" y="3429000"/>
                </a:lnTo>
                <a:lnTo>
                  <a:pt x="1672920" y="3467100"/>
                </a:lnTo>
                <a:lnTo>
                  <a:pt x="1695617" y="3505200"/>
                </a:lnTo>
                <a:lnTo>
                  <a:pt x="1713864" y="3543300"/>
                </a:lnTo>
                <a:lnTo>
                  <a:pt x="1727662" y="3594100"/>
                </a:lnTo>
                <a:lnTo>
                  <a:pt x="1737011" y="3632200"/>
                </a:lnTo>
                <a:lnTo>
                  <a:pt x="1741911" y="3683000"/>
                </a:lnTo>
                <a:lnTo>
                  <a:pt x="1742362" y="3746500"/>
                </a:lnTo>
                <a:lnTo>
                  <a:pt x="1738365" y="3797300"/>
                </a:lnTo>
                <a:lnTo>
                  <a:pt x="1729920" y="3860800"/>
                </a:lnTo>
                <a:lnTo>
                  <a:pt x="1717027" y="3924300"/>
                </a:lnTo>
                <a:lnTo>
                  <a:pt x="1701744" y="3975100"/>
                </a:lnTo>
                <a:lnTo>
                  <a:pt x="1683985" y="4025900"/>
                </a:lnTo>
                <a:lnTo>
                  <a:pt x="1663747" y="4076700"/>
                </a:lnTo>
                <a:lnTo>
                  <a:pt x="1641032" y="4127500"/>
                </a:lnTo>
                <a:lnTo>
                  <a:pt x="1615840" y="4165600"/>
                </a:lnTo>
                <a:lnTo>
                  <a:pt x="1588169" y="4203700"/>
                </a:lnTo>
                <a:lnTo>
                  <a:pt x="1558020" y="4241800"/>
                </a:lnTo>
                <a:lnTo>
                  <a:pt x="1525392" y="4267200"/>
                </a:lnTo>
                <a:lnTo>
                  <a:pt x="1490286" y="4292600"/>
                </a:lnTo>
                <a:lnTo>
                  <a:pt x="1452702" y="4318000"/>
                </a:lnTo>
                <a:lnTo>
                  <a:pt x="1412657" y="4343400"/>
                </a:lnTo>
                <a:lnTo>
                  <a:pt x="1370171" y="4356100"/>
                </a:lnTo>
                <a:lnTo>
                  <a:pt x="1325243" y="4381500"/>
                </a:lnTo>
                <a:lnTo>
                  <a:pt x="1277874" y="4381500"/>
                </a:lnTo>
                <a:lnTo>
                  <a:pt x="1228063" y="4394200"/>
                </a:lnTo>
                <a:lnTo>
                  <a:pt x="1175809" y="4406900"/>
                </a:lnTo>
                <a:lnTo>
                  <a:pt x="2092023" y="4406900"/>
                </a:lnTo>
                <a:lnTo>
                  <a:pt x="2121974" y="4368800"/>
                </a:lnTo>
                <a:lnTo>
                  <a:pt x="2150017" y="4330700"/>
                </a:lnTo>
                <a:lnTo>
                  <a:pt x="2176151" y="4292600"/>
                </a:lnTo>
                <a:lnTo>
                  <a:pt x="2200378" y="4254500"/>
                </a:lnTo>
                <a:lnTo>
                  <a:pt x="2222695" y="4203700"/>
                </a:lnTo>
                <a:lnTo>
                  <a:pt x="2243105" y="4165600"/>
                </a:lnTo>
                <a:lnTo>
                  <a:pt x="2261606" y="4114800"/>
                </a:lnTo>
                <a:lnTo>
                  <a:pt x="2278199" y="4076700"/>
                </a:lnTo>
                <a:lnTo>
                  <a:pt x="2292883" y="4025900"/>
                </a:lnTo>
                <a:lnTo>
                  <a:pt x="2305659" y="3975100"/>
                </a:lnTo>
                <a:lnTo>
                  <a:pt x="2318164" y="3924300"/>
                </a:lnTo>
                <a:lnTo>
                  <a:pt x="2327971" y="3860800"/>
                </a:lnTo>
                <a:lnTo>
                  <a:pt x="2335079" y="3810000"/>
                </a:lnTo>
                <a:lnTo>
                  <a:pt x="2339489" y="3759200"/>
                </a:lnTo>
                <a:lnTo>
                  <a:pt x="2341201" y="3708400"/>
                </a:lnTo>
                <a:lnTo>
                  <a:pt x="2340215" y="3644900"/>
                </a:lnTo>
                <a:lnTo>
                  <a:pt x="2336531" y="3606800"/>
                </a:lnTo>
                <a:lnTo>
                  <a:pt x="2330150" y="3556000"/>
                </a:lnTo>
                <a:lnTo>
                  <a:pt x="2321071" y="3505200"/>
                </a:lnTo>
                <a:lnTo>
                  <a:pt x="2309295" y="3454400"/>
                </a:lnTo>
                <a:lnTo>
                  <a:pt x="2294823" y="3416300"/>
                </a:lnTo>
                <a:lnTo>
                  <a:pt x="2277653" y="3365500"/>
                </a:lnTo>
                <a:lnTo>
                  <a:pt x="2257787" y="3327400"/>
                </a:lnTo>
                <a:lnTo>
                  <a:pt x="2235225" y="3276600"/>
                </a:lnTo>
                <a:lnTo>
                  <a:pt x="2211921" y="3238500"/>
                </a:lnTo>
                <a:lnTo>
                  <a:pt x="2186667" y="3200400"/>
                </a:lnTo>
                <a:lnTo>
                  <a:pt x="2159462" y="3162300"/>
                </a:lnTo>
                <a:lnTo>
                  <a:pt x="2144885" y="3149600"/>
                </a:lnTo>
                <a:close/>
              </a:path>
              <a:path w="2777490" h="4838700">
                <a:moveTo>
                  <a:pt x="1633740" y="0"/>
                </a:moveTo>
                <a:lnTo>
                  <a:pt x="1436865" y="825500"/>
                </a:lnTo>
                <a:lnTo>
                  <a:pt x="872428" y="825500"/>
                </a:lnTo>
                <a:lnTo>
                  <a:pt x="688387" y="876300"/>
                </a:lnTo>
                <a:lnTo>
                  <a:pt x="644143" y="901700"/>
                </a:lnTo>
                <a:lnTo>
                  <a:pt x="600606" y="914400"/>
                </a:lnTo>
                <a:lnTo>
                  <a:pt x="557774" y="939800"/>
                </a:lnTo>
                <a:lnTo>
                  <a:pt x="515649" y="952500"/>
                </a:lnTo>
                <a:lnTo>
                  <a:pt x="474230" y="977900"/>
                </a:lnTo>
                <a:lnTo>
                  <a:pt x="429302" y="1003300"/>
                </a:lnTo>
                <a:lnTo>
                  <a:pt x="385862" y="1028700"/>
                </a:lnTo>
                <a:lnTo>
                  <a:pt x="344042" y="1066800"/>
                </a:lnTo>
                <a:lnTo>
                  <a:pt x="303971" y="1092200"/>
                </a:lnTo>
                <a:lnTo>
                  <a:pt x="265782" y="1130300"/>
                </a:lnTo>
                <a:lnTo>
                  <a:pt x="229604" y="1155700"/>
                </a:lnTo>
                <a:lnTo>
                  <a:pt x="195569" y="1193800"/>
                </a:lnTo>
                <a:lnTo>
                  <a:pt x="163807" y="1231900"/>
                </a:lnTo>
                <a:lnTo>
                  <a:pt x="134450" y="1270000"/>
                </a:lnTo>
                <a:lnTo>
                  <a:pt x="107627" y="1308100"/>
                </a:lnTo>
                <a:lnTo>
                  <a:pt x="83470" y="1346200"/>
                </a:lnTo>
                <a:lnTo>
                  <a:pt x="62110" y="1384300"/>
                </a:lnTo>
                <a:lnTo>
                  <a:pt x="43676" y="1435100"/>
                </a:lnTo>
                <a:lnTo>
                  <a:pt x="28302" y="1473200"/>
                </a:lnTo>
                <a:lnTo>
                  <a:pt x="16116" y="1524000"/>
                </a:lnTo>
                <a:lnTo>
                  <a:pt x="7249" y="1562100"/>
                </a:lnTo>
                <a:lnTo>
                  <a:pt x="1834" y="1612900"/>
                </a:lnTo>
                <a:lnTo>
                  <a:pt x="0" y="1663700"/>
                </a:lnTo>
                <a:lnTo>
                  <a:pt x="125" y="1828800"/>
                </a:lnTo>
                <a:lnTo>
                  <a:pt x="221" y="1866900"/>
                </a:lnTo>
                <a:lnTo>
                  <a:pt x="432" y="1917700"/>
                </a:lnTo>
                <a:lnTo>
                  <a:pt x="746" y="1968500"/>
                </a:lnTo>
                <a:lnTo>
                  <a:pt x="1185" y="2019300"/>
                </a:lnTo>
                <a:lnTo>
                  <a:pt x="2520" y="2108200"/>
                </a:lnTo>
                <a:lnTo>
                  <a:pt x="3456" y="2159000"/>
                </a:lnTo>
                <a:lnTo>
                  <a:pt x="4601" y="2209800"/>
                </a:lnTo>
                <a:lnTo>
                  <a:pt x="5973" y="2260600"/>
                </a:lnTo>
                <a:lnTo>
                  <a:pt x="7594" y="2311400"/>
                </a:lnTo>
                <a:lnTo>
                  <a:pt x="25517" y="2336800"/>
                </a:lnTo>
                <a:lnTo>
                  <a:pt x="45692" y="2374900"/>
                </a:lnTo>
                <a:lnTo>
                  <a:pt x="68118" y="2413000"/>
                </a:lnTo>
                <a:lnTo>
                  <a:pt x="92795" y="2451100"/>
                </a:lnTo>
                <a:lnTo>
                  <a:pt x="119724" y="2489200"/>
                </a:lnTo>
                <a:lnTo>
                  <a:pt x="148905" y="2514600"/>
                </a:lnTo>
                <a:lnTo>
                  <a:pt x="180337" y="2552700"/>
                </a:lnTo>
                <a:lnTo>
                  <a:pt x="214020" y="2590800"/>
                </a:lnTo>
                <a:lnTo>
                  <a:pt x="249955" y="2616200"/>
                </a:lnTo>
                <a:lnTo>
                  <a:pt x="288141" y="2654300"/>
                </a:lnTo>
                <a:lnTo>
                  <a:pt x="328579" y="2679700"/>
                </a:lnTo>
                <a:lnTo>
                  <a:pt x="371268" y="2717800"/>
                </a:lnTo>
                <a:lnTo>
                  <a:pt x="416209" y="2743200"/>
                </a:lnTo>
                <a:lnTo>
                  <a:pt x="463401" y="2781300"/>
                </a:lnTo>
                <a:lnTo>
                  <a:pt x="512845" y="2806700"/>
                </a:lnTo>
                <a:lnTo>
                  <a:pt x="564540" y="2832100"/>
                </a:lnTo>
                <a:lnTo>
                  <a:pt x="601367" y="2857500"/>
                </a:lnTo>
                <a:lnTo>
                  <a:pt x="642310" y="2882900"/>
                </a:lnTo>
                <a:lnTo>
                  <a:pt x="687361" y="2908300"/>
                </a:lnTo>
                <a:lnTo>
                  <a:pt x="785739" y="2959100"/>
                </a:lnTo>
                <a:lnTo>
                  <a:pt x="831049" y="2971800"/>
                </a:lnTo>
                <a:lnTo>
                  <a:pt x="872445" y="2997200"/>
                </a:lnTo>
                <a:lnTo>
                  <a:pt x="909929" y="3022600"/>
                </a:lnTo>
                <a:lnTo>
                  <a:pt x="597230" y="4318000"/>
                </a:lnTo>
                <a:lnTo>
                  <a:pt x="960769" y="4318000"/>
                </a:lnTo>
                <a:lnTo>
                  <a:pt x="1242771" y="3149600"/>
                </a:lnTo>
                <a:lnTo>
                  <a:pt x="2144885" y="3149600"/>
                </a:lnTo>
                <a:lnTo>
                  <a:pt x="2130308" y="3136900"/>
                </a:lnTo>
                <a:lnTo>
                  <a:pt x="2099205" y="3098800"/>
                </a:lnTo>
                <a:lnTo>
                  <a:pt x="2066151" y="3060700"/>
                </a:lnTo>
                <a:lnTo>
                  <a:pt x="2031147" y="3035300"/>
                </a:lnTo>
                <a:lnTo>
                  <a:pt x="1994194" y="2997200"/>
                </a:lnTo>
                <a:lnTo>
                  <a:pt x="1955291" y="2959100"/>
                </a:lnTo>
                <a:lnTo>
                  <a:pt x="1914439" y="2933700"/>
                </a:lnTo>
                <a:lnTo>
                  <a:pt x="1871637" y="2908300"/>
                </a:lnTo>
                <a:lnTo>
                  <a:pt x="1826885" y="2870200"/>
                </a:lnTo>
                <a:lnTo>
                  <a:pt x="1780184" y="2844800"/>
                </a:lnTo>
                <a:lnTo>
                  <a:pt x="1731533" y="2819400"/>
                </a:lnTo>
                <a:lnTo>
                  <a:pt x="1680933" y="2794000"/>
                </a:lnTo>
                <a:lnTo>
                  <a:pt x="1649784" y="2781300"/>
                </a:lnTo>
                <a:lnTo>
                  <a:pt x="1616036" y="2755900"/>
                </a:lnTo>
                <a:lnTo>
                  <a:pt x="1579689" y="2743200"/>
                </a:lnTo>
                <a:lnTo>
                  <a:pt x="1540738" y="2717800"/>
                </a:lnTo>
                <a:lnTo>
                  <a:pt x="1499616" y="2692400"/>
                </a:lnTo>
                <a:lnTo>
                  <a:pt x="1456756" y="2679700"/>
                </a:lnTo>
                <a:lnTo>
                  <a:pt x="1412158" y="2654300"/>
                </a:lnTo>
                <a:lnTo>
                  <a:pt x="1365821" y="2628900"/>
                </a:lnTo>
                <a:lnTo>
                  <a:pt x="1396335" y="2501900"/>
                </a:lnTo>
                <a:lnTo>
                  <a:pt x="1032967" y="2501900"/>
                </a:lnTo>
                <a:lnTo>
                  <a:pt x="976402" y="2476500"/>
                </a:lnTo>
                <a:lnTo>
                  <a:pt x="923319" y="2451100"/>
                </a:lnTo>
                <a:lnTo>
                  <a:pt x="873718" y="2413000"/>
                </a:lnTo>
                <a:lnTo>
                  <a:pt x="827599" y="2387600"/>
                </a:lnTo>
                <a:lnTo>
                  <a:pt x="784964" y="2362200"/>
                </a:lnTo>
                <a:lnTo>
                  <a:pt x="745812" y="2324100"/>
                </a:lnTo>
                <a:lnTo>
                  <a:pt x="710143" y="2298700"/>
                </a:lnTo>
                <a:lnTo>
                  <a:pt x="677959" y="2273300"/>
                </a:lnTo>
                <a:lnTo>
                  <a:pt x="649260" y="2235200"/>
                </a:lnTo>
                <a:lnTo>
                  <a:pt x="624045" y="2209800"/>
                </a:lnTo>
                <a:lnTo>
                  <a:pt x="602316" y="2184400"/>
                </a:lnTo>
                <a:lnTo>
                  <a:pt x="584073" y="2146300"/>
                </a:lnTo>
                <a:lnTo>
                  <a:pt x="564070" y="2108200"/>
                </a:lnTo>
                <a:lnTo>
                  <a:pt x="548107" y="2070100"/>
                </a:lnTo>
                <a:lnTo>
                  <a:pt x="536183" y="2019300"/>
                </a:lnTo>
                <a:lnTo>
                  <a:pt x="528297" y="1968500"/>
                </a:lnTo>
                <a:lnTo>
                  <a:pt x="524449" y="1917700"/>
                </a:lnTo>
                <a:lnTo>
                  <a:pt x="524638" y="1866900"/>
                </a:lnTo>
                <a:lnTo>
                  <a:pt x="528865" y="1816100"/>
                </a:lnTo>
                <a:lnTo>
                  <a:pt x="537128" y="1765300"/>
                </a:lnTo>
                <a:lnTo>
                  <a:pt x="549427" y="1701800"/>
                </a:lnTo>
                <a:lnTo>
                  <a:pt x="564010" y="1651000"/>
                </a:lnTo>
                <a:lnTo>
                  <a:pt x="581698" y="1600200"/>
                </a:lnTo>
                <a:lnTo>
                  <a:pt x="602492" y="1549400"/>
                </a:lnTo>
                <a:lnTo>
                  <a:pt x="626392" y="1511300"/>
                </a:lnTo>
                <a:lnTo>
                  <a:pt x="653399" y="1473200"/>
                </a:lnTo>
                <a:lnTo>
                  <a:pt x="683512" y="1435100"/>
                </a:lnTo>
                <a:lnTo>
                  <a:pt x="716732" y="1397000"/>
                </a:lnTo>
                <a:lnTo>
                  <a:pt x="753059" y="1371600"/>
                </a:lnTo>
                <a:lnTo>
                  <a:pt x="792494" y="1346200"/>
                </a:lnTo>
                <a:lnTo>
                  <a:pt x="835037" y="1320800"/>
                </a:lnTo>
                <a:lnTo>
                  <a:pt x="879688" y="1308100"/>
                </a:lnTo>
                <a:lnTo>
                  <a:pt x="925475" y="1282700"/>
                </a:lnTo>
                <a:lnTo>
                  <a:pt x="1020459" y="1257300"/>
                </a:lnTo>
                <a:lnTo>
                  <a:pt x="1069654" y="1257300"/>
                </a:lnTo>
                <a:lnTo>
                  <a:pt x="1119983" y="1244600"/>
                </a:lnTo>
                <a:lnTo>
                  <a:pt x="2581949" y="1244600"/>
                </a:lnTo>
                <a:lnTo>
                  <a:pt x="2536343" y="1219200"/>
                </a:lnTo>
                <a:lnTo>
                  <a:pt x="2488531" y="1193800"/>
                </a:lnTo>
                <a:lnTo>
                  <a:pt x="2438514" y="1168400"/>
                </a:lnTo>
                <a:lnTo>
                  <a:pt x="2386290" y="1143000"/>
                </a:lnTo>
                <a:lnTo>
                  <a:pt x="2331859" y="1117600"/>
                </a:lnTo>
                <a:lnTo>
                  <a:pt x="2193368" y="1041400"/>
                </a:lnTo>
                <a:lnTo>
                  <a:pt x="2147354" y="1028700"/>
                </a:lnTo>
                <a:lnTo>
                  <a:pt x="2101416" y="1003300"/>
                </a:lnTo>
                <a:lnTo>
                  <a:pt x="2009770" y="977900"/>
                </a:lnTo>
                <a:lnTo>
                  <a:pt x="1964062" y="952500"/>
                </a:lnTo>
                <a:lnTo>
                  <a:pt x="1782013" y="901700"/>
                </a:lnTo>
                <a:lnTo>
                  <a:pt x="1977440" y="88900"/>
                </a:lnTo>
                <a:lnTo>
                  <a:pt x="1633740" y="0"/>
                </a:lnTo>
                <a:close/>
              </a:path>
              <a:path w="2777490" h="4838700">
                <a:moveTo>
                  <a:pt x="2581949" y="1244600"/>
                </a:moveTo>
                <a:lnTo>
                  <a:pt x="1277774" y="1244600"/>
                </a:lnTo>
                <a:lnTo>
                  <a:pt x="1332636" y="1257300"/>
                </a:lnTo>
                <a:lnTo>
                  <a:pt x="1032967" y="2501900"/>
                </a:lnTo>
                <a:lnTo>
                  <a:pt x="1396335" y="2501900"/>
                </a:lnTo>
                <a:lnTo>
                  <a:pt x="1677060" y="1333500"/>
                </a:lnTo>
                <a:lnTo>
                  <a:pt x="2723936" y="1333500"/>
                </a:lnTo>
                <a:lnTo>
                  <a:pt x="2705541" y="1320800"/>
                </a:lnTo>
                <a:lnTo>
                  <a:pt x="2666548" y="1295400"/>
                </a:lnTo>
                <a:lnTo>
                  <a:pt x="2625351" y="1270000"/>
                </a:lnTo>
                <a:lnTo>
                  <a:pt x="2581949" y="1244600"/>
                </a:lnTo>
                <a:close/>
              </a:path>
              <a:path w="2777490" h="4838700">
                <a:moveTo>
                  <a:pt x="2723936" y="1333500"/>
                </a:moveTo>
                <a:lnTo>
                  <a:pt x="1677060" y="1333500"/>
                </a:lnTo>
                <a:lnTo>
                  <a:pt x="1728151" y="1358900"/>
                </a:lnTo>
                <a:lnTo>
                  <a:pt x="1778283" y="1371600"/>
                </a:lnTo>
                <a:lnTo>
                  <a:pt x="1827458" y="1397000"/>
                </a:lnTo>
                <a:lnTo>
                  <a:pt x="1875675" y="1409700"/>
                </a:lnTo>
                <a:lnTo>
                  <a:pt x="1922934" y="1435100"/>
                </a:lnTo>
                <a:lnTo>
                  <a:pt x="1969236" y="1460500"/>
                </a:lnTo>
                <a:lnTo>
                  <a:pt x="2014581" y="1485900"/>
                </a:lnTo>
                <a:lnTo>
                  <a:pt x="2058969" y="1511300"/>
                </a:lnTo>
                <a:lnTo>
                  <a:pt x="2102400" y="1536700"/>
                </a:lnTo>
                <a:lnTo>
                  <a:pt x="2144875" y="1562100"/>
                </a:lnTo>
                <a:lnTo>
                  <a:pt x="2186393" y="1600200"/>
                </a:lnTo>
                <a:lnTo>
                  <a:pt x="2227010" y="1625600"/>
                </a:lnTo>
                <a:lnTo>
                  <a:pt x="2266812" y="1663700"/>
                </a:lnTo>
                <a:lnTo>
                  <a:pt x="2305801" y="1689100"/>
                </a:lnTo>
                <a:lnTo>
                  <a:pt x="2343975" y="1727200"/>
                </a:lnTo>
                <a:lnTo>
                  <a:pt x="2381335" y="1752600"/>
                </a:lnTo>
                <a:lnTo>
                  <a:pt x="2417879" y="1790700"/>
                </a:lnTo>
                <a:lnTo>
                  <a:pt x="2453609" y="1828800"/>
                </a:lnTo>
                <a:lnTo>
                  <a:pt x="2488524" y="1854200"/>
                </a:lnTo>
                <a:lnTo>
                  <a:pt x="2522623" y="1892300"/>
                </a:lnTo>
                <a:lnTo>
                  <a:pt x="2555906" y="1930400"/>
                </a:lnTo>
                <a:lnTo>
                  <a:pt x="2588374" y="1968500"/>
                </a:lnTo>
                <a:lnTo>
                  <a:pt x="2633599" y="1968500"/>
                </a:lnTo>
                <a:lnTo>
                  <a:pt x="2776918" y="1371600"/>
                </a:lnTo>
                <a:lnTo>
                  <a:pt x="2742331" y="1346200"/>
                </a:lnTo>
                <a:lnTo>
                  <a:pt x="2723936" y="1333500"/>
                </a:lnTo>
                <a:close/>
              </a:path>
              <a:path w="2777490" h="4838700">
                <a:moveTo>
                  <a:pt x="1382016" y="812800"/>
                </a:moveTo>
                <a:lnTo>
                  <a:pt x="968689" y="812800"/>
                </a:lnTo>
                <a:lnTo>
                  <a:pt x="920205" y="825500"/>
                </a:lnTo>
                <a:lnTo>
                  <a:pt x="1436865" y="825500"/>
                </a:lnTo>
                <a:lnTo>
                  <a:pt x="1382016" y="812800"/>
                </a:lnTo>
                <a:close/>
              </a:path>
              <a:path w="2777490" h="4838700">
                <a:moveTo>
                  <a:pt x="1274440" y="800100"/>
                </a:moveTo>
                <a:lnTo>
                  <a:pt x="1067777" y="800100"/>
                </a:lnTo>
                <a:lnTo>
                  <a:pt x="1017879" y="812800"/>
                </a:lnTo>
                <a:lnTo>
                  <a:pt x="1327874" y="812800"/>
                </a:lnTo>
                <a:lnTo>
                  <a:pt x="1274440" y="800100"/>
                </a:lnTo>
                <a:close/>
              </a:path>
            </a:pathLst>
          </a:custGeom>
          <a:solidFill>
            <a:srgbClr val="231F20">
              <a:alpha val="5000"/>
            </a:srgbClr>
          </a:solidFill>
        </p:spPr>
        <p:txBody>
          <a:bodyPr wrap="square" lIns="0" tIns="0" rIns="0" bIns="0" rtlCol="0"/>
          <a:lstStyle/>
          <a:p>
            <a:endParaRPr/>
          </a:p>
        </p:txBody>
      </p:sp>
      <p:sp>
        <p:nvSpPr>
          <p:cNvPr id="10" name="object 10"/>
          <p:cNvSpPr/>
          <p:nvPr/>
        </p:nvSpPr>
        <p:spPr>
          <a:xfrm>
            <a:off x="5617464" y="3976256"/>
            <a:ext cx="3251200" cy="2721119"/>
          </a:xfrm>
          <a:custGeom>
            <a:avLst/>
            <a:gdLst/>
            <a:ahLst/>
            <a:cxnLst/>
            <a:rect l="l" t="t" r="r" b="b"/>
            <a:pathLst>
              <a:path w="2763520" h="3990975">
                <a:moveTo>
                  <a:pt x="1960580" y="3964581"/>
                </a:moveTo>
                <a:lnTo>
                  <a:pt x="1964504" y="3985755"/>
                </a:lnTo>
                <a:lnTo>
                  <a:pt x="2051302" y="3988356"/>
                </a:lnTo>
                <a:lnTo>
                  <a:pt x="2243404" y="3990744"/>
                </a:lnTo>
                <a:lnTo>
                  <a:pt x="2438376" y="3984796"/>
                </a:lnTo>
                <a:lnTo>
                  <a:pt x="2505627" y="3969000"/>
                </a:lnTo>
                <a:lnTo>
                  <a:pt x="1960580" y="3964581"/>
                </a:lnTo>
                <a:close/>
              </a:path>
              <a:path w="2763520" h="3990975">
                <a:moveTo>
                  <a:pt x="2732564" y="3094393"/>
                </a:moveTo>
                <a:lnTo>
                  <a:pt x="1799303" y="3094393"/>
                </a:lnTo>
                <a:lnTo>
                  <a:pt x="1861708" y="3096594"/>
                </a:lnTo>
                <a:lnTo>
                  <a:pt x="1921145" y="3100490"/>
                </a:lnTo>
                <a:lnTo>
                  <a:pt x="1977612" y="3106080"/>
                </a:lnTo>
                <a:lnTo>
                  <a:pt x="2031109" y="3113366"/>
                </a:lnTo>
                <a:lnTo>
                  <a:pt x="2081638" y="3122348"/>
                </a:lnTo>
                <a:lnTo>
                  <a:pt x="2129197" y="3133025"/>
                </a:lnTo>
                <a:lnTo>
                  <a:pt x="2173787" y="3145399"/>
                </a:lnTo>
                <a:lnTo>
                  <a:pt x="2215408" y="3159470"/>
                </a:lnTo>
                <a:lnTo>
                  <a:pt x="2254059" y="3175238"/>
                </a:lnTo>
                <a:lnTo>
                  <a:pt x="2289741" y="3192704"/>
                </a:lnTo>
                <a:lnTo>
                  <a:pt x="2359161" y="3238508"/>
                </a:lnTo>
                <a:lnTo>
                  <a:pt x="2392938" y="3269508"/>
                </a:lnTo>
                <a:lnTo>
                  <a:pt x="2423786" y="3304866"/>
                </a:lnTo>
                <a:lnTo>
                  <a:pt x="2451704" y="3344582"/>
                </a:lnTo>
                <a:lnTo>
                  <a:pt x="2476691" y="3388655"/>
                </a:lnTo>
                <a:lnTo>
                  <a:pt x="2498748" y="3437085"/>
                </a:lnTo>
                <a:lnTo>
                  <a:pt x="2517874" y="3489869"/>
                </a:lnTo>
                <a:lnTo>
                  <a:pt x="2534069" y="3547009"/>
                </a:lnTo>
                <a:lnTo>
                  <a:pt x="2547333" y="3608501"/>
                </a:lnTo>
                <a:lnTo>
                  <a:pt x="2556340" y="3665801"/>
                </a:lnTo>
                <a:lnTo>
                  <a:pt x="2561699" y="3720851"/>
                </a:lnTo>
                <a:lnTo>
                  <a:pt x="2563410" y="3773654"/>
                </a:lnTo>
                <a:lnTo>
                  <a:pt x="2561474" y="3824209"/>
                </a:lnTo>
                <a:lnTo>
                  <a:pt x="2555890" y="3872516"/>
                </a:lnTo>
                <a:lnTo>
                  <a:pt x="2546659" y="3918575"/>
                </a:lnTo>
                <a:lnTo>
                  <a:pt x="2533782" y="3962387"/>
                </a:lnTo>
                <a:lnTo>
                  <a:pt x="2505627" y="3969000"/>
                </a:lnTo>
                <a:lnTo>
                  <a:pt x="2763017" y="3971086"/>
                </a:lnTo>
                <a:lnTo>
                  <a:pt x="2757059" y="3892553"/>
                </a:lnTo>
                <a:lnTo>
                  <a:pt x="2751909" y="3814707"/>
                </a:lnTo>
                <a:lnTo>
                  <a:pt x="2747512" y="3737806"/>
                </a:lnTo>
                <a:lnTo>
                  <a:pt x="2743811" y="3662105"/>
                </a:lnTo>
                <a:lnTo>
                  <a:pt x="2740750" y="3587863"/>
                </a:lnTo>
                <a:lnTo>
                  <a:pt x="2738274" y="3515337"/>
                </a:lnTo>
                <a:lnTo>
                  <a:pt x="2736325" y="3444783"/>
                </a:lnTo>
                <a:lnTo>
                  <a:pt x="2734848" y="3376459"/>
                </a:lnTo>
                <a:lnTo>
                  <a:pt x="2733787" y="3310621"/>
                </a:lnTo>
                <a:lnTo>
                  <a:pt x="2733085" y="3247527"/>
                </a:lnTo>
                <a:lnTo>
                  <a:pt x="2732722" y="3192704"/>
                </a:lnTo>
                <a:lnTo>
                  <a:pt x="2732613" y="3159470"/>
                </a:lnTo>
                <a:lnTo>
                  <a:pt x="2732564" y="3094393"/>
                </a:lnTo>
                <a:close/>
              </a:path>
              <a:path w="2763520" h="3990975">
                <a:moveTo>
                  <a:pt x="1225783" y="0"/>
                </a:moveTo>
                <a:lnTo>
                  <a:pt x="878235" y="64414"/>
                </a:lnTo>
                <a:lnTo>
                  <a:pt x="1031931" y="893648"/>
                </a:lnTo>
                <a:lnTo>
                  <a:pt x="978959" y="909525"/>
                </a:lnTo>
                <a:lnTo>
                  <a:pt x="927274" y="926550"/>
                </a:lnTo>
                <a:lnTo>
                  <a:pt x="876874" y="944723"/>
                </a:lnTo>
                <a:lnTo>
                  <a:pt x="827760" y="964045"/>
                </a:lnTo>
                <a:lnTo>
                  <a:pt x="779931" y="984516"/>
                </a:lnTo>
                <a:lnTo>
                  <a:pt x="733389" y="1006135"/>
                </a:lnTo>
                <a:lnTo>
                  <a:pt x="688132" y="1028902"/>
                </a:lnTo>
                <a:lnTo>
                  <a:pt x="644160" y="1052819"/>
                </a:lnTo>
                <a:lnTo>
                  <a:pt x="601474" y="1077884"/>
                </a:lnTo>
                <a:lnTo>
                  <a:pt x="560073" y="1104098"/>
                </a:lnTo>
                <a:lnTo>
                  <a:pt x="519958" y="1131461"/>
                </a:lnTo>
                <a:lnTo>
                  <a:pt x="481128" y="1159973"/>
                </a:lnTo>
                <a:lnTo>
                  <a:pt x="443583" y="1189634"/>
                </a:lnTo>
                <a:lnTo>
                  <a:pt x="407324" y="1220445"/>
                </a:lnTo>
                <a:lnTo>
                  <a:pt x="372350" y="1252405"/>
                </a:lnTo>
                <a:lnTo>
                  <a:pt x="338661" y="1285514"/>
                </a:lnTo>
                <a:lnTo>
                  <a:pt x="306257" y="1319773"/>
                </a:lnTo>
                <a:lnTo>
                  <a:pt x="275138" y="1355182"/>
                </a:lnTo>
                <a:lnTo>
                  <a:pt x="245304" y="1391740"/>
                </a:lnTo>
                <a:lnTo>
                  <a:pt x="216756" y="1429448"/>
                </a:lnTo>
                <a:lnTo>
                  <a:pt x="186856" y="1472139"/>
                </a:lnTo>
                <a:lnTo>
                  <a:pt x="159174" y="1515140"/>
                </a:lnTo>
                <a:lnTo>
                  <a:pt x="133710" y="1558451"/>
                </a:lnTo>
                <a:lnTo>
                  <a:pt x="110465" y="1602071"/>
                </a:lnTo>
                <a:lnTo>
                  <a:pt x="89437" y="1646000"/>
                </a:lnTo>
                <a:lnTo>
                  <a:pt x="70628" y="1690239"/>
                </a:lnTo>
                <a:lnTo>
                  <a:pt x="54037" y="1734787"/>
                </a:lnTo>
                <a:lnTo>
                  <a:pt x="39663" y="1779644"/>
                </a:lnTo>
                <a:lnTo>
                  <a:pt x="27508" y="1824810"/>
                </a:lnTo>
                <a:lnTo>
                  <a:pt x="17571" y="1870285"/>
                </a:lnTo>
                <a:lnTo>
                  <a:pt x="9851" y="1916069"/>
                </a:lnTo>
                <a:lnTo>
                  <a:pt x="4350" y="1962161"/>
                </a:lnTo>
                <a:lnTo>
                  <a:pt x="1066" y="2008562"/>
                </a:lnTo>
                <a:lnTo>
                  <a:pt x="0" y="2055272"/>
                </a:lnTo>
                <a:lnTo>
                  <a:pt x="1151" y="2102290"/>
                </a:lnTo>
                <a:lnTo>
                  <a:pt x="4520" y="2149617"/>
                </a:lnTo>
                <a:lnTo>
                  <a:pt x="10107" y="2197251"/>
                </a:lnTo>
                <a:lnTo>
                  <a:pt x="17912" y="2245194"/>
                </a:lnTo>
                <a:lnTo>
                  <a:pt x="28573" y="2297118"/>
                </a:lnTo>
                <a:lnTo>
                  <a:pt x="41021" y="2347487"/>
                </a:lnTo>
                <a:lnTo>
                  <a:pt x="55257" y="2396301"/>
                </a:lnTo>
                <a:lnTo>
                  <a:pt x="71281" y="2443562"/>
                </a:lnTo>
                <a:lnTo>
                  <a:pt x="89092" y="2489268"/>
                </a:lnTo>
                <a:lnTo>
                  <a:pt x="108691" y="2533419"/>
                </a:lnTo>
                <a:lnTo>
                  <a:pt x="130134" y="2576118"/>
                </a:lnTo>
                <a:lnTo>
                  <a:pt x="153250" y="2617060"/>
                </a:lnTo>
                <a:lnTo>
                  <a:pt x="178211" y="2656548"/>
                </a:lnTo>
                <a:lnTo>
                  <a:pt x="204959" y="2694483"/>
                </a:lnTo>
                <a:lnTo>
                  <a:pt x="233494" y="2730863"/>
                </a:lnTo>
                <a:lnTo>
                  <a:pt x="263817" y="2765689"/>
                </a:lnTo>
                <a:lnTo>
                  <a:pt x="295927" y="2798960"/>
                </a:lnTo>
                <a:lnTo>
                  <a:pt x="329824" y="2830677"/>
                </a:lnTo>
                <a:lnTo>
                  <a:pt x="361191" y="2857067"/>
                </a:lnTo>
                <a:lnTo>
                  <a:pt x="394410" y="2882079"/>
                </a:lnTo>
                <a:lnTo>
                  <a:pt x="429479" y="2905712"/>
                </a:lnTo>
                <a:lnTo>
                  <a:pt x="466400" y="2927966"/>
                </a:lnTo>
                <a:lnTo>
                  <a:pt x="505172" y="2948842"/>
                </a:lnTo>
                <a:lnTo>
                  <a:pt x="545795" y="2968339"/>
                </a:lnTo>
                <a:lnTo>
                  <a:pt x="588269" y="2986458"/>
                </a:lnTo>
                <a:lnTo>
                  <a:pt x="632593" y="3003199"/>
                </a:lnTo>
                <a:lnTo>
                  <a:pt x="678769" y="3018561"/>
                </a:lnTo>
                <a:lnTo>
                  <a:pt x="726796" y="3032545"/>
                </a:lnTo>
                <a:lnTo>
                  <a:pt x="776674" y="3045151"/>
                </a:lnTo>
                <a:lnTo>
                  <a:pt x="828402" y="3056379"/>
                </a:lnTo>
                <a:lnTo>
                  <a:pt x="881982" y="3066228"/>
                </a:lnTo>
                <a:lnTo>
                  <a:pt x="937412" y="3074700"/>
                </a:lnTo>
                <a:lnTo>
                  <a:pt x="994693" y="3081793"/>
                </a:lnTo>
                <a:lnTo>
                  <a:pt x="1053825" y="3087509"/>
                </a:lnTo>
                <a:lnTo>
                  <a:pt x="1096296" y="3092364"/>
                </a:lnTo>
                <a:lnTo>
                  <a:pt x="1143006" y="3096623"/>
                </a:lnTo>
                <a:lnTo>
                  <a:pt x="1193948" y="3100284"/>
                </a:lnTo>
                <a:lnTo>
                  <a:pt x="1443271" y="3113074"/>
                </a:lnTo>
                <a:lnTo>
                  <a:pt x="1600548" y="3961663"/>
                </a:lnTo>
                <a:lnTo>
                  <a:pt x="1960580" y="3964581"/>
                </a:lnTo>
                <a:lnTo>
                  <a:pt x="1799303" y="3094393"/>
                </a:lnTo>
                <a:lnTo>
                  <a:pt x="2732564" y="3094393"/>
                </a:lnTo>
                <a:lnTo>
                  <a:pt x="2732651" y="3056379"/>
                </a:lnTo>
                <a:lnTo>
                  <a:pt x="2732753" y="3027734"/>
                </a:lnTo>
                <a:lnTo>
                  <a:pt x="2733101" y="2968339"/>
                </a:lnTo>
                <a:lnTo>
                  <a:pt x="2733522" y="2905712"/>
                </a:lnTo>
                <a:lnTo>
                  <a:pt x="2733640" y="2882079"/>
                </a:lnTo>
                <a:lnTo>
                  <a:pt x="2733507" y="2824068"/>
                </a:lnTo>
                <a:lnTo>
                  <a:pt x="2692541" y="2769279"/>
                </a:lnTo>
                <a:lnTo>
                  <a:pt x="2652449" y="2746194"/>
                </a:lnTo>
                <a:lnTo>
                  <a:pt x="2610890" y="2724731"/>
                </a:lnTo>
                <a:lnTo>
                  <a:pt x="2567863" y="2704890"/>
                </a:lnTo>
                <a:lnTo>
                  <a:pt x="2523369" y="2686672"/>
                </a:lnTo>
                <a:lnTo>
                  <a:pt x="2477407" y="2670076"/>
                </a:lnTo>
                <a:lnTo>
                  <a:pt x="2429978" y="2655103"/>
                </a:lnTo>
                <a:lnTo>
                  <a:pt x="2381082" y="2641752"/>
                </a:lnTo>
                <a:lnTo>
                  <a:pt x="2330719" y="2630023"/>
                </a:lnTo>
                <a:lnTo>
                  <a:pt x="2278889" y="2619916"/>
                </a:lnTo>
                <a:lnTo>
                  <a:pt x="2225591" y="2611432"/>
                </a:lnTo>
                <a:lnTo>
                  <a:pt x="2170827" y="2604571"/>
                </a:lnTo>
                <a:lnTo>
                  <a:pt x="2114595" y="2599331"/>
                </a:lnTo>
                <a:lnTo>
                  <a:pt x="2040252" y="2594813"/>
                </a:lnTo>
                <a:lnTo>
                  <a:pt x="1347221" y="2594813"/>
                </a:lnTo>
                <a:lnTo>
                  <a:pt x="1283578" y="2590942"/>
                </a:lnTo>
                <a:lnTo>
                  <a:pt x="1223105" y="2585630"/>
                </a:lnTo>
                <a:lnTo>
                  <a:pt x="1165802" y="2578877"/>
                </a:lnTo>
                <a:lnTo>
                  <a:pt x="1111669" y="2570681"/>
                </a:lnTo>
                <a:lnTo>
                  <a:pt x="1060707" y="2561043"/>
                </a:lnTo>
                <a:lnTo>
                  <a:pt x="1012915" y="2549963"/>
                </a:lnTo>
                <a:lnTo>
                  <a:pt x="968295" y="2537440"/>
                </a:lnTo>
                <a:lnTo>
                  <a:pt x="926847" y="2523474"/>
                </a:lnTo>
                <a:lnTo>
                  <a:pt x="888571" y="2508066"/>
                </a:lnTo>
                <a:lnTo>
                  <a:pt x="853466" y="2491215"/>
                </a:lnTo>
                <a:lnTo>
                  <a:pt x="792777" y="2453182"/>
                </a:lnTo>
                <a:lnTo>
                  <a:pt x="757928" y="2424081"/>
                </a:lnTo>
                <a:lnTo>
                  <a:pt x="725866" y="2391310"/>
                </a:lnTo>
                <a:lnTo>
                  <a:pt x="696590" y="2354869"/>
                </a:lnTo>
                <a:lnTo>
                  <a:pt x="670099" y="2314758"/>
                </a:lnTo>
                <a:lnTo>
                  <a:pt x="646393" y="2270976"/>
                </a:lnTo>
                <a:lnTo>
                  <a:pt x="625473" y="2223522"/>
                </a:lnTo>
                <a:lnTo>
                  <a:pt x="607337" y="2172396"/>
                </a:lnTo>
                <a:lnTo>
                  <a:pt x="591985" y="2117598"/>
                </a:lnTo>
                <a:lnTo>
                  <a:pt x="579417" y="2059127"/>
                </a:lnTo>
                <a:lnTo>
                  <a:pt x="571330" y="2005111"/>
                </a:lnTo>
                <a:lnTo>
                  <a:pt x="567408" y="1952816"/>
                </a:lnTo>
                <a:lnTo>
                  <a:pt x="567651" y="1902241"/>
                </a:lnTo>
                <a:lnTo>
                  <a:pt x="572059" y="1853385"/>
                </a:lnTo>
                <a:lnTo>
                  <a:pt x="580633" y="1806247"/>
                </a:lnTo>
                <a:lnTo>
                  <a:pt x="593372" y="1760828"/>
                </a:lnTo>
                <a:lnTo>
                  <a:pt x="610278" y="1717127"/>
                </a:lnTo>
                <a:lnTo>
                  <a:pt x="631350" y="1675143"/>
                </a:lnTo>
                <a:lnTo>
                  <a:pt x="656589" y="1634876"/>
                </a:lnTo>
                <a:lnTo>
                  <a:pt x="685995" y="1596326"/>
                </a:lnTo>
                <a:lnTo>
                  <a:pt x="718603" y="1559783"/>
                </a:lnTo>
                <a:lnTo>
                  <a:pt x="753461" y="1525501"/>
                </a:lnTo>
                <a:lnTo>
                  <a:pt x="790569" y="1493481"/>
                </a:lnTo>
                <a:lnTo>
                  <a:pt x="829927" y="1463721"/>
                </a:lnTo>
                <a:lnTo>
                  <a:pt x="871534" y="1436223"/>
                </a:lnTo>
                <a:lnTo>
                  <a:pt x="915391" y="1410987"/>
                </a:lnTo>
                <a:lnTo>
                  <a:pt x="961496" y="1388013"/>
                </a:lnTo>
                <a:lnTo>
                  <a:pt x="1009849" y="1367300"/>
                </a:lnTo>
                <a:lnTo>
                  <a:pt x="1060451" y="1348850"/>
                </a:lnTo>
                <a:lnTo>
                  <a:pt x="1113299" y="1332661"/>
                </a:lnTo>
                <a:lnTo>
                  <a:pt x="1472779" y="1332661"/>
                </a:lnTo>
                <a:lnTo>
                  <a:pt x="1460276" y="1265199"/>
                </a:lnTo>
                <a:lnTo>
                  <a:pt x="1514128" y="1260541"/>
                </a:lnTo>
                <a:lnTo>
                  <a:pt x="1567610" y="1257409"/>
                </a:lnTo>
                <a:lnTo>
                  <a:pt x="1620722" y="1255802"/>
                </a:lnTo>
                <a:lnTo>
                  <a:pt x="2555899" y="1255722"/>
                </a:lnTo>
                <a:lnTo>
                  <a:pt x="2481661" y="855154"/>
                </a:lnTo>
                <a:lnTo>
                  <a:pt x="2439740" y="846039"/>
                </a:lnTo>
                <a:lnTo>
                  <a:pt x="2395709" y="837598"/>
                </a:lnTo>
                <a:lnTo>
                  <a:pt x="2349568" y="829832"/>
                </a:lnTo>
                <a:lnTo>
                  <a:pt x="2304018" y="823137"/>
                </a:lnTo>
                <a:lnTo>
                  <a:pt x="1378348" y="823137"/>
                </a:lnTo>
                <a:lnTo>
                  <a:pt x="1225783" y="0"/>
                </a:lnTo>
                <a:close/>
              </a:path>
              <a:path w="2763520" h="3990975">
                <a:moveTo>
                  <a:pt x="1472779" y="1332661"/>
                </a:moveTo>
                <a:lnTo>
                  <a:pt x="1113299" y="1332661"/>
                </a:lnTo>
                <a:lnTo>
                  <a:pt x="1347221" y="2594813"/>
                </a:lnTo>
                <a:lnTo>
                  <a:pt x="2040252" y="2594813"/>
                </a:lnTo>
                <a:lnTo>
                  <a:pt x="1852528" y="2582455"/>
                </a:lnTo>
                <a:lnTo>
                  <a:pt x="1804445" y="2579839"/>
                </a:lnTo>
                <a:lnTo>
                  <a:pt x="1754682" y="2577729"/>
                </a:lnTo>
                <a:lnTo>
                  <a:pt x="1703240" y="2576118"/>
                </a:lnTo>
                <a:lnTo>
                  <a:pt x="1472779" y="1332661"/>
                </a:lnTo>
                <a:close/>
              </a:path>
              <a:path w="2763520" h="3990975">
                <a:moveTo>
                  <a:pt x="2555899" y="1255722"/>
                </a:moveTo>
                <a:lnTo>
                  <a:pt x="1673467" y="1255722"/>
                </a:lnTo>
                <a:lnTo>
                  <a:pt x="1725842" y="1257168"/>
                </a:lnTo>
                <a:lnTo>
                  <a:pt x="1777850" y="1260140"/>
                </a:lnTo>
                <a:lnTo>
                  <a:pt x="1829489" y="1264640"/>
                </a:lnTo>
                <a:lnTo>
                  <a:pt x="1880761" y="1270667"/>
                </a:lnTo>
                <a:lnTo>
                  <a:pt x="1931665" y="1278221"/>
                </a:lnTo>
                <a:lnTo>
                  <a:pt x="1982203" y="1287304"/>
                </a:lnTo>
                <a:lnTo>
                  <a:pt x="2032373" y="1297914"/>
                </a:lnTo>
                <a:lnTo>
                  <a:pt x="2082064" y="1309657"/>
                </a:lnTo>
                <a:lnTo>
                  <a:pt x="2131188" y="1322131"/>
                </a:lnTo>
                <a:lnTo>
                  <a:pt x="2179747" y="1335336"/>
                </a:lnTo>
                <a:lnTo>
                  <a:pt x="2227739" y="1349270"/>
                </a:lnTo>
                <a:lnTo>
                  <a:pt x="2275165" y="1363936"/>
                </a:lnTo>
                <a:lnTo>
                  <a:pt x="2322023" y="1379332"/>
                </a:lnTo>
                <a:lnTo>
                  <a:pt x="2368315" y="1395458"/>
                </a:lnTo>
                <a:lnTo>
                  <a:pt x="2414039" y="1412315"/>
                </a:lnTo>
                <a:lnTo>
                  <a:pt x="2459195" y="1429902"/>
                </a:lnTo>
                <a:lnTo>
                  <a:pt x="2503783" y="1448220"/>
                </a:lnTo>
                <a:lnTo>
                  <a:pt x="2547803" y="1467269"/>
                </a:lnTo>
                <a:lnTo>
                  <a:pt x="2593535" y="1458798"/>
                </a:lnTo>
                <a:lnTo>
                  <a:pt x="2555899" y="1255722"/>
                </a:lnTo>
                <a:close/>
              </a:path>
              <a:path w="2763520" h="3990975">
                <a:moveTo>
                  <a:pt x="1814374" y="791107"/>
                </a:moveTo>
                <a:lnTo>
                  <a:pt x="1764212" y="791568"/>
                </a:lnTo>
                <a:lnTo>
                  <a:pt x="1714478" y="792804"/>
                </a:lnTo>
                <a:lnTo>
                  <a:pt x="1665172" y="794815"/>
                </a:lnTo>
                <a:lnTo>
                  <a:pt x="1616294" y="797600"/>
                </a:lnTo>
                <a:lnTo>
                  <a:pt x="1567846" y="801159"/>
                </a:lnTo>
                <a:lnTo>
                  <a:pt x="1519826" y="805493"/>
                </a:lnTo>
                <a:lnTo>
                  <a:pt x="1472237" y="810600"/>
                </a:lnTo>
                <a:lnTo>
                  <a:pt x="1425077" y="816482"/>
                </a:lnTo>
                <a:lnTo>
                  <a:pt x="1378348" y="823137"/>
                </a:lnTo>
                <a:lnTo>
                  <a:pt x="2304018" y="823137"/>
                </a:lnTo>
                <a:lnTo>
                  <a:pt x="2250951" y="816324"/>
                </a:lnTo>
                <a:lnTo>
                  <a:pt x="2198474" y="810582"/>
                </a:lnTo>
                <a:lnTo>
                  <a:pt x="2143884" y="805517"/>
                </a:lnTo>
                <a:lnTo>
                  <a:pt x="2087179" y="801126"/>
                </a:lnTo>
                <a:lnTo>
                  <a:pt x="2028360" y="797411"/>
                </a:lnTo>
                <a:lnTo>
                  <a:pt x="1967425" y="794372"/>
                </a:lnTo>
                <a:lnTo>
                  <a:pt x="1915981" y="792508"/>
                </a:lnTo>
                <a:lnTo>
                  <a:pt x="1864964" y="791420"/>
                </a:lnTo>
                <a:lnTo>
                  <a:pt x="1814374" y="791107"/>
                </a:lnTo>
                <a:close/>
              </a:path>
            </a:pathLst>
          </a:custGeom>
          <a:solidFill>
            <a:srgbClr val="231F20">
              <a:alpha val="5000"/>
            </a:srgbClr>
          </a:solidFill>
        </p:spPr>
        <p:txBody>
          <a:bodyPr wrap="square" lIns="0" tIns="0" rIns="0" bIns="0" rtlCol="0"/>
          <a:lstStyle/>
          <a:p>
            <a:endParaRPr/>
          </a:p>
        </p:txBody>
      </p:sp>
      <p:sp>
        <p:nvSpPr>
          <p:cNvPr id="11" name="object 11"/>
          <p:cNvSpPr/>
          <p:nvPr/>
        </p:nvSpPr>
        <p:spPr>
          <a:xfrm>
            <a:off x="304800" y="199159"/>
            <a:ext cx="8570258" cy="2239241"/>
          </a:xfrm>
          <a:prstGeom prst="rect">
            <a:avLst/>
          </a:prstGeom>
          <a:blipFill>
            <a:blip r:embed="rId2"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457200" y="681027"/>
            <a:ext cx="8229600" cy="690574"/>
          </a:xfrm>
          <a:prstGeom prst="rect">
            <a:avLst/>
          </a:prstGeom>
        </p:spPr>
        <p:txBody>
          <a:bodyPr vert="horz" wrap="square" lIns="0" tIns="13335" rIns="0" bIns="0" rtlCol="0">
            <a:spAutoFit/>
          </a:bodyPr>
          <a:lstStyle/>
          <a:p>
            <a:pPr marL="12700" marR="5080">
              <a:lnSpc>
                <a:spcPct val="100000"/>
              </a:lnSpc>
              <a:spcBef>
                <a:spcPts val="105"/>
              </a:spcBef>
            </a:pPr>
            <a:r>
              <a:rPr sz="4400" spc="-385" dirty="0"/>
              <a:t>DANGERS </a:t>
            </a:r>
            <a:r>
              <a:rPr sz="4400" spc="-395" dirty="0"/>
              <a:t>OF  </a:t>
            </a:r>
            <a:r>
              <a:rPr sz="4400" i="1" spc="-850" dirty="0"/>
              <a:t>O</a:t>
            </a:r>
            <a:r>
              <a:rPr sz="4400" i="1" spc="-280" dirty="0"/>
              <a:t>VER</a:t>
            </a:r>
            <a:r>
              <a:rPr sz="4400" i="1" spc="-345" dirty="0"/>
              <a:t>P</a:t>
            </a:r>
            <a:r>
              <a:rPr sz="4400" i="1" spc="-420" dirty="0"/>
              <a:t>R</a:t>
            </a:r>
            <a:r>
              <a:rPr sz="4400" i="1" spc="-280" dirty="0"/>
              <a:t>I</a:t>
            </a:r>
            <a:r>
              <a:rPr sz="4400" i="1" spc="-305" dirty="0"/>
              <a:t>CING</a:t>
            </a:r>
          </a:p>
        </p:txBody>
      </p:sp>
      <p:sp>
        <p:nvSpPr>
          <p:cNvPr id="14" name="object 14"/>
          <p:cNvSpPr txBox="1"/>
          <p:nvPr/>
        </p:nvSpPr>
        <p:spPr>
          <a:xfrm>
            <a:off x="533400" y="1600200"/>
            <a:ext cx="3380441" cy="4936351"/>
          </a:xfrm>
          <a:prstGeom prst="rect">
            <a:avLst/>
          </a:prstGeom>
        </p:spPr>
        <p:txBody>
          <a:bodyPr vert="horz" wrap="square" lIns="0" tIns="12700" rIns="0" bIns="0" rtlCol="0">
            <a:spAutoFit/>
          </a:bodyPr>
          <a:lstStyle/>
          <a:p>
            <a:pPr marL="298450" marR="5715" indent="-285750" algn="just">
              <a:lnSpc>
                <a:spcPct val="116700"/>
              </a:lnSpc>
              <a:spcBef>
                <a:spcPts val="100"/>
              </a:spcBef>
              <a:buChar char="•"/>
              <a:tabLst>
                <a:tab pos="299085" algn="l"/>
              </a:tabLst>
            </a:pPr>
            <a:r>
              <a:rPr sz="1400" spc="40" dirty="0">
                <a:solidFill>
                  <a:srgbClr val="231F20"/>
                </a:solidFill>
                <a:latin typeface="Century Gothic" pitchFamily="34" charset="0"/>
                <a:cs typeface="Garamond"/>
              </a:rPr>
              <a:t>Many </a:t>
            </a:r>
            <a:r>
              <a:rPr sz="1400" spc="25" dirty="0">
                <a:solidFill>
                  <a:srgbClr val="231F20"/>
                </a:solidFill>
                <a:latin typeface="Century Gothic" pitchFamily="34" charset="0"/>
                <a:cs typeface="Garamond"/>
              </a:rPr>
              <a:t>potential </a:t>
            </a:r>
            <a:r>
              <a:rPr sz="1400" spc="20" dirty="0">
                <a:solidFill>
                  <a:srgbClr val="231F20"/>
                </a:solidFill>
                <a:latin typeface="Century Gothic" pitchFamily="34" charset="0"/>
                <a:cs typeface="Garamond"/>
              </a:rPr>
              <a:t>buyers </a:t>
            </a:r>
            <a:r>
              <a:rPr sz="1400" spc="-25" dirty="0">
                <a:solidFill>
                  <a:srgbClr val="231F20"/>
                </a:solidFill>
                <a:latin typeface="Century Gothic" pitchFamily="34" charset="0"/>
                <a:cs typeface="Garamond"/>
              </a:rPr>
              <a:t>won’t</a:t>
            </a:r>
            <a:r>
              <a:rPr sz="1400" spc="-185" dirty="0">
                <a:solidFill>
                  <a:srgbClr val="231F20"/>
                </a:solidFill>
                <a:latin typeface="Century Gothic" pitchFamily="34" charset="0"/>
                <a:cs typeface="Garamond"/>
              </a:rPr>
              <a:t> </a:t>
            </a:r>
            <a:r>
              <a:rPr sz="1400" spc="15" dirty="0">
                <a:solidFill>
                  <a:srgbClr val="231F20"/>
                </a:solidFill>
                <a:latin typeface="Century Gothic" pitchFamily="34" charset="0"/>
                <a:cs typeface="Garamond"/>
              </a:rPr>
              <a:t>even  look, </a:t>
            </a:r>
            <a:r>
              <a:rPr sz="1400" spc="40" dirty="0">
                <a:solidFill>
                  <a:srgbClr val="231F20"/>
                </a:solidFill>
                <a:latin typeface="Century Gothic" pitchFamily="34" charset="0"/>
                <a:cs typeface="Garamond"/>
              </a:rPr>
              <a:t>thinking </a:t>
            </a:r>
            <a:r>
              <a:rPr sz="1400" spc="-35" dirty="0">
                <a:solidFill>
                  <a:srgbClr val="231F20"/>
                </a:solidFill>
                <a:latin typeface="Century Gothic" pitchFamily="34" charset="0"/>
                <a:cs typeface="Garamond"/>
              </a:rPr>
              <a:t>it’s </a:t>
            </a:r>
            <a:r>
              <a:rPr sz="1400" spc="10" dirty="0">
                <a:solidFill>
                  <a:srgbClr val="231F20"/>
                </a:solidFill>
                <a:latin typeface="Century Gothic" pitchFamily="34" charset="0"/>
                <a:cs typeface="Garamond"/>
              </a:rPr>
              <a:t>out </a:t>
            </a:r>
            <a:r>
              <a:rPr sz="1400" spc="-35" dirty="0">
                <a:solidFill>
                  <a:srgbClr val="231F20"/>
                </a:solidFill>
                <a:latin typeface="Century Gothic" pitchFamily="34" charset="0"/>
                <a:cs typeface="Garamond"/>
              </a:rPr>
              <a:t>of </a:t>
            </a:r>
            <a:r>
              <a:rPr sz="1400" spc="35" dirty="0">
                <a:solidFill>
                  <a:srgbClr val="231F20"/>
                </a:solidFill>
                <a:latin typeface="Century Gothic" pitchFamily="34" charset="0"/>
                <a:cs typeface="Garamond"/>
              </a:rPr>
              <a:t>their  </a:t>
            </a:r>
            <a:r>
              <a:rPr sz="1400" spc="25" dirty="0">
                <a:solidFill>
                  <a:srgbClr val="231F20"/>
                </a:solidFill>
                <a:latin typeface="Century Gothic" pitchFamily="34" charset="0"/>
                <a:cs typeface="Garamond"/>
              </a:rPr>
              <a:t>range.</a:t>
            </a:r>
            <a:endParaRPr sz="1400" dirty="0">
              <a:latin typeface="Century Gothic" pitchFamily="34" charset="0"/>
              <a:cs typeface="Garamond"/>
            </a:endParaRPr>
          </a:p>
          <a:p>
            <a:pPr marL="297815" marR="5715" indent="-285750" algn="just">
              <a:lnSpc>
                <a:spcPct val="116700"/>
              </a:lnSpc>
              <a:spcBef>
                <a:spcPts val="1795"/>
              </a:spcBef>
              <a:buChar char="•"/>
              <a:tabLst>
                <a:tab pos="298450" algn="l"/>
              </a:tabLst>
            </a:pPr>
            <a:r>
              <a:rPr sz="1400" spc="-15" dirty="0">
                <a:solidFill>
                  <a:srgbClr val="231F20"/>
                </a:solidFill>
                <a:latin typeface="Century Gothic" pitchFamily="34" charset="0"/>
                <a:cs typeface="Garamond"/>
              </a:rPr>
              <a:t>Those </a:t>
            </a:r>
            <a:r>
              <a:rPr sz="1400" spc="20" dirty="0">
                <a:solidFill>
                  <a:srgbClr val="231F20"/>
                </a:solidFill>
                <a:latin typeface="Century Gothic" pitchFamily="34" charset="0"/>
                <a:cs typeface="Garamond"/>
              </a:rPr>
              <a:t>buyers who do </a:t>
            </a:r>
            <a:r>
              <a:rPr sz="1400" spc="15" dirty="0">
                <a:solidFill>
                  <a:srgbClr val="231F20"/>
                </a:solidFill>
                <a:latin typeface="Century Gothic" pitchFamily="34" charset="0"/>
                <a:cs typeface="Garamond"/>
              </a:rPr>
              <a:t>look </a:t>
            </a:r>
            <a:r>
              <a:rPr sz="1400" spc="25" dirty="0">
                <a:solidFill>
                  <a:srgbClr val="231F20"/>
                </a:solidFill>
                <a:latin typeface="Century Gothic" pitchFamily="34" charset="0"/>
                <a:cs typeface="Garamond"/>
              </a:rPr>
              <a:t>are  </a:t>
            </a:r>
            <a:r>
              <a:rPr sz="1400" spc="15" dirty="0">
                <a:solidFill>
                  <a:srgbClr val="231F20"/>
                </a:solidFill>
                <a:latin typeface="Century Gothic" pitchFamily="34" charset="0"/>
                <a:cs typeface="Garamond"/>
              </a:rPr>
              <a:t>shopping by </a:t>
            </a:r>
            <a:r>
              <a:rPr sz="1400" spc="20" dirty="0">
                <a:solidFill>
                  <a:srgbClr val="231F20"/>
                </a:solidFill>
                <a:latin typeface="Century Gothic" pitchFamily="34" charset="0"/>
                <a:cs typeface="Garamond"/>
              </a:rPr>
              <a:t>comparison, </a:t>
            </a:r>
            <a:r>
              <a:rPr sz="1400" spc="40" dirty="0">
                <a:solidFill>
                  <a:srgbClr val="231F20"/>
                </a:solidFill>
                <a:latin typeface="Century Gothic" pitchFamily="34" charset="0"/>
                <a:cs typeface="Garamond"/>
              </a:rPr>
              <a:t>and  </a:t>
            </a:r>
            <a:r>
              <a:rPr sz="1400" spc="25" dirty="0">
                <a:solidFill>
                  <a:srgbClr val="231F20"/>
                </a:solidFill>
                <a:latin typeface="Century Gothic" pitchFamily="34" charset="0"/>
                <a:cs typeface="Garamond"/>
              </a:rPr>
              <a:t>looking </a:t>
            </a:r>
            <a:r>
              <a:rPr sz="1400" spc="15" dirty="0">
                <a:solidFill>
                  <a:srgbClr val="231F20"/>
                </a:solidFill>
                <a:latin typeface="Century Gothic" pitchFamily="34" charset="0"/>
                <a:cs typeface="Garamond"/>
              </a:rPr>
              <a:t>at </a:t>
            </a:r>
            <a:r>
              <a:rPr sz="1400" spc="35" dirty="0">
                <a:solidFill>
                  <a:srgbClr val="231F20"/>
                </a:solidFill>
                <a:latin typeface="Century Gothic" pitchFamily="34" charset="0"/>
                <a:cs typeface="Garamond"/>
              </a:rPr>
              <a:t>your </a:t>
            </a:r>
            <a:r>
              <a:rPr sz="1400" spc="20" dirty="0">
                <a:solidFill>
                  <a:srgbClr val="231F20"/>
                </a:solidFill>
                <a:latin typeface="Century Gothic" pitchFamily="34" charset="0"/>
                <a:cs typeface="Garamond"/>
              </a:rPr>
              <a:t>home </a:t>
            </a:r>
            <a:r>
              <a:rPr sz="1400" spc="50" dirty="0">
                <a:solidFill>
                  <a:srgbClr val="231F20"/>
                </a:solidFill>
                <a:latin typeface="Century Gothic" pitchFamily="34" charset="0"/>
                <a:cs typeface="Garamond"/>
              </a:rPr>
              <a:t>may  </a:t>
            </a:r>
            <a:r>
              <a:rPr sz="1400" spc="15" dirty="0">
                <a:solidFill>
                  <a:srgbClr val="231F20"/>
                </a:solidFill>
                <a:latin typeface="Century Gothic" pitchFamily="34" charset="0"/>
                <a:cs typeface="Garamond"/>
              </a:rPr>
              <a:t>convince</a:t>
            </a:r>
            <a:r>
              <a:rPr sz="1400" spc="-40" dirty="0">
                <a:solidFill>
                  <a:srgbClr val="231F20"/>
                </a:solidFill>
                <a:latin typeface="Century Gothic" pitchFamily="34" charset="0"/>
                <a:cs typeface="Garamond"/>
              </a:rPr>
              <a:t> </a:t>
            </a:r>
            <a:r>
              <a:rPr sz="1400" spc="30" dirty="0">
                <a:solidFill>
                  <a:srgbClr val="231F20"/>
                </a:solidFill>
                <a:latin typeface="Century Gothic" pitchFamily="34" charset="0"/>
                <a:cs typeface="Garamond"/>
              </a:rPr>
              <a:t>them</a:t>
            </a:r>
            <a:r>
              <a:rPr sz="1400" spc="-40" dirty="0">
                <a:solidFill>
                  <a:srgbClr val="231F20"/>
                </a:solidFill>
                <a:latin typeface="Century Gothic" pitchFamily="34" charset="0"/>
                <a:cs typeface="Garamond"/>
              </a:rPr>
              <a:t> </a:t>
            </a:r>
            <a:r>
              <a:rPr sz="1400" dirty="0">
                <a:solidFill>
                  <a:srgbClr val="231F20"/>
                </a:solidFill>
                <a:latin typeface="Century Gothic" pitchFamily="34" charset="0"/>
                <a:cs typeface="Garamond"/>
              </a:rPr>
              <a:t>to</a:t>
            </a:r>
            <a:r>
              <a:rPr sz="1400" spc="-40" dirty="0">
                <a:solidFill>
                  <a:srgbClr val="231F20"/>
                </a:solidFill>
                <a:latin typeface="Century Gothic" pitchFamily="34" charset="0"/>
                <a:cs typeface="Garamond"/>
              </a:rPr>
              <a:t> </a:t>
            </a:r>
            <a:r>
              <a:rPr sz="1400" spc="35" dirty="0">
                <a:solidFill>
                  <a:srgbClr val="231F20"/>
                </a:solidFill>
                <a:latin typeface="Century Gothic" pitchFamily="34" charset="0"/>
                <a:cs typeface="Garamond"/>
              </a:rPr>
              <a:t>make</a:t>
            </a:r>
            <a:r>
              <a:rPr sz="1400" spc="-40" dirty="0">
                <a:solidFill>
                  <a:srgbClr val="231F20"/>
                </a:solidFill>
                <a:latin typeface="Century Gothic" pitchFamily="34" charset="0"/>
                <a:cs typeface="Garamond"/>
              </a:rPr>
              <a:t> </a:t>
            </a:r>
            <a:r>
              <a:rPr sz="1400" spc="45" dirty="0">
                <a:solidFill>
                  <a:srgbClr val="231F20"/>
                </a:solidFill>
                <a:latin typeface="Century Gothic" pitchFamily="34" charset="0"/>
                <a:cs typeface="Garamond"/>
              </a:rPr>
              <a:t>a</a:t>
            </a:r>
            <a:r>
              <a:rPr sz="1400" spc="-40" dirty="0">
                <a:solidFill>
                  <a:srgbClr val="231F20"/>
                </a:solidFill>
                <a:latin typeface="Century Gothic" pitchFamily="34" charset="0"/>
                <a:cs typeface="Garamond"/>
              </a:rPr>
              <a:t> </a:t>
            </a:r>
            <a:r>
              <a:rPr sz="1400" spc="25" dirty="0">
                <a:solidFill>
                  <a:srgbClr val="231F20"/>
                </a:solidFill>
                <a:latin typeface="Century Gothic" pitchFamily="34" charset="0"/>
                <a:cs typeface="Garamond"/>
              </a:rPr>
              <a:t>bid</a:t>
            </a:r>
            <a:r>
              <a:rPr sz="1400" spc="-40" dirty="0">
                <a:solidFill>
                  <a:srgbClr val="231F20"/>
                </a:solidFill>
                <a:latin typeface="Century Gothic" pitchFamily="34" charset="0"/>
                <a:cs typeface="Garamond"/>
              </a:rPr>
              <a:t> </a:t>
            </a:r>
            <a:r>
              <a:rPr sz="1400" spc="15" dirty="0">
                <a:solidFill>
                  <a:srgbClr val="231F20"/>
                </a:solidFill>
                <a:latin typeface="Century Gothic" pitchFamily="34" charset="0"/>
                <a:cs typeface="Garamond"/>
              </a:rPr>
              <a:t>on</a:t>
            </a:r>
            <a:r>
              <a:rPr sz="1400" spc="-40" dirty="0">
                <a:solidFill>
                  <a:srgbClr val="231F20"/>
                </a:solidFill>
                <a:latin typeface="Century Gothic" pitchFamily="34" charset="0"/>
                <a:cs typeface="Garamond"/>
              </a:rPr>
              <a:t> </a:t>
            </a:r>
            <a:r>
              <a:rPr sz="1400" spc="45" dirty="0">
                <a:solidFill>
                  <a:srgbClr val="231F20"/>
                </a:solidFill>
                <a:latin typeface="Century Gothic" pitchFamily="34" charset="0"/>
                <a:cs typeface="Garamond"/>
              </a:rPr>
              <a:t>a  </a:t>
            </a:r>
            <a:r>
              <a:rPr sz="1400" spc="5" dirty="0">
                <a:solidFill>
                  <a:srgbClr val="231F20"/>
                </a:solidFill>
                <a:latin typeface="Century Gothic" pitchFamily="34" charset="0"/>
                <a:cs typeface="Garamond"/>
              </a:rPr>
              <a:t>different</a:t>
            </a:r>
            <a:r>
              <a:rPr sz="1400" spc="-40" dirty="0">
                <a:solidFill>
                  <a:srgbClr val="231F20"/>
                </a:solidFill>
                <a:latin typeface="Century Gothic" pitchFamily="34" charset="0"/>
                <a:cs typeface="Garamond"/>
              </a:rPr>
              <a:t> </a:t>
            </a:r>
            <a:r>
              <a:rPr sz="1400" spc="10" dirty="0">
                <a:solidFill>
                  <a:srgbClr val="231F20"/>
                </a:solidFill>
                <a:latin typeface="Century Gothic" pitchFamily="34" charset="0"/>
                <a:cs typeface="Garamond"/>
              </a:rPr>
              <a:t>property</a:t>
            </a:r>
            <a:r>
              <a:rPr sz="1400" spc="10" dirty="0" smtClean="0">
                <a:solidFill>
                  <a:srgbClr val="231F20"/>
                </a:solidFill>
                <a:latin typeface="Century Gothic" pitchFamily="34" charset="0"/>
                <a:cs typeface="Garamond"/>
              </a:rPr>
              <a:t>.</a:t>
            </a:r>
            <a:endParaRPr sz="1400" dirty="0">
              <a:latin typeface="Century Gothic" pitchFamily="34" charset="0"/>
              <a:cs typeface="Garamond"/>
            </a:endParaRPr>
          </a:p>
          <a:p>
            <a:pPr>
              <a:lnSpc>
                <a:spcPct val="100000"/>
              </a:lnSpc>
              <a:buClr>
                <a:srgbClr val="231F20"/>
              </a:buClr>
              <a:buFont typeface="Garamond"/>
              <a:buChar char="•"/>
            </a:pPr>
            <a:endParaRPr sz="1400" dirty="0">
              <a:latin typeface="Garamond"/>
              <a:cs typeface="Garamond"/>
            </a:endParaRPr>
          </a:p>
          <a:p>
            <a:pPr marL="298450" marR="5080" indent="-285750" algn="just">
              <a:lnSpc>
                <a:spcPct val="116700"/>
              </a:lnSpc>
              <a:buChar char="•"/>
              <a:tabLst>
                <a:tab pos="299085" algn="l"/>
              </a:tabLst>
            </a:pPr>
            <a:r>
              <a:rPr sz="1400" spc="20" dirty="0">
                <a:solidFill>
                  <a:srgbClr val="231F20"/>
                </a:solidFill>
                <a:latin typeface="Century Gothic" pitchFamily="34" charset="0"/>
                <a:cs typeface="Garamond"/>
              </a:rPr>
              <a:t>Since</a:t>
            </a:r>
            <a:r>
              <a:rPr sz="1400" spc="-180" dirty="0">
                <a:solidFill>
                  <a:srgbClr val="231F20"/>
                </a:solidFill>
                <a:latin typeface="Century Gothic" pitchFamily="34" charset="0"/>
                <a:cs typeface="Garamond"/>
              </a:rPr>
              <a:t> </a:t>
            </a:r>
            <a:r>
              <a:rPr sz="1400" spc="40" dirty="0">
                <a:solidFill>
                  <a:srgbClr val="231F20"/>
                </a:solidFill>
                <a:latin typeface="Century Gothic" pitchFamily="34" charset="0"/>
                <a:cs typeface="Garamond"/>
              </a:rPr>
              <a:t>an</a:t>
            </a:r>
            <a:r>
              <a:rPr sz="1400" spc="-180" dirty="0">
                <a:solidFill>
                  <a:srgbClr val="231F20"/>
                </a:solidFill>
                <a:latin typeface="Century Gothic" pitchFamily="34" charset="0"/>
                <a:cs typeface="Garamond"/>
              </a:rPr>
              <a:t> </a:t>
            </a:r>
            <a:r>
              <a:rPr sz="1400" spc="25" dirty="0">
                <a:solidFill>
                  <a:srgbClr val="231F20"/>
                </a:solidFill>
                <a:latin typeface="Century Gothic" pitchFamily="34" charset="0"/>
                <a:cs typeface="Garamond"/>
              </a:rPr>
              <a:t>appraisal</a:t>
            </a:r>
            <a:r>
              <a:rPr sz="1400" spc="-175" dirty="0">
                <a:solidFill>
                  <a:srgbClr val="231F20"/>
                </a:solidFill>
                <a:latin typeface="Century Gothic" pitchFamily="34" charset="0"/>
                <a:cs typeface="Garamond"/>
              </a:rPr>
              <a:t> </a:t>
            </a:r>
            <a:r>
              <a:rPr sz="1400" spc="25" dirty="0">
                <a:solidFill>
                  <a:srgbClr val="231F20"/>
                </a:solidFill>
                <a:latin typeface="Century Gothic" pitchFamily="34" charset="0"/>
                <a:cs typeface="Garamond"/>
              </a:rPr>
              <a:t>is</a:t>
            </a:r>
            <a:r>
              <a:rPr sz="1400" spc="-180" dirty="0">
                <a:solidFill>
                  <a:srgbClr val="231F20"/>
                </a:solidFill>
                <a:latin typeface="Century Gothic" pitchFamily="34" charset="0"/>
                <a:cs typeface="Garamond"/>
              </a:rPr>
              <a:t> </a:t>
            </a:r>
            <a:r>
              <a:rPr sz="1400" spc="-5" dirty="0">
                <a:solidFill>
                  <a:srgbClr val="231F20"/>
                </a:solidFill>
                <a:latin typeface="Century Gothic" pitchFamily="34" charset="0"/>
                <a:cs typeface="Garamond"/>
              </a:rPr>
              <a:t>often</a:t>
            </a:r>
            <a:r>
              <a:rPr sz="1400" spc="-180" dirty="0">
                <a:solidFill>
                  <a:srgbClr val="231F20"/>
                </a:solidFill>
                <a:latin typeface="Century Gothic" pitchFamily="34" charset="0"/>
                <a:cs typeface="Garamond"/>
              </a:rPr>
              <a:t> </a:t>
            </a:r>
            <a:r>
              <a:rPr sz="1400" spc="35" dirty="0">
                <a:solidFill>
                  <a:srgbClr val="231F20"/>
                </a:solidFill>
                <a:latin typeface="Century Gothic" pitchFamily="34" charset="0"/>
                <a:cs typeface="Garamond"/>
              </a:rPr>
              <a:t>required  </a:t>
            </a:r>
            <a:r>
              <a:rPr sz="1400" spc="55" dirty="0">
                <a:solidFill>
                  <a:srgbClr val="231F20"/>
                </a:solidFill>
                <a:latin typeface="Century Gothic" pitchFamily="34" charset="0"/>
                <a:cs typeface="Garamond"/>
              </a:rPr>
              <a:t>in </a:t>
            </a:r>
            <a:r>
              <a:rPr sz="1400" spc="25" dirty="0">
                <a:solidFill>
                  <a:srgbClr val="231F20"/>
                </a:solidFill>
                <a:latin typeface="Century Gothic" pitchFamily="34" charset="0"/>
                <a:cs typeface="Garamond"/>
              </a:rPr>
              <a:t>financing </a:t>
            </a:r>
            <a:r>
              <a:rPr sz="1400" spc="45" dirty="0">
                <a:solidFill>
                  <a:srgbClr val="231F20"/>
                </a:solidFill>
                <a:latin typeface="Century Gothic" pitchFamily="34" charset="0"/>
                <a:cs typeface="Garamond"/>
              </a:rPr>
              <a:t>a </a:t>
            </a:r>
            <a:r>
              <a:rPr sz="1400" spc="10" dirty="0">
                <a:solidFill>
                  <a:srgbClr val="231F20"/>
                </a:solidFill>
                <a:latin typeface="Century Gothic" pitchFamily="34" charset="0"/>
                <a:cs typeface="Garamond"/>
              </a:rPr>
              <a:t>property, </a:t>
            </a:r>
            <a:r>
              <a:rPr sz="1400" spc="-35" dirty="0">
                <a:solidFill>
                  <a:srgbClr val="231F20"/>
                </a:solidFill>
                <a:latin typeface="Century Gothic" pitchFamily="34" charset="0"/>
                <a:cs typeface="Garamond"/>
              </a:rPr>
              <a:t>it’s </a:t>
            </a:r>
            <a:r>
              <a:rPr sz="1400" spc="20" dirty="0">
                <a:solidFill>
                  <a:srgbClr val="231F20"/>
                </a:solidFill>
                <a:latin typeface="Century Gothic" pitchFamily="34" charset="0"/>
                <a:cs typeface="Garamond"/>
              </a:rPr>
              <a:t>futile  </a:t>
            </a:r>
            <a:r>
              <a:rPr sz="1400" dirty="0">
                <a:solidFill>
                  <a:srgbClr val="231F20"/>
                </a:solidFill>
                <a:latin typeface="Century Gothic" pitchFamily="34" charset="0"/>
                <a:cs typeface="Garamond"/>
              </a:rPr>
              <a:t>to </a:t>
            </a:r>
            <a:r>
              <a:rPr sz="1400" spc="25" dirty="0">
                <a:solidFill>
                  <a:srgbClr val="231F20"/>
                </a:solidFill>
                <a:latin typeface="Century Gothic" pitchFamily="34" charset="0"/>
                <a:cs typeface="Garamond"/>
              </a:rPr>
              <a:t>price </a:t>
            </a:r>
            <a:r>
              <a:rPr sz="1400" spc="45" dirty="0">
                <a:solidFill>
                  <a:srgbClr val="231F20"/>
                </a:solidFill>
                <a:latin typeface="Century Gothic" pitchFamily="34" charset="0"/>
                <a:cs typeface="Garamond"/>
              </a:rPr>
              <a:t>a </a:t>
            </a:r>
            <a:r>
              <a:rPr sz="1400" spc="25" dirty="0">
                <a:solidFill>
                  <a:srgbClr val="231F20"/>
                </a:solidFill>
                <a:latin typeface="Century Gothic" pitchFamily="34" charset="0"/>
                <a:cs typeface="Garamond"/>
              </a:rPr>
              <a:t>property </a:t>
            </a:r>
            <a:r>
              <a:rPr sz="1400" spc="-10" dirty="0">
                <a:solidFill>
                  <a:srgbClr val="231F20"/>
                </a:solidFill>
                <a:latin typeface="Century Gothic" pitchFamily="34" charset="0"/>
                <a:cs typeface="Garamond"/>
              </a:rPr>
              <a:t>for </a:t>
            </a:r>
            <a:r>
              <a:rPr sz="1400" spc="20" dirty="0">
                <a:solidFill>
                  <a:srgbClr val="231F20"/>
                </a:solidFill>
                <a:latin typeface="Century Gothic" pitchFamily="34" charset="0"/>
                <a:cs typeface="Garamond"/>
              </a:rPr>
              <a:t>more </a:t>
            </a:r>
            <a:r>
              <a:rPr sz="1400" spc="35" dirty="0">
                <a:solidFill>
                  <a:srgbClr val="231F20"/>
                </a:solidFill>
                <a:latin typeface="Century Gothic" pitchFamily="34" charset="0"/>
                <a:cs typeface="Garamond"/>
              </a:rPr>
              <a:t>than  </a:t>
            </a:r>
            <a:r>
              <a:rPr sz="1400" spc="-35" dirty="0">
                <a:solidFill>
                  <a:srgbClr val="231F20"/>
                </a:solidFill>
                <a:latin typeface="Century Gothic" pitchFamily="34" charset="0"/>
                <a:cs typeface="Garamond"/>
              </a:rPr>
              <a:t>it’s</a:t>
            </a:r>
            <a:r>
              <a:rPr sz="1400" spc="-40" dirty="0">
                <a:solidFill>
                  <a:srgbClr val="231F20"/>
                </a:solidFill>
                <a:latin typeface="Century Gothic" pitchFamily="34" charset="0"/>
                <a:cs typeface="Garamond"/>
              </a:rPr>
              <a:t> </a:t>
            </a:r>
            <a:r>
              <a:rPr sz="1400" spc="20" dirty="0">
                <a:solidFill>
                  <a:srgbClr val="231F20"/>
                </a:solidFill>
                <a:latin typeface="Century Gothic" pitchFamily="34" charset="0"/>
                <a:cs typeface="Garamond"/>
              </a:rPr>
              <a:t>worth.</a:t>
            </a:r>
            <a:endParaRPr sz="1400" dirty="0">
              <a:latin typeface="Century Gothic" pitchFamily="34" charset="0"/>
              <a:cs typeface="Garamond"/>
            </a:endParaRPr>
          </a:p>
          <a:p>
            <a:pPr>
              <a:lnSpc>
                <a:spcPct val="100000"/>
              </a:lnSpc>
              <a:buClr>
                <a:srgbClr val="231F20"/>
              </a:buClr>
              <a:buFont typeface="Garamond"/>
              <a:buChar char="•"/>
            </a:pPr>
            <a:endParaRPr sz="1400" dirty="0">
              <a:latin typeface="Garamond"/>
              <a:cs typeface="Garamond"/>
            </a:endParaRPr>
          </a:p>
          <a:p>
            <a:pPr marL="299085" marR="5080" indent="-286385" algn="just">
              <a:lnSpc>
                <a:spcPct val="116700"/>
              </a:lnSpc>
              <a:buChar char="•"/>
              <a:tabLst>
                <a:tab pos="299720" algn="l"/>
              </a:tabLst>
            </a:pPr>
            <a:r>
              <a:rPr sz="1400" spc="20" dirty="0">
                <a:solidFill>
                  <a:srgbClr val="231F20"/>
                </a:solidFill>
                <a:latin typeface="Century Gothic" pitchFamily="34" charset="0"/>
                <a:cs typeface="Garamond"/>
              </a:rPr>
              <a:t>Properties </a:t>
            </a:r>
            <a:r>
              <a:rPr sz="1400" dirty="0">
                <a:solidFill>
                  <a:srgbClr val="231F20"/>
                </a:solidFill>
                <a:latin typeface="Century Gothic" pitchFamily="34" charset="0"/>
                <a:cs typeface="Garamond"/>
              </a:rPr>
              <a:t>left </a:t>
            </a:r>
            <a:r>
              <a:rPr sz="1400" spc="15" dirty="0">
                <a:solidFill>
                  <a:srgbClr val="231F20"/>
                </a:solidFill>
                <a:latin typeface="Century Gothic" pitchFamily="34" charset="0"/>
                <a:cs typeface="Garamond"/>
              </a:rPr>
              <a:t>on </a:t>
            </a:r>
            <a:r>
              <a:rPr sz="1400" spc="20" dirty="0">
                <a:solidFill>
                  <a:srgbClr val="231F20"/>
                </a:solidFill>
                <a:latin typeface="Century Gothic" pitchFamily="34" charset="0"/>
                <a:cs typeface="Garamond"/>
              </a:rPr>
              <a:t>the </a:t>
            </a:r>
            <a:r>
              <a:rPr sz="1400" spc="30" dirty="0">
                <a:solidFill>
                  <a:srgbClr val="231F20"/>
                </a:solidFill>
                <a:latin typeface="Century Gothic" pitchFamily="34" charset="0"/>
                <a:cs typeface="Garamond"/>
              </a:rPr>
              <a:t>market </a:t>
            </a:r>
            <a:r>
              <a:rPr sz="1400" spc="-10" dirty="0">
                <a:solidFill>
                  <a:srgbClr val="231F20"/>
                </a:solidFill>
                <a:latin typeface="Century Gothic" pitchFamily="34" charset="0"/>
                <a:cs typeface="Garamond"/>
              </a:rPr>
              <a:t>for  </a:t>
            </a:r>
            <a:r>
              <a:rPr sz="1400" spc="25" dirty="0">
                <a:solidFill>
                  <a:srgbClr val="231F20"/>
                </a:solidFill>
                <a:latin typeface="Century Gothic" pitchFamily="34" charset="0"/>
                <a:cs typeface="Garamond"/>
              </a:rPr>
              <a:t>extended </a:t>
            </a:r>
            <a:r>
              <a:rPr sz="1400" spc="30" dirty="0">
                <a:solidFill>
                  <a:srgbClr val="231F20"/>
                </a:solidFill>
                <a:latin typeface="Century Gothic" pitchFamily="34" charset="0"/>
                <a:cs typeface="Garamond"/>
              </a:rPr>
              <a:t>periods </a:t>
            </a:r>
            <a:r>
              <a:rPr sz="1400" spc="-35" dirty="0">
                <a:solidFill>
                  <a:srgbClr val="231F20"/>
                </a:solidFill>
                <a:latin typeface="Century Gothic" pitchFamily="34" charset="0"/>
                <a:cs typeface="Garamond"/>
              </a:rPr>
              <a:t>of </a:t>
            </a:r>
            <a:r>
              <a:rPr sz="1400" spc="35" dirty="0">
                <a:solidFill>
                  <a:srgbClr val="231F20"/>
                </a:solidFill>
                <a:latin typeface="Century Gothic" pitchFamily="34" charset="0"/>
                <a:cs typeface="Garamond"/>
              </a:rPr>
              <a:t>time</a:t>
            </a:r>
            <a:r>
              <a:rPr sz="1400" spc="85" dirty="0">
                <a:solidFill>
                  <a:srgbClr val="231F20"/>
                </a:solidFill>
                <a:latin typeface="Century Gothic" pitchFamily="34" charset="0"/>
                <a:cs typeface="Garamond"/>
              </a:rPr>
              <a:t> </a:t>
            </a:r>
            <a:r>
              <a:rPr sz="1400" spc="40" dirty="0" smtClean="0">
                <a:solidFill>
                  <a:srgbClr val="231F20"/>
                </a:solidFill>
                <a:latin typeface="Century Gothic" pitchFamily="34" charset="0"/>
                <a:cs typeface="Garamond"/>
              </a:rPr>
              <a:t>usually</a:t>
            </a:r>
            <a:r>
              <a:rPr lang="en-US" sz="1400" spc="40" dirty="0" smtClean="0">
                <a:solidFill>
                  <a:srgbClr val="231F20"/>
                </a:solidFill>
                <a:latin typeface="Century Gothic" pitchFamily="34" charset="0"/>
                <a:cs typeface="Garamond"/>
              </a:rPr>
              <a:t> become “shopworn”, causing many to believe something’s wrong.</a:t>
            </a:r>
            <a:endParaRPr sz="1400" dirty="0">
              <a:latin typeface="Century Gothic" pitchFamily="34" charset="0"/>
              <a:cs typeface="Garamond"/>
            </a:endParaRPr>
          </a:p>
        </p:txBody>
      </p:sp>
      <p:sp>
        <p:nvSpPr>
          <p:cNvPr id="17" name="object 17"/>
          <p:cNvSpPr/>
          <p:nvPr/>
        </p:nvSpPr>
        <p:spPr>
          <a:xfrm>
            <a:off x="306294" y="177512"/>
            <a:ext cx="8531412" cy="6502977"/>
          </a:xfrm>
          <a:custGeom>
            <a:avLst/>
            <a:gdLst/>
            <a:ahLst/>
            <a:cxnLst/>
            <a:rect l="l" t="t" r="r" b="b"/>
            <a:pathLst>
              <a:path w="7251700" h="9537700">
                <a:moveTo>
                  <a:pt x="0" y="9537700"/>
                </a:moveTo>
                <a:lnTo>
                  <a:pt x="7251700" y="9537700"/>
                </a:lnTo>
                <a:lnTo>
                  <a:pt x="7251700" y="0"/>
                </a:lnTo>
                <a:lnTo>
                  <a:pt x="0" y="0"/>
                </a:lnTo>
                <a:lnTo>
                  <a:pt x="0" y="9537700"/>
                </a:lnTo>
                <a:close/>
              </a:path>
            </a:pathLst>
          </a:custGeom>
          <a:ln w="63500">
            <a:solidFill>
              <a:srgbClr val="D2232A"/>
            </a:solidFill>
          </a:ln>
        </p:spPr>
        <p:txBody>
          <a:bodyPr wrap="square" lIns="0" tIns="0" rIns="0" bIns="0" rtlCol="0"/>
          <a:lstStyle/>
          <a:p>
            <a:endParaRPr/>
          </a:p>
        </p:txBody>
      </p:sp>
      <p:sp>
        <p:nvSpPr>
          <p:cNvPr id="19" name="object 19"/>
          <p:cNvSpPr/>
          <p:nvPr/>
        </p:nvSpPr>
        <p:spPr>
          <a:xfrm>
            <a:off x="5105400" y="5029200"/>
            <a:ext cx="3025902" cy="1312614"/>
          </a:xfrm>
          <a:prstGeom prst="rect">
            <a:avLst/>
          </a:prstGeom>
          <a:blipFill>
            <a:blip r:embed="rId3" cstate="print"/>
            <a:stretch>
              <a:fillRect/>
            </a:stretch>
          </a:blipFill>
        </p:spPr>
        <p:txBody>
          <a:bodyPr wrap="square" lIns="0" tIns="0" rIns="0" bIns="0" rtlCol="0"/>
          <a:lstStyle/>
          <a:p>
            <a:endParaRPr/>
          </a:p>
        </p:txBody>
      </p:sp>
      <p:sp>
        <p:nvSpPr>
          <p:cNvPr id="20" name="object 20"/>
          <p:cNvSpPr txBox="1"/>
          <p:nvPr/>
        </p:nvSpPr>
        <p:spPr>
          <a:xfrm>
            <a:off x="4936653" y="2689114"/>
            <a:ext cx="3442447" cy="2134174"/>
          </a:xfrm>
          <a:prstGeom prst="rect">
            <a:avLst/>
          </a:prstGeom>
        </p:spPr>
        <p:txBody>
          <a:bodyPr vert="horz" wrap="square" lIns="0" tIns="12700" rIns="0" bIns="0" rtlCol="0">
            <a:spAutoFit/>
          </a:bodyPr>
          <a:lstStyle/>
          <a:p>
            <a:pPr marL="297815" marR="5080" indent="-285750" algn="just">
              <a:lnSpc>
                <a:spcPct val="116700"/>
              </a:lnSpc>
              <a:spcBef>
                <a:spcPts val="100"/>
              </a:spcBef>
              <a:buChar char="•"/>
              <a:tabLst>
                <a:tab pos="299085" algn="l"/>
              </a:tabLst>
            </a:pPr>
            <a:r>
              <a:rPr sz="1500" spc="25" dirty="0">
                <a:solidFill>
                  <a:srgbClr val="231F20"/>
                </a:solidFill>
                <a:latin typeface="Century Gothic" pitchFamily="34" charset="0"/>
                <a:cs typeface="Garamond"/>
              </a:rPr>
              <a:t>Overpricing </a:t>
            </a:r>
            <a:r>
              <a:rPr sz="1500" spc="20" dirty="0">
                <a:solidFill>
                  <a:srgbClr val="231F20"/>
                </a:solidFill>
                <a:latin typeface="Century Gothic" pitchFamily="34" charset="0"/>
                <a:cs typeface="Garamond"/>
              </a:rPr>
              <a:t>tends </a:t>
            </a:r>
            <a:r>
              <a:rPr sz="1500" dirty="0">
                <a:solidFill>
                  <a:srgbClr val="231F20"/>
                </a:solidFill>
                <a:latin typeface="Century Gothic" pitchFamily="34" charset="0"/>
                <a:cs typeface="Garamond"/>
              </a:rPr>
              <a:t>to </a:t>
            </a:r>
            <a:r>
              <a:rPr sz="1500" spc="35" dirty="0">
                <a:solidFill>
                  <a:srgbClr val="231F20"/>
                </a:solidFill>
                <a:latin typeface="Century Gothic" pitchFamily="34" charset="0"/>
                <a:cs typeface="Garamond"/>
              </a:rPr>
              <a:t>dampen  </a:t>
            </a:r>
            <a:r>
              <a:rPr sz="1500" spc="20" dirty="0">
                <a:solidFill>
                  <a:srgbClr val="231F20"/>
                </a:solidFill>
                <a:latin typeface="Century Gothic" pitchFamily="34" charset="0"/>
                <a:cs typeface="Garamond"/>
              </a:rPr>
              <a:t>the </a:t>
            </a:r>
            <a:r>
              <a:rPr sz="1500" spc="15" dirty="0" smtClean="0">
                <a:solidFill>
                  <a:srgbClr val="231F20"/>
                </a:solidFill>
                <a:latin typeface="Century Gothic" pitchFamily="34" charset="0"/>
                <a:cs typeface="Garamond"/>
              </a:rPr>
              <a:t>other</a:t>
            </a:r>
            <a:r>
              <a:rPr lang="en-US" sz="1500" spc="15" dirty="0" smtClean="0">
                <a:solidFill>
                  <a:srgbClr val="231F20"/>
                </a:solidFill>
                <a:latin typeface="Century Gothic" pitchFamily="34" charset="0"/>
                <a:cs typeface="Garamond"/>
              </a:rPr>
              <a:t> s</a:t>
            </a:r>
            <a:r>
              <a:rPr sz="1500" spc="-5" dirty="0" smtClean="0">
                <a:solidFill>
                  <a:srgbClr val="231F20"/>
                </a:solidFill>
                <a:latin typeface="Century Gothic" pitchFamily="34" charset="0"/>
                <a:cs typeface="Garamond"/>
              </a:rPr>
              <a:t>alesperson's </a:t>
            </a:r>
            <a:r>
              <a:rPr sz="1500" spc="20" dirty="0">
                <a:solidFill>
                  <a:srgbClr val="231F20"/>
                </a:solidFill>
                <a:latin typeface="Century Gothic" pitchFamily="34" charset="0"/>
                <a:cs typeface="Garamond"/>
              </a:rPr>
              <a:t>attitude,  </a:t>
            </a:r>
            <a:r>
              <a:rPr sz="1500" spc="45" dirty="0">
                <a:solidFill>
                  <a:srgbClr val="231F20"/>
                </a:solidFill>
                <a:latin typeface="Century Gothic" pitchFamily="34" charset="0"/>
                <a:cs typeface="Garamond"/>
              </a:rPr>
              <a:t>making</a:t>
            </a:r>
            <a:r>
              <a:rPr sz="1500" spc="-40" dirty="0">
                <a:solidFill>
                  <a:srgbClr val="231F20"/>
                </a:solidFill>
                <a:latin typeface="Century Gothic" pitchFamily="34" charset="0"/>
                <a:cs typeface="Garamond"/>
              </a:rPr>
              <a:t> </a:t>
            </a:r>
            <a:r>
              <a:rPr sz="1500" spc="25" dirty="0">
                <a:solidFill>
                  <a:srgbClr val="231F20"/>
                </a:solidFill>
                <a:latin typeface="Century Gothic" pitchFamily="34" charset="0"/>
                <a:cs typeface="Garamond"/>
              </a:rPr>
              <a:t>it</a:t>
            </a:r>
            <a:r>
              <a:rPr sz="1500" spc="-40" dirty="0">
                <a:solidFill>
                  <a:srgbClr val="231F20"/>
                </a:solidFill>
                <a:latin typeface="Century Gothic" pitchFamily="34" charset="0"/>
                <a:cs typeface="Garamond"/>
              </a:rPr>
              <a:t> </a:t>
            </a:r>
            <a:r>
              <a:rPr sz="1500" spc="10" dirty="0">
                <a:solidFill>
                  <a:srgbClr val="231F20"/>
                </a:solidFill>
                <a:latin typeface="Century Gothic" pitchFamily="34" charset="0"/>
                <a:cs typeface="Garamond"/>
              </a:rPr>
              <a:t>less</a:t>
            </a:r>
            <a:r>
              <a:rPr sz="1500" spc="-40" dirty="0">
                <a:solidFill>
                  <a:srgbClr val="231F20"/>
                </a:solidFill>
                <a:latin typeface="Century Gothic" pitchFamily="34" charset="0"/>
                <a:cs typeface="Garamond"/>
              </a:rPr>
              <a:t> </a:t>
            </a:r>
            <a:r>
              <a:rPr sz="1500" spc="35" dirty="0">
                <a:solidFill>
                  <a:srgbClr val="231F20"/>
                </a:solidFill>
                <a:latin typeface="Century Gothic" pitchFamily="34" charset="0"/>
                <a:cs typeface="Garamond"/>
              </a:rPr>
              <a:t>likely</a:t>
            </a:r>
            <a:r>
              <a:rPr sz="1500" spc="-40" dirty="0">
                <a:solidFill>
                  <a:srgbClr val="231F20"/>
                </a:solidFill>
                <a:latin typeface="Century Gothic" pitchFamily="34" charset="0"/>
                <a:cs typeface="Garamond"/>
              </a:rPr>
              <a:t> </a:t>
            </a:r>
            <a:r>
              <a:rPr sz="1500" dirty="0">
                <a:solidFill>
                  <a:srgbClr val="231F20"/>
                </a:solidFill>
                <a:latin typeface="Century Gothic" pitchFamily="34" charset="0"/>
                <a:cs typeface="Garamond"/>
              </a:rPr>
              <a:t>to</a:t>
            </a:r>
            <a:r>
              <a:rPr sz="1500" spc="-40" dirty="0">
                <a:solidFill>
                  <a:srgbClr val="231F20"/>
                </a:solidFill>
                <a:latin typeface="Century Gothic" pitchFamily="34" charset="0"/>
                <a:cs typeface="Garamond"/>
              </a:rPr>
              <a:t> </a:t>
            </a:r>
            <a:r>
              <a:rPr sz="1500" spc="5" dirty="0">
                <a:solidFill>
                  <a:srgbClr val="231F20"/>
                </a:solidFill>
                <a:latin typeface="Century Gothic" pitchFamily="34" charset="0"/>
                <a:cs typeface="Garamond"/>
              </a:rPr>
              <a:t>be</a:t>
            </a:r>
            <a:r>
              <a:rPr sz="1500" spc="-40" dirty="0">
                <a:solidFill>
                  <a:srgbClr val="231F20"/>
                </a:solidFill>
                <a:latin typeface="Century Gothic" pitchFamily="34" charset="0"/>
                <a:cs typeface="Garamond"/>
              </a:rPr>
              <a:t> </a:t>
            </a:r>
            <a:r>
              <a:rPr sz="1500" spc="15" dirty="0">
                <a:solidFill>
                  <a:srgbClr val="231F20"/>
                </a:solidFill>
                <a:latin typeface="Century Gothic" pitchFamily="34" charset="0"/>
                <a:cs typeface="Garamond"/>
              </a:rPr>
              <a:t>shown.</a:t>
            </a:r>
            <a:endParaRPr sz="1500" dirty="0">
              <a:latin typeface="Century Gothic" pitchFamily="34" charset="0"/>
              <a:cs typeface="Garamond"/>
            </a:endParaRPr>
          </a:p>
          <a:p>
            <a:pPr marL="297815" marR="5080" indent="-285750" algn="just">
              <a:lnSpc>
                <a:spcPct val="116700"/>
              </a:lnSpc>
              <a:spcBef>
                <a:spcPts val="1795"/>
              </a:spcBef>
              <a:buChar char="•"/>
              <a:tabLst>
                <a:tab pos="298450" algn="l"/>
              </a:tabLst>
            </a:pPr>
            <a:r>
              <a:rPr sz="1500" spc="25" dirty="0">
                <a:solidFill>
                  <a:srgbClr val="231F20"/>
                </a:solidFill>
                <a:latin typeface="Century Gothic" pitchFamily="34" charset="0"/>
                <a:cs typeface="Garamond"/>
              </a:rPr>
              <a:t>Overpricing lengthens </a:t>
            </a:r>
            <a:r>
              <a:rPr sz="1500" spc="35" dirty="0">
                <a:solidFill>
                  <a:srgbClr val="231F20"/>
                </a:solidFill>
                <a:latin typeface="Century Gothic" pitchFamily="34" charset="0"/>
                <a:cs typeface="Garamond"/>
              </a:rPr>
              <a:t>marketing  </a:t>
            </a:r>
            <a:r>
              <a:rPr sz="1500" spc="30" dirty="0">
                <a:solidFill>
                  <a:srgbClr val="231F20"/>
                </a:solidFill>
                <a:latin typeface="Century Gothic" pitchFamily="34" charset="0"/>
                <a:cs typeface="Garamond"/>
              </a:rPr>
              <a:t>time, </a:t>
            </a:r>
            <a:r>
              <a:rPr sz="1500" spc="40" dirty="0">
                <a:solidFill>
                  <a:srgbClr val="231F20"/>
                </a:solidFill>
                <a:latin typeface="Century Gothic" pitchFamily="34" charset="0"/>
                <a:cs typeface="Garamond"/>
              </a:rPr>
              <a:t>and </a:t>
            </a:r>
            <a:r>
              <a:rPr sz="1500" spc="30" dirty="0">
                <a:solidFill>
                  <a:srgbClr val="231F20"/>
                </a:solidFill>
                <a:latin typeface="Century Gothic" pitchFamily="34" charset="0"/>
                <a:cs typeface="Garamond"/>
              </a:rPr>
              <a:t>invariably </a:t>
            </a:r>
            <a:r>
              <a:rPr sz="1500" spc="20" dirty="0">
                <a:solidFill>
                  <a:srgbClr val="231F20"/>
                </a:solidFill>
                <a:latin typeface="Century Gothic" pitchFamily="34" charset="0"/>
                <a:cs typeface="Garamond"/>
              </a:rPr>
              <a:t>results </a:t>
            </a:r>
            <a:r>
              <a:rPr sz="1500" spc="55" dirty="0">
                <a:solidFill>
                  <a:srgbClr val="231F20"/>
                </a:solidFill>
                <a:latin typeface="Century Gothic" pitchFamily="34" charset="0"/>
                <a:cs typeface="Garamond"/>
              </a:rPr>
              <a:t>in </a:t>
            </a:r>
            <a:r>
              <a:rPr sz="1500" spc="45" dirty="0">
                <a:solidFill>
                  <a:srgbClr val="231F20"/>
                </a:solidFill>
                <a:latin typeface="Century Gothic" pitchFamily="34" charset="0"/>
                <a:cs typeface="Garamond"/>
              </a:rPr>
              <a:t>a  </a:t>
            </a:r>
            <a:r>
              <a:rPr sz="1500" spc="15" dirty="0">
                <a:solidFill>
                  <a:srgbClr val="231F20"/>
                </a:solidFill>
                <a:latin typeface="Century Gothic" pitchFamily="34" charset="0"/>
                <a:cs typeface="Garamond"/>
              </a:rPr>
              <a:t>lower </a:t>
            </a:r>
            <a:r>
              <a:rPr sz="1500" spc="30" dirty="0">
                <a:solidFill>
                  <a:srgbClr val="231F20"/>
                </a:solidFill>
                <a:latin typeface="Century Gothic" pitchFamily="34" charset="0"/>
                <a:cs typeface="Garamond"/>
              </a:rPr>
              <a:t>selling </a:t>
            </a:r>
            <a:r>
              <a:rPr sz="1500" spc="25" dirty="0">
                <a:solidFill>
                  <a:srgbClr val="231F20"/>
                </a:solidFill>
                <a:latin typeface="Century Gothic" pitchFamily="34" charset="0"/>
                <a:cs typeface="Garamond"/>
              </a:rPr>
              <a:t>price </a:t>
            </a:r>
            <a:r>
              <a:rPr sz="1500" spc="35" dirty="0">
                <a:solidFill>
                  <a:srgbClr val="231F20"/>
                </a:solidFill>
                <a:latin typeface="Century Gothic" pitchFamily="34" charset="0"/>
                <a:cs typeface="Garamond"/>
              </a:rPr>
              <a:t>than </a:t>
            </a:r>
            <a:r>
              <a:rPr sz="1500" spc="25" dirty="0">
                <a:solidFill>
                  <a:srgbClr val="231F20"/>
                </a:solidFill>
                <a:latin typeface="Century Gothic" pitchFamily="34" charset="0"/>
                <a:cs typeface="Garamond"/>
              </a:rPr>
              <a:t>would  </a:t>
            </a:r>
            <a:r>
              <a:rPr sz="1500" spc="5" dirty="0">
                <a:solidFill>
                  <a:srgbClr val="231F20"/>
                </a:solidFill>
                <a:latin typeface="Century Gothic" pitchFamily="34" charset="0"/>
                <a:cs typeface="Garamond"/>
              </a:rPr>
              <a:t>have </a:t>
            </a:r>
            <a:r>
              <a:rPr sz="1500" spc="20" dirty="0">
                <a:solidFill>
                  <a:srgbClr val="231F20"/>
                </a:solidFill>
                <a:latin typeface="Century Gothic" pitchFamily="34" charset="0"/>
                <a:cs typeface="Garamond"/>
              </a:rPr>
              <a:t>been </a:t>
            </a:r>
            <a:r>
              <a:rPr sz="1500" spc="25" dirty="0">
                <a:solidFill>
                  <a:srgbClr val="231F20"/>
                </a:solidFill>
                <a:latin typeface="Century Gothic" pitchFamily="34" charset="0"/>
                <a:cs typeface="Garamond"/>
              </a:rPr>
              <a:t>otherwise</a:t>
            </a:r>
            <a:r>
              <a:rPr sz="1500" spc="-140" dirty="0">
                <a:solidFill>
                  <a:srgbClr val="231F20"/>
                </a:solidFill>
                <a:latin typeface="Century Gothic" pitchFamily="34" charset="0"/>
                <a:cs typeface="Garamond"/>
              </a:rPr>
              <a:t> </a:t>
            </a:r>
            <a:r>
              <a:rPr sz="1500" spc="20" dirty="0">
                <a:solidFill>
                  <a:srgbClr val="231F20"/>
                </a:solidFill>
                <a:latin typeface="Century Gothic" pitchFamily="34" charset="0"/>
                <a:cs typeface="Garamond"/>
              </a:rPr>
              <a:t>obtained.</a:t>
            </a:r>
            <a:endParaRPr sz="1500" dirty="0">
              <a:latin typeface="Century Gothic" pitchFamily="34" charset="0"/>
              <a:cs typeface="Garamon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565557"/>
            <a:ext cx="3657600" cy="830997"/>
          </a:xfrm>
          <a:prstGeom prst="rect">
            <a:avLst/>
          </a:prstGeom>
          <a:noFill/>
        </p:spPr>
        <p:txBody>
          <a:bodyPr wrap="square" rtlCol="0">
            <a:spAutoFit/>
          </a:bodyPr>
          <a:lstStyle/>
          <a:p>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An </a:t>
            </a:r>
            <a:r>
              <a:rPr lang="en-US" sz="1600" dirty="0">
                <a:solidFill>
                  <a:prstClr val="black"/>
                </a:solidFill>
                <a:latin typeface="Arial" pitchFamily="34" charset="0"/>
                <a:cs typeface="Arial" pitchFamily="34" charset="0"/>
              </a:rPr>
              <a:t>asking price beyond market range can adversely affect the marketing of a property</a:t>
            </a:r>
          </a:p>
        </p:txBody>
      </p:sp>
      <p:sp>
        <p:nvSpPr>
          <p:cNvPr id="8" name="TextBox 7"/>
          <p:cNvSpPr txBox="1"/>
          <p:nvPr/>
        </p:nvSpPr>
        <p:spPr>
          <a:xfrm>
            <a:off x="457200" y="2442706"/>
            <a:ext cx="3429000" cy="605294"/>
          </a:xfrm>
          <a:prstGeom prst="rect">
            <a:avLst/>
          </a:prstGeom>
          <a:noFill/>
        </p:spPr>
        <p:txBody>
          <a:bodyPr wrap="square" rtlCol="0">
            <a:spAutoFit/>
          </a:bodyPr>
          <a:lstStyle/>
          <a:p>
            <a:pPr>
              <a:lnSpc>
                <a:spcPts val="2000"/>
              </a:lnSpc>
            </a:pPr>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Marketing </a:t>
            </a:r>
            <a:r>
              <a:rPr lang="en-US" sz="1600" dirty="0">
                <a:solidFill>
                  <a:prstClr val="black"/>
                </a:solidFill>
                <a:latin typeface="Arial" pitchFamily="34" charset="0"/>
                <a:cs typeface="Arial" pitchFamily="34" charset="0"/>
              </a:rPr>
              <a:t>time is prolonged and initial marketing </a:t>
            </a:r>
            <a:r>
              <a:rPr lang="en-US" sz="1600" dirty="0" smtClean="0">
                <a:solidFill>
                  <a:prstClr val="black"/>
                </a:solidFill>
                <a:latin typeface="Arial" pitchFamily="34" charset="0"/>
                <a:cs typeface="Arial" pitchFamily="34" charset="0"/>
              </a:rPr>
              <a:t>momentum is </a:t>
            </a:r>
            <a:r>
              <a:rPr lang="en-US" sz="1600" dirty="0">
                <a:solidFill>
                  <a:prstClr val="black"/>
                </a:solidFill>
                <a:latin typeface="Arial" pitchFamily="34" charset="0"/>
                <a:cs typeface="Arial" pitchFamily="34" charset="0"/>
              </a:rPr>
              <a:t>lost</a:t>
            </a:r>
          </a:p>
        </p:txBody>
      </p:sp>
      <p:sp>
        <p:nvSpPr>
          <p:cNvPr id="9" name="TextBox 8"/>
          <p:cNvSpPr txBox="1"/>
          <p:nvPr/>
        </p:nvSpPr>
        <p:spPr>
          <a:xfrm>
            <a:off x="457200" y="3200400"/>
            <a:ext cx="3886200" cy="331373"/>
          </a:xfrm>
          <a:prstGeom prst="rect">
            <a:avLst/>
          </a:prstGeom>
          <a:noFill/>
        </p:spPr>
        <p:txBody>
          <a:bodyPr wrap="square" rtlCol="0">
            <a:spAutoFit/>
          </a:bodyPr>
          <a:lstStyle/>
          <a:p>
            <a:pPr>
              <a:lnSpc>
                <a:spcPts val="2000"/>
              </a:lnSpc>
            </a:pPr>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Fewer buyers </a:t>
            </a:r>
            <a:r>
              <a:rPr lang="en-US" sz="1600" dirty="0">
                <a:solidFill>
                  <a:prstClr val="black"/>
                </a:solidFill>
                <a:latin typeface="Arial" pitchFamily="34" charset="0"/>
                <a:cs typeface="Arial" pitchFamily="34" charset="0"/>
              </a:rPr>
              <a:t>will be attracted</a:t>
            </a:r>
          </a:p>
        </p:txBody>
      </p:sp>
      <p:sp>
        <p:nvSpPr>
          <p:cNvPr id="26" name="Title 1"/>
          <p:cNvSpPr txBox="1">
            <a:spLocks/>
          </p:cNvSpPr>
          <p:nvPr/>
        </p:nvSpPr>
        <p:spPr>
          <a:xfrm>
            <a:off x="-533400" y="609600"/>
            <a:ext cx="9677400" cy="670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600"/>
              </a:lnSpc>
            </a:pPr>
            <a:r>
              <a:rPr lang="en-US" dirty="0" smtClean="0">
                <a:solidFill>
                  <a:srgbClr val="0070C0"/>
                </a:solidFill>
                <a:effectLst>
                  <a:outerShdw blurRad="38100" dist="38100" dir="2700000" algn="tl">
                    <a:srgbClr val="000000">
                      <a:alpha val="43137"/>
                    </a:srgbClr>
                  </a:outerShdw>
                </a:effectLst>
                <a:latin typeface="Harrington" pitchFamily="82" charset="0"/>
                <a:cs typeface="Arial" pitchFamily="34" charset="0"/>
              </a:rPr>
              <a:t>The Dangers of Overpricing</a:t>
            </a:r>
            <a:endParaRPr lang="en-US" dirty="0">
              <a:solidFill>
                <a:srgbClr val="0070C0"/>
              </a:solidFill>
              <a:effectLst>
                <a:outerShdw blurRad="38100" dist="38100" dir="2700000" algn="tl">
                  <a:srgbClr val="000000">
                    <a:alpha val="43137"/>
                  </a:srgbClr>
                </a:outerShdw>
              </a:effectLst>
              <a:latin typeface="Harrington" pitchFamily="82" charset="0"/>
              <a:cs typeface="Arial"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4800" y="2819400"/>
            <a:ext cx="4306133" cy="2971800"/>
          </a:xfrm>
          <a:prstGeom prst="rect">
            <a:avLst/>
          </a:prstGeom>
        </p:spPr>
      </p:pic>
    </p:spTree>
    <p:extLst>
      <p:ext uri="{BB962C8B-B14F-4D97-AF65-F5344CB8AC3E}">
        <p14:creationId xmlns:p14="http://schemas.microsoft.com/office/powerpoint/2010/main" xmlns="" val="3168412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408771" y="457200"/>
            <a:ext cx="8735229" cy="60261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1676400"/>
            <a:ext cx="8305800" cy="331373"/>
          </a:xfrm>
          <a:prstGeom prst="rect">
            <a:avLst/>
          </a:prstGeom>
          <a:noFill/>
        </p:spPr>
        <p:txBody>
          <a:bodyPr wrap="square" rtlCol="0">
            <a:spAutoFit/>
          </a:bodyPr>
          <a:lstStyle/>
          <a:p>
            <a:pPr>
              <a:lnSpc>
                <a:spcPts val="2000"/>
              </a:lnSpc>
            </a:pPr>
            <a:r>
              <a:rPr lang="en-US" sz="1600" dirty="0" smtClean="0">
                <a:latin typeface="Arial" pitchFamily="34" charset="0"/>
                <a:cs typeface="Arial" pitchFamily="34" charset="0"/>
              </a:rPr>
              <a:t>  •  </a:t>
            </a:r>
            <a:r>
              <a:rPr lang="en-US" sz="1600" dirty="0" smtClean="0">
                <a:solidFill>
                  <a:prstClr val="black"/>
                </a:solidFill>
                <a:latin typeface="Arial" pitchFamily="34" charset="0"/>
                <a:cs typeface="Arial" pitchFamily="34" charset="0"/>
              </a:rPr>
              <a:t>Helps </a:t>
            </a:r>
            <a:r>
              <a:rPr lang="en-US" sz="1600" dirty="0">
                <a:solidFill>
                  <a:prstClr val="black"/>
                </a:solidFill>
                <a:latin typeface="Arial" pitchFamily="34" charset="0"/>
                <a:cs typeface="Arial" pitchFamily="34" charset="0"/>
              </a:rPr>
              <a:t>sell your </a:t>
            </a:r>
            <a:r>
              <a:rPr lang="en-US" sz="1600" dirty="0" smtClean="0">
                <a:solidFill>
                  <a:prstClr val="black"/>
                </a:solidFill>
                <a:latin typeface="Arial" pitchFamily="34" charset="0"/>
                <a:cs typeface="Arial" pitchFamily="34" charset="0"/>
              </a:rPr>
              <a:t>competition’s home that is priced correctly</a:t>
            </a:r>
            <a:endParaRPr lang="en-US" sz="1600" dirty="0">
              <a:solidFill>
                <a:prstClr val="black"/>
              </a:solidFill>
              <a:latin typeface="Arial" pitchFamily="34" charset="0"/>
              <a:cs typeface="Arial" pitchFamily="34" charset="0"/>
            </a:endParaRPr>
          </a:p>
        </p:txBody>
      </p:sp>
      <p:sp>
        <p:nvSpPr>
          <p:cNvPr id="15" name="TextBox 14"/>
          <p:cNvSpPr txBox="1"/>
          <p:nvPr/>
        </p:nvSpPr>
        <p:spPr>
          <a:xfrm>
            <a:off x="304800" y="2286000"/>
            <a:ext cx="4274820" cy="338554"/>
          </a:xfrm>
          <a:prstGeom prst="rect">
            <a:avLst/>
          </a:prstGeom>
          <a:noFill/>
        </p:spPr>
        <p:txBody>
          <a:bodyPr wrap="square" rtlCol="0">
            <a:spAutoFit/>
          </a:bodyPr>
          <a:lstStyle/>
          <a:p>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Takes </a:t>
            </a:r>
            <a:r>
              <a:rPr lang="en-US" sz="1600" dirty="0">
                <a:solidFill>
                  <a:prstClr val="black"/>
                </a:solidFill>
                <a:latin typeface="Arial" pitchFamily="34" charset="0"/>
                <a:cs typeface="Arial" pitchFamily="34" charset="0"/>
              </a:rPr>
              <a:t>a longer time to sell</a:t>
            </a:r>
          </a:p>
        </p:txBody>
      </p:sp>
      <p:sp>
        <p:nvSpPr>
          <p:cNvPr id="16" name="TextBox 15"/>
          <p:cNvSpPr txBox="1"/>
          <p:nvPr/>
        </p:nvSpPr>
        <p:spPr>
          <a:xfrm>
            <a:off x="228600" y="2819400"/>
            <a:ext cx="8846820" cy="605294"/>
          </a:xfrm>
          <a:prstGeom prst="rect">
            <a:avLst/>
          </a:prstGeom>
          <a:noFill/>
        </p:spPr>
        <p:txBody>
          <a:bodyPr wrap="square" rtlCol="0">
            <a:spAutoFit/>
          </a:bodyPr>
          <a:lstStyle/>
          <a:p>
            <a:pPr>
              <a:lnSpc>
                <a:spcPts val="2000"/>
              </a:lnSpc>
            </a:pPr>
            <a:r>
              <a:rPr lang="en-US" sz="1600" dirty="0" smtClean="0">
                <a:latin typeface="Arial" pitchFamily="34" charset="0"/>
                <a:cs typeface="Arial" pitchFamily="34" charset="0"/>
              </a:rPr>
              <a:t> •  </a:t>
            </a:r>
            <a:r>
              <a:rPr lang="en-US" sz="1600" dirty="0" smtClean="0">
                <a:solidFill>
                  <a:prstClr val="black"/>
                </a:solidFill>
                <a:latin typeface="Arial" pitchFamily="34" charset="0"/>
                <a:cs typeface="Arial" pitchFamily="34" charset="0"/>
              </a:rPr>
              <a:t>The </a:t>
            </a:r>
            <a:r>
              <a:rPr lang="en-US" sz="1600" dirty="0">
                <a:solidFill>
                  <a:prstClr val="black"/>
                </a:solidFill>
                <a:latin typeface="Arial" pitchFamily="34" charset="0"/>
                <a:cs typeface="Arial" pitchFamily="34" charset="0"/>
              </a:rPr>
              <a:t>property may eventually sell </a:t>
            </a:r>
            <a:r>
              <a:rPr lang="en-US" sz="1600" dirty="0" smtClean="0">
                <a:solidFill>
                  <a:prstClr val="black"/>
                </a:solidFill>
                <a:latin typeface="Arial" pitchFamily="34" charset="0"/>
                <a:cs typeface="Arial" pitchFamily="34" charset="0"/>
              </a:rPr>
              <a:t/>
            </a:r>
            <a:br>
              <a:rPr lang="en-US" sz="1600" dirty="0" smtClean="0">
                <a:solidFill>
                  <a:prstClr val="black"/>
                </a:solidFill>
                <a:latin typeface="Arial" pitchFamily="34" charset="0"/>
                <a:cs typeface="Arial" pitchFamily="34" charset="0"/>
              </a:rPr>
            </a:br>
            <a:r>
              <a:rPr lang="en-US" sz="1600" dirty="0" smtClean="0">
                <a:solidFill>
                  <a:prstClr val="black"/>
                </a:solidFill>
                <a:latin typeface="Arial" pitchFamily="34" charset="0"/>
                <a:cs typeface="Arial" pitchFamily="34" charset="0"/>
              </a:rPr>
              <a:t>below </a:t>
            </a:r>
            <a:r>
              <a:rPr lang="en-US" sz="1600" dirty="0">
                <a:solidFill>
                  <a:prstClr val="black"/>
                </a:solidFill>
                <a:latin typeface="Arial" pitchFamily="34" charset="0"/>
                <a:cs typeface="Arial" pitchFamily="34" charset="0"/>
              </a:rPr>
              <a:t>market value</a:t>
            </a:r>
          </a:p>
        </p:txBody>
      </p:sp>
      <p:sp>
        <p:nvSpPr>
          <p:cNvPr id="26" name="Title 1"/>
          <p:cNvSpPr txBox="1">
            <a:spLocks/>
          </p:cNvSpPr>
          <p:nvPr/>
        </p:nvSpPr>
        <p:spPr>
          <a:xfrm>
            <a:off x="-533400" y="609600"/>
            <a:ext cx="9677400" cy="670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600"/>
              </a:lnSpc>
            </a:pPr>
            <a:r>
              <a:rPr lang="en-US" dirty="0" smtClean="0">
                <a:solidFill>
                  <a:srgbClr val="0070C0"/>
                </a:solidFill>
                <a:effectLst>
                  <a:outerShdw blurRad="38100" dist="38100" dir="2700000" algn="tl">
                    <a:srgbClr val="000000">
                      <a:alpha val="43137"/>
                    </a:srgbClr>
                  </a:outerShdw>
                </a:effectLst>
                <a:latin typeface="Harrington" pitchFamily="82" charset="0"/>
                <a:cs typeface="Arial" pitchFamily="34" charset="0"/>
              </a:rPr>
              <a:t>The Dangers of Overpricing</a:t>
            </a:r>
            <a:endParaRPr lang="en-US" dirty="0">
              <a:solidFill>
                <a:srgbClr val="0070C0"/>
              </a:solidFill>
              <a:effectLst>
                <a:outerShdw blurRad="38100" dist="38100" dir="2700000" algn="tl">
                  <a:srgbClr val="000000">
                    <a:alpha val="43137"/>
                  </a:srgbClr>
                </a:outerShdw>
              </a:effectLst>
              <a:latin typeface="Harrington" pitchFamily="82" charset="0"/>
              <a:cs typeface="Arial"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41107" y="3276601"/>
            <a:ext cx="4717094" cy="3258972"/>
          </a:xfrm>
          <a:prstGeom prst="rect">
            <a:avLst/>
          </a:prstGeom>
        </p:spPr>
      </p:pic>
    </p:spTree>
    <p:extLst>
      <p:ext uri="{BB962C8B-B14F-4D97-AF65-F5344CB8AC3E}">
        <p14:creationId xmlns:p14="http://schemas.microsoft.com/office/powerpoint/2010/main" xmlns="" val="3168412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2015" y="685800"/>
            <a:ext cx="8467066" cy="58497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70C0"/>
                </a:solidFill>
                <a:latin typeface="Harrington" pitchFamily="82" charset="0"/>
              </a:rPr>
              <a:t>How to Handle a Price Reduction</a:t>
            </a:r>
            <a:endParaRPr lang="en-US" sz="4400" dirty="0">
              <a:solidFill>
                <a:srgbClr val="0070C0"/>
              </a:solidFill>
              <a:latin typeface="Harrington" pitchFamily="82"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0" y="2377280"/>
            <a:ext cx="6019800" cy="4235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sz="4400" dirty="0" smtClean="0">
                <a:solidFill>
                  <a:srgbClr val="0070C0"/>
                </a:solidFill>
                <a:latin typeface="Harrington" pitchFamily="82" charset="0"/>
              </a:rPr>
              <a:t>How to Handle a Price Reduction</a:t>
            </a:r>
            <a:endParaRPr lang="en-US" sz="4400" dirty="0">
              <a:solidFill>
                <a:srgbClr val="0070C0"/>
              </a:solidFill>
              <a:latin typeface="Harrington" pitchFamily="82" charset="0"/>
            </a:endParaRPr>
          </a:p>
        </p:txBody>
      </p:sp>
      <p:sp>
        <p:nvSpPr>
          <p:cNvPr id="3" name="Content Placeholder 2"/>
          <p:cNvSpPr>
            <a:spLocks noGrp="1"/>
          </p:cNvSpPr>
          <p:nvPr>
            <p:ph idx="1"/>
          </p:nvPr>
        </p:nvSpPr>
        <p:spPr/>
        <p:txBody>
          <a:bodyPr>
            <a:normAutofit/>
          </a:bodyPr>
          <a:lstStyle/>
          <a:p>
            <a:pPr>
              <a:buNone/>
            </a:pPr>
            <a:r>
              <a:rPr lang="en-US" dirty="0" smtClean="0"/>
              <a:t>Selling a house can be one of the most stressful times in people’s lives. Your clients trust you as their real estate</a:t>
            </a:r>
          </a:p>
          <a:p>
            <a:pPr>
              <a:buNone/>
            </a:pPr>
            <a:r>
              <a:rPr lang="en-US" dirty="0" smtClean="0"/>
              <a:t>	professional to provide the leadership and insight necessary to help them reach their goals. However, an emotional connection to the property may make them hesitate to reduce the price, even when the market requires it. Navigating a price reduction can be tricky, but if done correctly, you’ll enhance your relationship</a:t>
            </a:r>
          </a:p>
          <a:p>
            <a:pPr>
              <a:buNone/>
            </a:pPr>
            <a:r>
              <a:rPr lang="en-US" dirty="0" smtClean="0"/>
              <a:t>   with your clients and help them achieve their objectives.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1163</TotalTime>
  <Words>1044</Words>
  <Application>Microsoft Office PowerPoint</Application>
  <PresentationFormat>On-screen Show (4:3)</PresentationFormat>
  <Paragraphs>91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Slide 1</vt:lpstr>
      <vt:lpstr>Price Reductions… The Dangers of Overpricing</vt:lpstr>
      <vt:lpstr>DANGERS OF  OVERPRICING</vt:lpstr>
      <vt:lpstr>Slide 4</vt:lpstr>
      <vt:lpstr>Slide 5</vt:lpstr>
      <vt:lpstr>Slide 6</vt:lpstr>
      <vt:lpstr>Slide 7</vt:lpstr>
      <vt:lpstr>How to Handle a Price Reduction</vt:lpstr>
      <vt:lpstr>How to Handle a Price Reduction</vt:lpstr>
      <vt:lpstr>Price Reductions</vt:lpstr>
      <vt:lpstr>The Debut is Key</vt:lpstr>
      <vt:lpstr>The 5 Stages of a Price Reduction</vt:lpstr>
      <vt:lpstr>Stage 1</vt:lpstr>
      <vt:lpstr>Stage 2</vt:lpstr>
      <vt:lpstr>Stage 3</vt:lpstr>
      <vt:lpstr>Stage 4</vt:lpstr>
      <vt:lpstr>Stage 5</vt:lpstr>
      <vt:lpstr>Help your Sellers through the Process</vt:lpstr>
      <vt:lpstr>Slide 19</vt:lpstr>
      <vt:lpstr>Slide 20</vt:lpstr>
      <vt:lpstr>Slide 21</vt:lpstr>
      <vt:lpstr>Don’t Hide</vt:lpstr>
      <vt:lpstr>Thank You for Listening</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Edition</dc:creator>
  <cp:lastModifiedBy>Corporate Edition</cp:lastModifiedBy>
  <cp:revision>103</cp:revision>
  <dcterms:created xsi:type="dcterms:W3CDTF">2019-02-07T16:03:31Z</dcterms:created>
  <dcterms:modified xsi:type="dcterms:W3CDTF">2020-08-05T14:59:21Z</dcterms:modified>
</cp:coreProperties>
</file>