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1"/>
  </p:handoutMasterIdLst>
  <p:sldIdLst>
    <p:sldId id="281" r:id="rId2"/>
    <p:sldId id="277" r:id="rId3"/>
    <p:sldId id="278" r:id="rId4"/>
    <p:sldId id="279" r:id="rId5"/>
    <p:sldId id="280" r:id="rId6"/>
    <p:sldId id="288" r:id="rId7"/>
    <p:sldId id="256" r:id="rId8"/>
    <p:sldId id="269" r:id="rId9"/>
    <p:sldId id="270" r:id="rId10"/>
    <p:sldId id="257" r:id="rId11"/>
    <p:sldId id="271" r:id="rId12"/>
    <p:sldId id="266" r:id="rId13"/>
    <p:sldId id="258" r:id="rId14"/>
    <p:sldId id="261" r:id="rId15"/>
    <p:sldId id="267" r:id="rId16"/>
    <p:sldId id="259" r:id="rId17"/>
    <p:sldId id="260" r:id="rId18"/>
    <p:sldId id="262" r:id="rId19"/>
    <p:sldId id="285" r:id="rId20"/>
    <p:sldId id="286" r:id="rId21"/>
    <p:sldId id="263" r:id="rId22"/>
    <p:sldId id="264" r:id="rId23"/>
    <p:sldId id="273" r:id="rId24"/>
    <p:sldId id="265" r:id="rId25"/>
    <p:sldId id="275" r:id="rId26"/>
    <p:sldId id="276" r:id="rId27"/>
    <p:sldId id="274" r:id="rId28"/>
    <p:sldId id="284"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854CBA-D4B8-4A9F-9D31-89971519B364}" type="datetimeFigureOut">
              <a:rPr lang="en-US" smtClean="0"/>
              <a:pPr/>
              <a:t>3/11/2020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A15DF0-C9DB-421D-944F-2BCDEF47BF7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A22F875-6BDB-4A21-B2D5-F947B636E1BB}" type="datetimeFigureOut">
              <a:rPr lang="en-US" smtClean="0"/>
              <a:pPr/>
              <a:t>3/11/2020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8418BBC-935C-4709-A9B8-3C6B83156EC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22F875-6BDB-4A21-B2D5-F947B636E1BB}" type="datetimeFigureOut">
              <a:rPr lang="en-US" smtClean="0"/>
              <a:pPr/>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418BBC-935C-4709-A9B8-3C6B83156EC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22F875-6BDB-4A21-B2D5-F947B636E1BB}" type="datetimeFigureOut">
              <a:rPr lang="en-US" smtClean="0"/>
              <a:pPr/>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418BBC-935C-4709-A9B8-3C6B83156EC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22F875-6BDB-4A21-B2D5-F947B636E1BB}" type="datetimeFigureOut">
              <a:rPr lang="en-US" smtClean="0"/>
              <a:pPr/>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418BBC-935C-4709-A9B8-3C6B83156EC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A22F875-6BDB-4A21-B2D5-F947B636E1BB}" type="datetimeFigureOut">
              <a:rPr lang="en-US" smtClean="0"/>
              <a:pPr/>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418BBC-935C-4709-A9B8-3C6B83156EC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22F875-6BDB-4A21-B2D5-F947B636E1BB}" type="datetimeFigureOut">
              <a:rPr lang="en-US" smtClean="0"/>
              <a:pPr/>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418BBC-935C-4709-A9B8-3C6B83156EC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A22F875-6BDB-4A21-B2D5-F947B636E1BB}" type="datetimeFigureOut">
              <a:rPr lang="en-US" smtClean="0"/>
              <a:pPr/>
              <a:t>3/11/2020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418BBC-935C-4709-A9B8-3C6B83156EC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22F875-6BDB-4A21-B2D5-F947B636E1BB}" type="datetimeFigureOut">
              <a:rPr lang="en-US" smtClean="0"/>
              <a:pPr/>
              <a:t>3/11/2020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418BBC-935C-4709-A9B8-3C6B83156EC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2F875-6BDB-4A21-B2D5-F947B636E1BB}" type="datetimeFigureOut">
              <a:rPr lang="en-US" smtClean="0"/>
              <a:pPr/>
              <a:t>3/11/2020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418BBC-935C-4709-A9B8-3C6B83156EC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22F875-6BDB-4A21-B2D5-F947B636E1BB}" type="datetimeFigureOut">
              <a:rPr lang="en-US" smtClean="0"/>
              <a:pPr/>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418BBC-935C-4709-A9B8-3C6B83156EC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A22F875-6BDB-4A21-B2D5-F947B636E1BB}" type="datetimeFigureOut">
              <a:rPr lang="en-US" smtClean="0"/>
              <a:pPr/>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A8418BBC-935C-4709-A9B8-3C6B83156ECA}"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22F875-6BDB-4A21-B2D5-F947B636E1BB}" type="datetimeFigureOut">
              <a:rPr lang="en-US" smtClean="0"/>
              <a:pPr/>
              <a:t>3/11/2020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8418BBC-935C-4709-A9B8-3C6B83156ECA}"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tomferry.com/" TargetMode="External"/><Relationship Id="rId2" Type="http://schemas.openxmlformats.org/officeDocument/2006/relationships/hyperlink" Target="http://www.geographicfarm.com/" TargetMode="External"/><Relationship Id="rId1" Type="http://schemas.openxmlformats.org/officeDocument/2006/relationships/slideLayout" Target="../slideLayouts/slideLayout2.xml"/><Relationship Id="rId4" Type="http://schemas.openxmlformats.org/officeDocument/2006/relationships/hyperlink" Target="http://www.xpressdocs.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Shhhh…  It’s a Secret!!</a:t>
            </a:r>
            <a:endParaRPr lang="en-US" dirty="0">
              <a:latin typeface="Harrington" pitchFamily="82" charset="0"/>
            </a:endParaRPr>
          </a:p>
        </p:txBody>
      </p:sp>
      <p:pic>
        <p:nvPicPr>
          <p:cNvPr id="1026" name="Picture 2" descr="C:\Users\Lloyd\AppData\Local\Microsoft\Windows\INetCache\IE\CGEJF2HW\top_secret_logo[1].gif"/>
          <p:cNvPicPr>
            <a:picLocks noGrp="1" noChangeAspect="1" noChangeArrowheads="1"/>
          </p:cNvPicPr>
          <p:nvPr>
            <p:ph idx="1"/>
          </p:nvPr>
        </p:nvPicPr>
        <p:blipFill>
          <a:blip r:embed="rId2" cstate="print"/>
          <a:srcRect/>
          <a:stretch>
            <a:fillRect/>
          </a:stretch>
        </p:blipFill>
        <p:spPr bwMode="auto">
          <a:xfrm>
            <a:off x="1066800" y="1748631"/>
            <a:ext cx="6781800" cy="492863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Lucida Calligraphy" pitchFamily="66" charset="0"/>
              </a:rPr>
              <a:t>Analyze &amp; Select your Geographic Farm</a:t>
            </a:r>
            <a:endParaRPr lang="en-US" sz="3200" dirty="0">
              <a:latin typeface="Lucida Calligraphy" pitchFamily="66" charset="0"/>
            </a:endParaRPr>
          </a:p>
        </p:txBody>
      </p:sp>
      <p:sp>
        <p:nvSpPr>
          <p:cNvPr id="3" name="Content Placeholder 2"/>
          <p:cNvSpPr>
            <a:spLocks noGrp="1"/>
          </p:cNvSpPr>
          <p:nvPr>
            <p:ph idx="1"/>
          </p:nvPr>
        </p:nvSpPr>
        <p:spPr/>
        <p:txBody>
          <a:bodyPr>
            <a:normAutofit lnSpcReduction="10000"/>
          </a:bodyPr>
          <a:lstStyle/>
          <a:p>
            <a:r>
              <a:rPr lang="en-US" dirty="0" smtClean="0"/>
              <a:t>Size</a:t>
            </a:r>
          </a:p>
          <a:p>
            <a:pPr lvl="1"/>
            <a:r>
              <a:rPr lang="en-US" dirty="0" smtClean="0"/>
              <a:t>Start Small – 50 to 100 Homes</a:t>
            </a:r>
          </a:p>
          <a:p>
            <a:pPr lvl="2"/>
            <a:r>
              <a:rPr lang="en-US" dirty="0" smtClean="0"/>
              <a:t>Grow Your Farm – when you become proficient</a:t>
            </a:r>
          </a:p>
          <a:p>
            <a:r>
              <a:rPr lang="en-US" dirty="0" smtClean="0"/>
              <a:t>Turnover</a:t>
            </a:r>
          </a:p>
          <a:p>
            <a:pPr lvl="1"/>
            <a:r>
              <a:rPr lang="en-US" dirty="0" smtClean="0"/>
              <a:t>6% Turnover Rate - minimum</a:t>
            </a:r>
          </a:p>
          <a:p>
            <a:r>
              <a:rPr lang="en-US" dirty="0" smtClean="0"/>
              <a:t>Price</a:t>
            </a:r>
          </a:p>
          <a:p>
            <a:pPr lvl="1"/>
            <a:r>
              <a:rPr lang="en-US" dirty="0" smtClean="0"/>
              <a:t>The more consistent the price, the more practical it becomes</a:t>
            </a:r>
          </a:p>
          <a:p>
            <a:r>
              <a:rPr lang="en-US" dirty="0" smtClean="0"/>
              <a:t>Competition</a:t>
            </a:r>
          </a:p>
          <a:p>
            <a:pPr lvl="1"/>
            <a:r>
              <a:rPr lang="en-US" dirty="0" smtClean="0"/>
              <a:t>Choose an area that is NOT dominated by a particular agent</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Lucida Handwriting" pitchFamily="66" charset="0"/>
              </a:rPr>
              <a:t>Other things to consider…</a:t>
            </a:r>
            <a:endParaRPr lang="en-US" sz="4400" dirty="0">
              <a:latin typeface="Lucida Handwriting" pitchFamily="66" charset="0"/>
            </a:endParaRPr>
          </a:p>
        </p:txBody>
      </p:sp>
      <p:sp>
        <p:nvSpPr>
          <p:cNvPr id="3" name="Content Placeholder 2"/>
          <p:cNvSpPr>
            <a:spLocks noGrp="1"/>
          </p:cNvSpPr>
          <p:nvPr>
            <p:ph sz="half" idx="1"/>
          </p:nvPr>
        </p:nvSpPr>
        <p:spPr/>
        <p:txBody>
          <a:bodyPr>
            <a:normAutofit fontScale="92500" lnSpcReduction="10000"/>
          </a:bodyPr>
          <a:lstStyle/>
          <a:p>
            <a:r>
              <a:rPr lang="en-US" dirty="0" smtClean="0"/>
              <a:t>Local Demographics</a:t>
            </a:r>
          </a:p>
          <a:p>
            <a:r>
              <a:rPr lang="en-US" dirty="0" smtClean="0"/>
              <a:t>Local Amenities</a:t>
            </a:r>
          </a:p>
          <a:p>
            <a:r>
              <a:rPr lang="en-US" dirty="0" smtClean="0"/>
              <a:t>Your Knowledge of the farm area</a:t>
            </a:r>
          </a:p>
          <a:p>
            <a:r>
              <a:rPr lang="en-US" dirty="0" smtClean="0"/>
              <a:t>Your Involvement in the farm area</a:t>
            </a:r>
          </a:p>
          <a:p>
            <a:pPr lvl="1"/>
            <a:r>
              <a:rPr lang="en-US" dirty="0" smtClean="0"/>
              <a:t>Shopping</a:t>
            </a:r>
          </a:p>
          <a:p>
            <a:pPr lvl="1"/>
            <a:r>
              <a:rPr lang="en-US" dirty="0" smtClean="0"/>
              <a:t>Restaurants</a:t>
            </a:r>
          </a:p>
          <a:p>
            <a:pPr lvl="1"/>
            <a:r>
              <a:rPr lang="en-US" dirty="0" smtClean="0"/>
              <a:t>Doctors</a:t>
            </a:r>
          </a:p>
          <a:p>
            <a:pPr lvl="1"/>
            <a:r>
              <a:rPr lang="en-US" dirty="0" smtClean="0"/>
              <a:t>Hair Dressers</a:t>
            </a:r>
          </a:p>
          <a:p>
            <a:pPr lvl="1"/>
            <a:r>
              <a:rPr lang="en-US" dirty="0" smtClean="0"/>
              <a:t>Etc.</a:t>
            </a:r>
            <a:endParaRPr lang="en-US" dirty="0"/>
          </a:p>
        </p:txBody>
      </p:sp>
      <p:pic>
        <p:nvPicPr>
          <p:cNvPr id="2050" name="Picture 2" descr="C:\Users\Lloyd\AppData\Local\Microsoft\Windows\INetCache\IE\0HFTZIXL\DSC08117-58TourEiffel[1].jpg"/>
          <p:cNvPicPr>
            <a:picLocks noGrp="1" noChangeAspect="1" noChangeArrowheads="1"/>
          </p:cNvPicPr>
          <p:nvPr>
            <p:ph sz="half" idx="2"/>
          </p:nvPr>
        </p:nvPicPr>
        <p:blipFill>
          <a:blip r:embed="rId2" cstate="print"/>
          <a:srcRect/>
          <a:stretch>
            <a:fillRect/>
          </a:stretch>
        </p:blipFill>
        <p:spPr bwMode="auto">
          <a:xfrm>
            <a:off x="4648200" y="2362200"/>
            <a:ext cx="4038600" cy="299442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Calligraphy" pitchFamily="66" charset="0"/>
              </a:rPr>
              <a:t>Be IN Your Farm</a:t>
            </a:r>
            <a:endParaRPr lang="en-US" dirty="0">
              <a:latin typeface="Lucida Calligraphy" pitchFamily="66" charset="0"/>
            </a:endParaRPr>
          </a:p>
        </p:txBody>
      </p:sp>
      <p:sp>
        <p:nvSpPr>
          <p:cNvPr id="3" name="Content Placeholder 2"/>
          <p:cNvSpPr>
            <a:spLocks noGrp="1"/>
          </p:cNvSpPr>
          <p:nvPr>
            <p:ph idx="1"/>
          </p:nvPr>
        </p:nvSpPr>
        <p:spPr/>
        <p:txBody>
          <a:bodyPr>
            <a:normAutofit fontScale="92500" lnSpcReduction="20000"/>
          </a:bodyPr>
          <a:lstStyle/>
          <a:p>
            <a:r>
              <a:rPr lang="en-US" dirty="0" smtClean="0"/>
              <a:t>Do things that will consistently put you IN &amp; Around your farm</a:t>
            </a:r>
          </a:p>
          <a:p>
            <a:pPr lvl="1"/>
            <a:r>
              <a:rPr lang="en-US" dirty="0" smtClean="0"/>
              <a:t>#1 – Live in Your Farm </a:t>
            </a:r>
          </a:p>
          <a:p>
            <a:pPr lvl="1"/>
            <a:r>
              <a:rPr lang="en-US" dirty="0" smtClean="0"/>
              <a:t>#2 – Wear Your Name Badge whenever you’re OUT &amp; ABOUT</a:t>
            </a:r>
          </a:p>
          <a:p>
            <a:pPr lvl="1"/>
            <a:r>
              <a:rPr lang="en-US" dirty="0" smtClean="0"/>
              <a:t>#3 – Use the local Grocery Stores</a:t>
            </a:r>
          </a:p>
          <a:p>
            <a:pPr lvl="1"/>
            <a:r>
              <a:rPr lang="en-US" dirty="0" smtClean="0"/>
              <a:t>#4 – Frequent the local Restaurants</a:t>
            </a:r>
          </a:p>
          <a:p>
            <a:pPr lvl="1"/>
            <a:r>
              <a:rPr lang="en-US" dirty="0" smtClean="0"/>
              <a:t>#5 – Walk your dog in “your” Farm</a:t>
            </a:r>
          </a:p>
          <a:p>
            <a:pPr lvl="1"/>
            <a:r>
              <a:rPr lang="en-US" dirty="0" smtClean="0"/>
              <a:t>#6 – Make Friends / Grow your “Database”</a:t>
            </a:r>
          </a:p>
          <a:p>
            <a:pPr lvl="1"/>
            <a:r>
              <a:rPr lang="en-US" dirty="0" smtClean="0"/>
              <a:t>#7 – Use your “picture” on all your marketing pieces</a:t>
            </a:r>
          </a:p>
          <a:p>
            <a:pPr lvl="1"/>
            <a:r>
              <a:rPr lang="en-US" dirty="0" smtClean="0"/>
              <a:t>#8 – Sponsor/or Coach a local sports team </a:t>
            </a:r>
          </a:p>
          <a:p>
            <a:pPr lvl="1"/>
            <a:r>
              <a:rPr lang="en-US" dirty="0" smtClean="0"/>
              <a:t>#9 – Food Drive (Will T.)</a:t>
            </a:r>
          </a:p>
          <a:p>
            <a:pPr lvl="1"/>
            <a:r>
              <a:rPr lang="en-US" dirty="0" smtClean="0"/>
              <a:t>#10 – Organize a Community Yard Sale / Event</a:t>
            </a:r>
          </a:p>
          <a:p>
            <a:pPr lvl="1">
              <a:buNone/>
            </a:pPr>
            <a:r>
              <a:rPr lang="en-US" dirty="0" smtClean="0"/>
              <a:t>If you “invest” in your community, it will “invest” in you!!</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Lucida Calligraphy" pitchFamily="66" charset="0"/>
              </a:rPr>
              <a:t>The Psychology of Geographic Farm Success</a:t>
            </a:r>
            <a:endParaRPr lang="en-US" sz="4000" dirty="0">
              <a:latin typeface="Lucida Calligraphy" pitchFamily="66" charset="0"/>
            </a:endParaRPr>
          </a:p>
        </p:txBody>
      </p:sp>
      <p:sp>
        <p:nvSpPr>
          <p:cNvPr id="3" name="Content Placeholder 2"/>
          <p:cNvSpPr>
            <a:spLocks noGrp="1"/>
          </p:cNvSpPr>
          <p:nvPr>
            <p:ph idx="1"/>
          </p:nvPr>
        </p:nvSpPr>
        <p:spPr/>
        <p:txBody>
          <a:bodyPr/>
          <a:lstStyle/>
          <a:p>
            <a:r>
              <a:rPr lang="en-US" dirty="0" smtClean="0"/>
              <a:t>Getting People to Know You</a:t>
            </a:r>
          </a:p>
          <a:p>
            <a:r>
              <a:rPr lang="en-US" dirty="0" smtClean="0"/>
              <a:t>Getting People to Like You</a:t>
            </a:r>
          </a:p>
          <a:p>
            <a:r>
              <a:rPr lang="en-US" dirty="0" smtClean="0"/>
              <a:t>Getting People to Trust You</a:t>
            </a:r>
            <a:endParaRPr lang="en-US" dirty="0"/>
          </a:p>
        </p:txBody>
      </p:sp>
      <p:pic>
        <p:nvPicPr>
          <p:cNvPr id="3074" name="Picture 2" descr="C:\Users\Lloyd\AppData\Local\Microsoft\Windows\INetCache\IE\0HFTZIXL\Trust[1].png"/>
          <p:cNvPicPr>
            <a:picLocks noChangeAspect="1" noChangeArrowheads="1"/>
          </p:cNvPicPr>
          <p:nvPr/>
        </p:nvPicPr>
        <p:blipFill>
          <a:blip r:embed="rId2" cstate="print"/>
          <a:srcRect/>
          <a:stretch>
            <a:fillRect/>
          </a:stretch>
        </p:blipFill>
        <p:spPr bwMode="auto">
          <a:xfrm>
            <a:off x="990600" y="3505200"/>
            <a:ext cx="3810000" cy="2857500"/>
          </a:xfrm>
          <a:prstGeom prst="rect">
            <a:avLst/>
          </a:prstGeom>
          <a:noFill/>
        </p:spPr>
      </p:pic>
      <p:pic>
        <p:nvPicPr>
          <p:cNvPr id="3075" name="Picture 3" descr="C:\Users\Lloyd\AppData\Local\Microsoft\Windows\INetCache\IE\5D0TQTUN\987[1].jpg"/>
          <p:cNvPicPr>
            <a:picLocks noChangeAspect="1" noChangeArrowheads="1"/>
          </p:cNvPicPr>
          <p:nvPr/>
        </p:nvPicPr>
        <p:blipFill>
          <a:blip r:embed="rId3" cstate="print"/>
          <a:srcRect/>
          <a:stretch>
            <a:fillRect/>
          </a:stretch>
        </p:blipFill>
        <p:spPr bwMode="auto">
          <a:xfrm>
            <a:off x="5105400" y="1981200"/>
            <a:ext cx="3733800" cy="3733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Calligraphy" pitchFamily="66" charset="0"/>
              </a:rPr>
              <a:t>The Ideal Farm</a:t>
            </a:r>
            <a:endParaRPr lang="en-US" dirty="0">
              <a:latin typeface="Lucida Calligraphy" pitchFamily="66" charset="0"/>
            </a:endParaRPr>
          </a:p>
        </p:txBody>
      </p:sp>
      <p:sp>
        <p:nvSpPr>
          <p:cNvPr id="3" name="Content Placeholder 2"/>
          <p:cNvSpPr>
            <a:spLocks noGrp="1"/>
          </p:cNvSpPr>
          <p:nvPr>
            <p:ph sz="half" idx="1"/>
          </p:nvPr>
        </p:nvSpPr>
        <p:spPr/>
        <p:txBody>
          <a:bodyPr/>
          <a:lstStyle/>
          <a:p>
            <a:r>
              <a:rPr lang="en-US" dirty="0" smtClean="0"/>
              <a:t>YOUR Neighborhood</a:t>
            </a:r>
          </a:p>
          <a:p>
            <a:r>
              <a:rPr lang="en-US" dirty="0" smtClean="0"/>
              <a:t>A Neighborhood adjacent to Yours</a:t>
            </a:r>
          </a:p>
          <a:p>
            <a:r>
              <a:rPr lang="en-US" dirty="0" smtClean="0"/>
              <a:t>The Neighborhood you Grew up in</a:t>
            </a:r>
          </a:p>
          <a:p>
            <a:r>
              <a:rPr lang="en-US" dirty="0" smtClean="0"/>
              <a:t>A Neighborhood with little or no other REALTOR presence</a:t>
            </a:r>
          </a:p>
          <a:p>
            <a:r>
              <a:rPr lang="en-US" dirty="0" smtClean="0"/>
              <a:t>A Neighborhood you want Listings in!!</a:t>
            </a:r>
          </a:p>
          <a:p>
            <a:endParaRPr lang="en-US" dirty="0"/>
          </a:p>
        </p:txBody>
      </p:sp>
      <p:pic>
        <p:nvPicPr>
          <p:cNvPr id="1026" name="Picture 2" descr="C:\Users\Lloyd\AppData\Local\Microsoft\Windows\INetCache\IE\0344IFIO\30-solar-roofs-full[1].jpg"/>
          <p:cNvPicPr>
            <a:picLocks noGrp="1" noChangeAspect="1" noChangeArrowheads="1"/>
          </p:cNvPicPr>
          <p:nvPr>
            <p:ph sz="half" idx="2"/>
          </p:nvPr>
        </p:nvPicPr>
        <p:blipFill>
          <a:blip r:embed="rId2" cstate="print"/>
          <a:srcRect/>
          <a:stretch>
            <a:fillRect/>
          </a:stretch>
        </p:blipFill>
        <p:spPr bwMode="auto">
          <a:xfrm>
            <a:off x="4648200" y="2771772"/>
            <a:ext cx="4038600" cy="273209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Calligraphy" pitchFamily="66" charset="0"/>
              </a:rPr>
              <a:t>Budget</a:t>
            </a:r>
            <a:endParaRPr lang="en-US" dirty="0">
              <a:latin typeface="Lucida Calligraphy" pitchFamily="66" charset="0"/>
            </a:endParaRPr>
          </a:p>
        </p:txBody>
      </p:sp>
      <p:sp>
        <p:nvSpPr>
          <p:cNvPr id="3" name="Content Placeholder 2"/>
          <p:cNvSpPr>
            <a:spLocks noGrp="1"/>
          </p:cNvSpPr>
          <p:nvPr>
            <p:ph sz="half" idx="1"/>
          </p:nvPr>
        </p:nvSpPr>
        <p:spPr/>
        <p:txBody>
          <a:bodyPr/>
          <a:lstStyle/>
          <a:p>
            <a:r>
              <a:rPr lang="en-US" dirty="0" smtClean="0"/>
              <a:t>Start by doing a Bi-Monthly “Mailing”</a:t>
            </a:r>
          </a:p>
          <a:p>
            <a:r>
              <a:rPr lang="en-US" dirty="0" smtClean="0"/>
              <a:t>As you create some traction with a new listing, increase your “mailings” by introducing “Just Listed” &amp; “Just Sold” Programs</a:t>
            </a:r>
          </a:p>
          <a:p>
            <a:pPr lvl="1"/>
            <a:r>
              <a:rPr lang="en-US" dirty="0" smtClean="0"/>
              <a:t>Be Pro-Active</a:t>
            </a:r>
          </a:p>
          <a:p>
            <a:pPr lvl="2"/>
            <a:r>
              <a:rPr lang="en-US" dirty="0" smtClean="0"/>
              <a:t>Knock on Some Doors</a:t>
            </a:r>
            <a:endParaRPr lang="en-US" dirty="0"/>
          </a:p>
        </p:txBody>
      </p:sp>
      <p:sp>
        <p:nvSpPr>
          <p:cNvPr id="4" name="Content Placeholder 3"/>
          <p:cNvSpPr>
            <a:spLocks noGrp="1"/>
          </p:cNvSpPr>
          <p:nvPr>
            <p:ph sz="half" idx="2"/>
          </p:nvPr>
        </p:nvSpPr>
        <p:spPr/>
        <p:txBody>
          <a:bodyPr/>
          <a:lstStyle/>
          <a:p>
            <a:r>
              <a:rPr lang="en-US" dirty="0" smtClean="0"/>
              <a:t>As you continue to create traction, Increase your “Mailing” to 1 per month</a:t>
            </a:r>
            <a:endParaRPr lang="en-US" dirty="0"/>
          </a:p>
        </p:txBody>
      </p:sp>
      <p:pic>
        <p:nvPicPr>
          <p:cNvPr id="4098" name="Picture 2" descr="C:\Users\Lloyd\AppData\Local\Microsoft\Windows\INetCache\IE\HLFTJB9G\nicubunu_Money[1].png"/>
          <p:cNvPicPr>
            <a:picLocks noChangeAspect="1" noChangeArrowheads="1"/>
          </p:cNvPicPr>
          <p:nvPr/>
        </p:nvPicPr>
        <p:blipFill>
          <a:blip r:embed="rId2" cstate="print"/>
          <a:srcRect/>
          <a:stretch>
            <a:fillRect/>
          </a:stretch>
        </p:blipFill>
        <p:spPr bwMode="auto">
          <a:xfrm>
            <a:off x="5562600" y="3505200"/>
            <a:ext cx="2305366" cy="234941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Calligraphy" pitchFamily="66" charset="0"/>
              </a:rPr>
              <a:t>It’s a Process!!</a:t>
            </a:r>
            <a:endParaRPr lang="en-US" dirty="0">
              <a:latin typeface="Lucida Calligraphy" pitchFamily="66" charset="0"/>
            </a:endParaRPr>
          </a:p>
        </p:txBody>
      </p:sp>
      <p:sp>
        <p:nvSpPr>
          <p:cNvPr id="3" name="Content Placeholder 2"/>
          <p:cNvSpPr>
            <a:spLocks noGrp="1"/>
          </p:cNvSpPr>
          <p:nvPr>
            <p:ph idx="1"/>
          </p:nvPr>
        </p:nvSpPr>
        <p:spPr/>
        <p:txBody>
          <a:bodyPr/>
          <a:lstStyle/>
          <a:p>
            <a:r>
              <a:rPr lang="en-US" dirty="0" smtClean="0"/>
              <a:t>Letter or Postcard of Introduction</a:t>
            </a:r>
          </a:p>
          <a:p>
            <a:r>
              <a:rPr lang="en-US" dirty="0" smtClean="0"/>
              <a:t>Handwritten Note</a:t>
            </a:r>
          </a:p>
          <a:p>
            <a:r>
              <a:rPr lang="en-US" dirty="0" smtClean="0"/>
              <a:t>Your Item of Value</a:t>
            </a:r>
          </a:p>
          <a:p>
            <a:r>
              <a:rPr lang="en-US" dirty="0" smtClean="0"/>
              <a:t>Mini-CMA</a:t>
            </a:r>
          </a:p>
          <a:p>
            <a:r>
              <a:rPr lang="en-US" dirty="0" smtClean="0"/>
              <a:t>Personal Contact</a:t>
            </a:r>
          </a:p>
          <a:p>
            <a:r>
              <a:rPr lang="en-US" dirty="0" smtClean="0"/>
              <a:t>Introduction</a:t>
            </a:r>
          </a:p>
          <a:p>
            <a:r>
              <a:rPr lang="en-US" dirty="0" smtClean="0"/>
              <a:t>Consistent</a:t>
            </a:r>
          </a:p>
          <a:p>
            <a:r>
              <a:rPr lang="en-US" dirty="0" smtClean="0"/>
              <a:t>Persistent </a:t>
            </a:r>
            <a:endParaRPr lang="en-US" dirty="0"/>
          </a:p>
        </p:txBody>
      </p:sp>
      <p:pic>
        <p:nvPicPr>
          <p:cNvPr id="12290" name="Picture 2" descr="C:\Users\Lloyd\AppData\Local\Microsoft\Windows\INetCache\IE\0HFTZIXL\process-circle[1].jpg"/>
          <p:cNvPicPr>
            <a:picLocks noChangeAspect="1" noChangeArrowheads="1"/>
          </p:cNvPicPr>
          <p:nvPr/>
        </p:nvPicPr>
        <p:blipFill>
          <a:blip r:embed="rId2" cstate="print"/>
          <a:srcRect/>
          <a:stretch>
            <a:fillRect/>
          </a:stretch>
        </p:blipFill>
        <p:spPr bwMode="auto">
          <a:xfrm>
            <a:off x="4403036" y="2743200"/>
            <a:ext cx="3674164" cy="352107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Calligraphy" pitchFamily="66" charset="0"/>
              </a:rPr>
              <a:t>Introduction</a:t>
            </a:r>
            <a:endParaRPr lang="en-US" dirty="0">
              <a:latin typeface="Lucida Calligraphy" pitchFamily="66" charset="0"/>
            </a:endParaRPr>
          </a:p>
        </p:txBody>
      </p:sp>
      <p:sp>
        <p:nvSpPr>
          <p:cNvPr id="4" name="Content Placeholder 3"/>
          <p:cNvSpPr>
            <a:spLocks noGrp="1"/>
          </p:cNvSpPr>
          <p:nvPr>
            <p:ph sz="half" idx="1"/>
          </p:nvPr>
        </p:nvSpPr>
        <p:spPr/>
        <p:txBody>
          <a:bodyPr/>
          <a:lstStyle/>
          <a:p>
            <a:r>
              <a:rPr lang="en-US" dirty="0" smtClean="0"/>
              <a:t>Letter or Introduction</a:t>
            </a:r>
          </a:p>
          <a:p>
            <a:r>
              <a:rPr lang="en-US" dirty="0" smtClean="0"/>
              <a:t>Handwritten Note with Business Card</a:t>
            </a:r>
            <a:endParaRPr lang="en-US" dirty="0"/>
          </a:p>
        </p:txBody>
      </p:sp>
      <p:sp>
        <p:nvSpPr>
          <p:cNvPr id="5" name="Content Placeholder 4"/>
          <p:cNvSpPr>
            <a:spLocks noGrp="1"/>
          </p:cNvSpPr>
          <p:nvPr>
            <p:ph sz="half" idx="2"/>
          </p:nvPr>
        </p:nvSpPr>
        <p:spPr/>
        <p:txBody>
          <a:bodyPr/>
          <a:lstStyle/>
          <a:p>
            <a:endParaRPr lang="en-US" dirty="0"/>
          </a:p>
        </p:txBody>
      </p:sp>
      <p:pic>
        <p:nvPicPr>
          <p:cNvPr id="5122" name="Picture 2" descr="C:\Users\Lloyd\AppData\Local\Microsoft\Windows\INetCache\IE\5D0TQTUN\writing-clip-art-9T4bq7XTE[1].jpeg"/>
          <p:cNvPicPr>
            <a:picLocks noChangeAspect="1" noChangeArrowheads="1"/>
          </p:cNvPicPr>
          <p:nvPr/>
        </p:nvPicPr>
        <p:blipFill>
          <a:blip r:embed="rId2" cstate="print"/>
          <a:srcRect/>
          <a:stretch>
            <a:fillRect/>
          </a:stretch>
        </p:blipFill>
        <p:spPr bwMode="auto">
          <a:xfrm>
            <a:off x="3810000" y="2895600"/>
            <a:ext cx="3904074" cy="2667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Calligraphy" pitchFamily="66" charset="0"/>
              </a:rPr>
              <a:t>Item of Value</a:t>
            </a:r>
            <a:endParaRPr lang="en-US" dirty="0">
              <a:latin typeface="Lucida Calligraphy" pitchFamily="66" charset="0"/>
            </a:endParaRPr>
          </a:p>
        </p:txBody>
      </p:sp>
      <p:sp>
        <p:nvSpPr>
          <p:cNvPr id="5" name="Content Placeholder 4"/>
          <p:cNvSpPr>
            <a:spLocks noGrp="1"/>
          </p:cNvSpPr>
          <p:nvPr>
            <p:ph sz="half" idx="2"/>
          </p:nvPr>
        </p:nvSpPr>
        <p:spPr/>
        <p:txBody>
          <a:bodyPr/>
          <a:lstStyle/>
          <a:p>
            <a:r>
              <a:rPr lang="en-US" dirty="0" smtClean="0"/>
              <a:t>Mini-CMA</a:t>
            </a:r>
          </a:p>
          <a:p>
            <a:pPr lvl="1"/>
            <a:r>
              <a:rPr lang="en-US" dirty="0" smtClean="0"/>
              <a:t>People LOVE to know what’s happening in their neighborhood</a:t>
            </a:r>
          </a:p>
          <a:p>
            <a:pPr lvl="1"/>
            <a:r>
              <a:rPr lang="en-US" dirty="0" smtClean="0"/>
              <a:t>People WANT to KNOW what properties are selling for</a:t>
            </a:r>
          </a:p>
          <a:p>
            <a:pPr lvl="1"/>
            <a:r>
              <a:rPr lang="en-US" dirty="0" smtClean="0"/>
              <a:t>People REALLY want to know what THEIR home is worth in today’s Market</a:t>
            </a:r>
            <a:endParaRPr lang="en-US" dirty="0"/>
          </a:p>
        </p:txBody>
      </p:sp>
      <p:pic>
        <p:nvPicPr>
          <p:cNvPr id="6147" name="Picture 3" descr="C:\Users\Lloyd\AppData\Local\Microsoft\Windows\INetCache\IE\0HFTZIXL\10-houses[1].gif"/>
          <p:cNvPicPr>
            <a:picLocks noGrp="1" noChangeAspect="1" noChangeArrowheads="1"/>
          </p:cNvPicPr>
          <p:nvPr>
            <p:ph sz="half" idx="1"/>
          </p:nvPr>
        </p:nvPicPr>
        <p:blipFill>
          <a:blip r:embed="rId2" cstate="print"/>
          <a:srcRect/>
          <a:stretch>
            <a:fillRect/>
          </a:stretch>
        </p:blipFill>
        <p:spPr bwMode="auto">
          <a:xfrm>
            <a:off x="533400" y="3810000"/>
            <a:ext cx="4038600" cy="1413510"/>
          </a:xfrm>
          <a:prstGeom prst="rect">
            <a:avLst/>
          </a:prstGeom>
          <a:noFill/>
        </p:spPr>
      </p:pic>
      <p:pic>
        <p:nvPicPr>
          <p:cNvPr id="8" name="Picture 3" descr="C:\Users\Lloyd\AppData\Local\Microsoft\Windows\INetCache\IE\0HFTZIXL\10-houses[1].gif"/>
          <p:cNvPicPr>
            <a:picLocks noChangeAspect="1" noChangeArrowheads="1"/>
          </p:cNvPicPr>
          <p:nvPr/>
        </p:nvPicPr>
        <p:blipFill>
          <a:blip r:embed="rId2" cstate="print"/>
          <a:srcRect/>
          <a:stretch>
            <a:fillRect/>
          </a:stretch>
        </p:blipFill>
        <p:spPr bwMode="auto">
          <a:xfrm>
            <a:off x="533400" y="2362200"/>
            <a:ext cx="4038600" cy="141351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20-03-09.png"/>
          <p:cNvPicPr>
            <a:picLocks noGrp="1" noChangeAspect="1"/>
          </p:cNvPicPr>
          <p:nvPr>
            <p:ph idx="1"/>
          </p:nvPr>
        </p:nvPicPr>
        <p:blipFill>
          <a:blip r:embed="rId2" cstate="print"/>
          <a:stretch>
            <a:fillRect/>
          </a:stretch>
        </p:blipFill>
        <p:spPr>
          <a:xfrm>
            <a:off x="-381000" y="381000"/>
            <a:ext cx="10029428" cy="563880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So…</a:t>
            </a:r>
            <a:endParaRPr lang="en-US" dirty="0">
              <a:latin typeface="Harrington" pitchFamily="82" charset="0"/>
            </a:endParaRPr>
          </a:p>
        </p:txBody>
      </p:sp>
      <p:sp>
        <p:nvSpPr>
          <p:cNvPr id="3" name="Content Placeholder 2"/>
          <p:cNvSpPr>
            <a:spLocks noGrp="1"/>
          </p:cNvSpPr>
          <p:nvPr>
            <p:ph idx="1"/>
          </p:nvPr>
        </p:nvSpPr>
        <p:spPr/>
        <p:txBody>
          <a:bodyPr>
            <a:normAutofit/>
          </a:bodyPr>
          <a:lstStyle/>
          <a:p>
            <a:r>
              <a:rPr lang="en-US" sz="4000" dirty="0" smtClean="0">
                <a:latin typeface="Monotype Corsiva" pitchFamily="66" charset="0"/>
              </a:rPr>
              <a:t>What is the Secret to Real Estate Success??</a:t>
            </a:r>
          </a:p>
          <a:p>
            <a:pPr>
              <a:buNone/>
            </a:pPr>
            <a:endParaRPr lang="en-US" sz="4000" dirty="0" smtClean="0">
              <a:latin typeface="Monotype Corsiva" pitchFamily="66" charset="0"/>
            </a:endParaRPr>
          </a:p>
          <a:p>
            <a:r>
              <a:rPr lang="en-US" sz="4000" dirty="0" smtClean="0">
                <a:latin typeface="Monotype Corsiva" pitchFamily="66" charset="0"/>
              </a:rPr>
              <a:t>The Secret to Real Estate Success, is that there is no Secret!!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20-03-09 (1).png"/>
          <p:cNvPicPr>
            <a:picLocks noGrp="1" noChangeAspect="1"/>
          </p:cNvPicPr>
          <p:nvPr>
            <p:ph idx="1"/>
          </p:nvPr>
        </p:nvPicPr>
        <p:blipFill>
          <a:blip r:embed="rId2" cstate="print"/>
          <a:stretch>
            <a:fillRect/>
          </a:stretch>
        </p:blipFill>
        <p:spPr>
          <a:xfrm>
            <a:off x="-740603" y="381000"/>
            <a:ext cx="10571560" cy="5943601"/>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Autofit/>
          </a:bodyPr>
          <a:lstStyle/>
          <a:p>
            <a:r>
              <a:rPr lang="en-US" sz="4000" dirty="0" smtClean="0">
                <a:latin typeface="Lucida Calligraphy" pitchFamily="66" charset="0"/>
              </a:rPr>
              <a:t>Sweat Equity vs. Check Equity</a:t>
            </a:r>
            <a:endParaRPr lang="en-US" sz="4000" dirty="0">
              <a:latin typeface="Lucida Calligraphy" pitchFamily="66" charset="0"/>
            </a:endParaRPr>
          </a:p>
        </p:txBody>
      </p:sp>
      <p:sp>
        <p:nvSpPr>
          <p:cNvPr id="7" name="Content Placeholder 6"/>
          <p:cNvSpPr>
            <a:spLocks noGrp="1"/>
          </p:cNvSpPr>
          <p:nvPr>
            <p:ph sz="half" idx="1"/>
          </p:nvPr>
        </p:nvSpPr>
        <p:spPr/>
        <p:txBody>
          <a:bodyPr/>
          <a:lstStyle/>
          <a:p>
            <a:endParaRPr lang="en-US" dirty="0"/>
          </a:p>
        </p:txBody>
      </p:sp>
      <p:pic>
        <p:nvPicPr>
          <p:cNvPr id="5124" name="Picture 4" descr="C:\Users\Lloyd\AppData\Local\Microsoft\Windows\INetCache\IE\0344IFIO\13047960385_17ae41ab68_z[1].jpg"/>
          <p:cNvPicPr>
            <a:picLocks noGrp="1" noChangeAspect="1" noChangeArrowheads="1"/>
          </p:cNvPicPr>
          <p:nvPr>
            <p:ph sz="half" idx="2"/>
          </p:nvPr>
        </p:nvPicPr>
        <p:blipFill>
          <a:blip r:embed="rId2" cstate="print"/>
          <a:srcRect/>
          <a:stretch>
            <a:fillRect/>
          </a:stretch>
        </p:blipFill>
        <p:spPr bwMode="auto">
          <a:xfrm>
            <a:off x="4648200" y="2118519"/>
            <a:ext cx="4038600" cy="4038600"/>
          </a:xfrm>
          <a:prstGeom prst="rect">
            <a:avLst/>
          </a:prstGeom>
          <a:noFill/>
        </p:spPr>
      </p:pic>
      <p:pic>
        <p:nvPicPr>
          <p:cNvPr id="5126" name="Picture 6" descr="C:\Users\Lloyd\AppData\Local\Microsoft\Windows\INetCache\IE\0344IFIO\Meet-and-greet[1].jpg"/>
          <p:cNvPicPr>
            <a:picLocks noChangeAspect="1" noChangeArrowheads="1"/>
          </p:cNvPicPr>
          <p:nvPr/>
        </p:nvPicPr>
        <p:blipFill>
          <a:blip r:embed="rId3" cstate="print"/>
          <a:srcRect/>
          <a:stretch>
            <a:fillRect/>
          </a:stretch>
        </p:blipFill>
        <p:spPr bwMode="auto">
          <a:xfrm>
            <a:off x="457200" y="1981200"/>
            <a:ext cx="4030134" cy="22669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Calligraphy" pitchFamily="66" charset="0"/>
              </a:rPr>
              <a:t>Consistency</a:t>
            </a:r>
            <a:endParaRPr lang="en-US" dirty="0">
              <a:latin typeface="Lucida Calligraphy" pitchFamily="66" charset="0"/>
            </a:endParaRPr>
          </a:p>
        </p:txBody>
      </p:sp>
      <p:sp>
        <p:nvSpPr>
          <p:cNvPr id="3" name="Content Placeholder 2"/>
          <p:cNvSpPr>
            <a:spLocks noGrp="1"/>
          </p:cNvSpPr>
          <p:nvPr>
            <p:ph idx="1"/>
          </p:nvPr>
        </p:nvSpPr>
        <p:spPr/>
        <p:txBody>
          <a:bodyPr>
            <a:normAutofit lnSpcReduction="10000"/>
          </a:bodyPr>
          <a:lstStyle/>
          <a:p>
            <a:r>
              <a:rPr lang="en-US" dirty="0" smtClean="0"/>
              <a:t>Your must remember that farming is a long-term commitment… and CONSISTENCY of connecting with the people in your farm is KEY.</a:t>
            </a:r>
          </a:p>
          <a:p>
            <a:r>
              <a:rPr lang="en-US" dirty="0" smtClean="0"/>
              <a:t>Homeowner’s need to hear from you, see you &amp; receive information from you on a regular basis</a:t>
            </a:r>
          </a:p>
          <a:p>
            <a:pPr lvl="1"/>
            <a:r>
              <a:rPr lang="en-US" dirty="0" smtClean="0"/>
              <a:t>For example – After you’ve sent two or three pieces of “valuable information”, you should walk the neighborhood to introduce yourself as the person who has been sending the information.  Let them know that what they get for their home is IMPORTANT to YOU!!</a:t>
            </a:r>
          </a:p>
          <a:p>
            <a:pPr lvl="2"/>
            <a:r>
              <a:rPr lang="en-US" dirty="0" smtClean="0"/>
              <a:t>Especially if you can honestly say that you’re a “Neighbor”!!</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flag banner.png"/>
          <p:cNvPicPr>
            <a:picLocks noGrp="1" noChangeAspect="1"/>
          </p:cNvPicPr>
          <p:nvPr>
            <p:ph idx="1"/>
          </p:nvPr>
        </p:nvPicPr>
        <p:blipFill>
          <a:blip r:embed="rId2" cstate="print"/>
          <a:stretch>
            <a:fillRect/>
          </a:stretch>
        </p:blipFill>
        <p:spPr>
          <a:xfrm>
            <a:off x="457200" y="685800"/>
            <a:ext cx="8229600" cy="3299068"/>
          </a:xfrm>
        </p:spPr>
      </p:pic>
      <p:pic>
        <p:nvPicPr>
          <p:cNvPr id="6" name="Picture 5" descr="flagcardrider.jpg"/>
          <p:cNvPicPr>
            <a:picLocks noChangeAspect="1"/>
          </p:cNvPicPr>
          <p:nvPr/>
        </p:nvPicPr>
        <p:blipFill>
          <a:blip r:embed="rId3" cstate="print"/>
          <a:stretch>
            <a:fillRect/>
          </a:stretch>
        </p:blipFill>
        <p:spPr>
          <a:xfrm>
            <a:off x="457200" y="3367101"/>
            <a:ext cx="3962400" cy="3224199"/>
          </a:xfrm>
          <a:prstGeom prst="rect">
            <a:avLst/>
          </a:prstGeom>
        </p:spPr>
      </p:pic>
      <p:pic>
        <p:nvPicPr>
          <p:cNvPr id="7" name="Picture 6" descr="flaglabelrider.jpg"/>
          <p:cNvPicPr>
            <a:picLocks noChangeAspect="1"/>
          </p:cNvPicPr>
          <p:nvPr/>
        </p:nvPicPr>
        <p:blipFill>
          <a:blip r:embed="rId4" cstate="print"/>
          <a:stretch>
            <a:fillRect/>
          </a:stretch>
        </p:blipFill>
        <p:spPr>
          <a:xfrm>
            <a:off x="4953000" y="3581400"/>
            <a:ext cx="3689350" cy="3002019"/>
          </a:xfrm>
          <a:prstGeom prst="rect">
            <a:avLst/>
          </a:prstGeom>
        </p:spPr>
      </p:pic>
      <p:sp>
        <p:nvSpPr>
          <p:cNvPr id="8" name="TextBox 7"/>
          <p:cNvSpPr txBox="1"/>
          <p:nvPr/>
        </p:nvSpPr>
        <p:spPr>
          <a:xfrm>
            <a:off x="685800" y="0"/>
            <a:ext cx="7924800" cy="769441"/>
          </a:xfrm>
          <a:prstGeom prst="rect">
            <a:avLst/>
          </a:prstGeom>
          <a:noFill/>
        </p:spPr>
        <p:txBody>
          <a:bodyPr wrap="square" rtlCol="0">
            <a:spAutoFit/>
          </a:bodyPr>
          <a:lstStyle/>
          <a:p>
            <a:r>
              <a:rPr lang="en-US" sz="4400" dirty="0" smtClean="0"/>
              <a:t>American Stick Lawn Flags</a:t>
            </a:r>
            <a:endParaRPr lang="en-US" sz="4400" dirty="0"/>
          </a:p>
        </p:txBody>
      </p:sp>
      <p:sp>
        <p:nvSpPr>
          <p:cNvPr id="9" name="TextBox 8"/>
          <p:cNvSpPr txBox="1"/>
          <p:nvPr/>
        </p:nvSpPr>
        <p:spPr>
          <a:xfrm>
            <a:off x="2819400" y="6248400"/>
            <a:ext cx="5715000" cy="369332"/>
          </a:xfrm>
          <a:prstGeom prst="rect">
            <a:avLst/>
          </a:prstGeom>
          <a:noFill/>
        </p:spPr>
        <p:txBody>
          <a:bodyPr wrap="square" rtlCol="0">
            <a:spAutoFit/>
          </a:bodyPr>
          <a:lstStyle/>
          <a:p>
            <a:r>
              <a:rPr lang="en-US" dirty="0" smtClean="0"/>
              <a:t>Real Estate Calendars.com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Calligraphy" pitchFamily="66" charset="0"/>
              </a:rPr>
              <a:t>Persistence</a:t>
            </a:r>
            <a:endParaRPr lang="en-US" dirty="0">
              <a:latin typeface="Lucida Calligraphy" pitchFamily="66" charset="0"/>
            </a:endParaRPr>
          </a:p>
        </p:txBody>
      </p:sp>
      <p:sp>
        <p:nvSpPr>
          <p:cNvPr id="3" name="Content Placeholder 2"/>
          <p:cNvSpPr>
            <a:spLocks noGrp="1"/>
          </p:cNvSpPr>
          <p:nvPr>
            <p:ph idx="1"/>
          </p:nvPr>
        </p:nvSpPr>
        <p:spPr/>
        <p:txBody>
          <a:bodyPr/>
          <a:lstStyle/>
          <a:p>
            <a:r>
              <a:rPr lang="en-US" dirty="0" smtClean="0"/>
              <a:t>You have to be Committed to the “Long Term” strategy</a:t>
            </a:r>
          </a:p>
          <a:p>
            <a:r>
              <a:rPr lang="en-US" dirty="0" smtClean="0"/>
              <a:t>You have to understand that this is a “Process”</a:t>
            </a:r>
          </a:p>
          <a:p>
            <a:r>
              <a:rPr lang="en-US" dirty="0" smtClean="0"/>
              <a:t>You have to understand that you have to continue this process to be taken seriously</a:t>
            </a:r>
          </a:p>
          <a:p>
            <a:r>
              <a:rPr lang="en-US" dirty="0" smtClean="0"/>
              <a:t>Stopping or being inconsistent is the kiss of death</a:t>
            </a:r>
            <a:endParaRPr lang="en-US" dirty="0"/>
          </a:p>
        </p:txBody>
      </p:sp>
      <p:pic>
        <p:nvPicPr>
          <p:cNvPr id="6146" name="Picture 2" descr="C:\Users\Lloyd\AppData\Local\Microsoft\Windows\INetCache\IE\0HFTZIXL\persistence[1].jpg"/>
          <p:cNvPicPr>
            <a:picLocks noChangeAspect="1" noChangeArrowheads="1"/>
          </p:cNvPicPr>
          <p:nvPr/>
        </p:nvPicPr>
        <p:blipFill>
          <a:blip r:embed="rId2" cstate="print"/>
          <a:srcRect/>
          <a:stretch>
            <a:fillRect/>
          </a:stretch>
        </p:blipFill>
        <p:spPr bwMode="auto">
          <a:xfrm>
            <a:off x="3048000" y="4343400"/>
            <a:ext cx="2514600" cy="2514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When you have a Farm…</a:t>
            </a:r>
            <a:endParaRPr lang="en-US" dirty="0">
              <a:latin typeface="Harrington" pitchFamily="82" charset="0"/>
            </a:endParaRPr>
          </a:p>
        </p:txBody>
      </p:sp>
      <p:sp>
        <p:nvSpPr>
          <p:cNvPr id="3" name="Content Placeholder 2"/>
          <p:cNvSpPr>
            <a:spLocks noGrp="1"/>
          </p:cNvSpPr>
          <p:nvPr>
            <p:ph idx="1"/>
          </p:nvPr>
        </p:nvSpPr>
        <p:spPr/>
        <p:txBody>
          <a:bodyPr/>
          <a:lstStyle/>
          <a:p>
            <a:r>
              <a:rPr lang="en-US" dirty="0" smtClean="0"/>
              <a:t>Here are a few ideas for “working” your farm:</a:t>
            </a:r>
          </a:p>
          <a:p>
            <a:pPr lvl="1"/>
            <a:r>
              <a:rPr lang="en-US" dirty="0" smtClean="0"/>
              <a:t>Just Listed cards</a:t>
            </a:r>
          </a:p>
          <a:p>
            <a:pPr lvl="1"/>
            <a:r>
              <a:rPr lang="en-US" dirty="0" smtClean="0"/>
              <a:t>Just Sold cards</a:t>
            </a:r>
          </a:p>
          <a:p>
            <a:pPr lvl="1"/>
            <a:r>
              <a:rPr lang="en-US" dirty="0" smtClean="0"/>
              <a:t>Door Knocking…  “Do you know anyone who would like to move in to your neighborhood?”</a:t>
            </a:r>
          </a:p>
          <a:p>
            <a:pPr lvl="1"/>
            <a:r>
              <a:rPr lang="en-US" dirty="0" smtClean="0"/>
              <a:t>Watch for FSBO’s</a:t>
            </a:r>
          </a:p>
          <a:p>
            <a:pPr lvl="1"/>
            <a:r>
              <a:rPr lang="en-US" dirty="0" smtClean="0"/>
              <a:t>Watch for Expired Listings</a:t>
            </a:r>
          </a:p>
          <a:p>
            <a:pPr lvl="1"/>
            <a:r>
              <a:rPr lang="en-US" dirty="0" smtClean="0"/>
              <a:t>Make sure you invite everyone to an open house you might be holding in your farm</a:t>
            </a:r>
          </a:p>
          <a:p>
            <a:pPr lvl="1"/>
            <a:r>
              <a:rPr lang="en-US" dirty="0" smtClean="0"/>
              <a:t>E-mail Campaigns</a:t>
            </a:r>
          </a:p>
          <a:p>
            <a:pPr lvl="1"/>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Websites…</a:t>
            </a:r>
            <a:endParaRPr lang="en-US" dirty="0">
              <a:latin typeface="Harrington" pitchFamily="82" charset="0"/>
            </a:endParaRPr>
          </a:p>
        </p:txBody>
      </p:sp>
      <p:sp>
        <p:nvSpPr>
          <p:cNvPr id="3" name="Content Placeholder 2"/>
          <p:cNvSpPr>
            <a:spLocks noGrp="1"/>
          </p:cNvSpPr>
          <p:nvPr>
            <p:ph idx="1"/>
          </p:nvPr>
        </p:nvSpPr>
        <p:spPr/>
        <p:txBody>
          <a:bodyPr/>
          <a:lstStyle/>
          <a:p>
            <a:r>
              <a:rPr lang="en-US" dirty="0" smtClean="0">
                <a:hlinkClick r:id="rId2"/>
              </a:rPr>
              <a:t>www.GeographicFarm.com</a:t>
            </a:r>
            <a:endParaRPr lang="en-US" dirty="0" smtClean="0"/>
          </a:p>
          <a:p>
            <a:pPr lvl="1"/>
            <a:r>
              <a:rPr lang="en-US" dirty="0" smtClean="0"/>
              <a:t>A Tom Ferry approved website and Farming process</a:t>
            </a:r>
          </a:p>
          <a:p>
            <a:pPr lvl="1">
              <a:buNone/>
            </a:pPr>
            <a:endParaRPr lang="en-US" dirty="0" smtClean="0"/>
          </a:p>
          <a:p>
            <a:r>
              <a:rPr lang="en-US" dirty="0" smtClean="0">
                <a:hlinkClick r:id="rId3"/>
              </a:rPr>
              <a:t>www.TomFerry.com</a:t>
            </a:r>
            <a:endParaRPr lang="en-US" dirty="0" smtClean="0"/>
          </a:p>
          <a:p>
            <a:pPr lvl="1"/>
            <a:r>
              <a:rPr lang="en-US" dirty="0" smtClean="0"/>
              <a:t>Member Case Study…  “Direct Mail to Geographic Farm”</a:t>
            </a:r>
          </a:p>
          <a:p>
            <a:endParaRPr lang="en-US" dirty="0" smtClean="0"/>
          </a:p>
          <a:p>
            <a:r>
              <a:rPr lang="en-US" dirty="0" smtClean="0">
                <a:hlinkClick r:id="rId4"/>
              </a:rPr>
              <a:t>www.xpressdocs.com</a:t>
            </a:r>
            <a:endParaRPr lang="en-US" dirty="0" smtClean="0"/>
          </a:p>
          <a:p>
            <a:pPr lvl="1"/>
            <a:r>
              <a:rPr lang="en-US" dirty="0" smtClean="0"/>
              <a:t>Will be the “location” of the CMA Farming Card designed by Lloyd</a:t>
            </a: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p:cNvPicPr>
            <a:picLocks noChangeAspect="1" noChangeArrowheads="1"/>
          </p:cNvPicPr>
          <p:nvPr/>
        </p:nvPicPr>
        <p:blipFill>
          <a:blip r:embed="rId2" cstate="print"/>
          <a:srcRect/>
          <a:stretch>
            <a:fillRect/>
          </a:stretch>
        </p:blipFill>
        <p:spPr bwMode="auto">
          <a:xfrm>
            <a:off x="3657600" y="3200400"/>
            <a:ext cx="5181600" cy="2590800"/>
          </a:xfrm>
          <a:prstGeom prst="rect">
            <a:avLst/>
          </a:prstGeom>
          <a:noFill/>
        </p:spPr>
      </p:pic>
      <p:pic>
        <p:nvPicPr>
          <p:cNvPr id="4100" name="Picture 4" descr="See the source image"/>
          <p:cNvPicPr>
            <a:picLocks noChangeAspect="1" noChangeArrowheads="1"/>
          </p:cNvPicPr>
          <p:nvPr/>
        </p:nvPicPr>
        <p:blipFill>
          <a:blip r:embed="rId3" cstate="print"/>
          <a:srcRect/>
          <a:stretch>
            <a:fillRect/>
          </a:stretch>
        </p:blipFill>
        <p:spPr bwMode="auto">
          <a:xfrm>
            <a:off x="685800" y="1143000"/>
            <a:ext cx="4807758" cy="320592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Career Development</a:t>
            </a:r>
            <a:endParaRPr lang="en-US" dirty="0">
              <a:latin typeface="Harrington" pitchFamily="82" charset="0"/>
            </a:endParaRPr>
          </a:p>
        </p:txBody>
      </p:sp>
      <p:sp>
        <p:nvSpPr>
          <p:cNvPr id="3" name="Content Placeholder 2"/>
          <p:cNvSpPr>
            <a:spLocks noGrp="1"/>
          </p:cNvSpPr>
          <p:nvPr>
            <p:ph idx="1"/>
          </p:nvPr>
        </p:nvSpPr>
        <p:spPr/>
        <p:txBody>
          <a:bodyPr/>
          <a:lstStyle/>
          <a:p>
            <a:pPr lvl="1">
              <a:buNone/>
            </a:pPr>
            <a:r>
              <a:rPr lang="en-US" dirty="0" smtClean="0"/>
              <a:t>Holding the “Ultimate” Open House</a:t>
            </a:r>
          </a:p>
          <a:p>
            <a:pPr lvl="1">
              <a:buNone/>
            </a:pPr>
            <a:r>
              <a:rPr lang="en-US" dirty="0" smtClean="0"/>
              <a:t>	March 24</a:t>
            </a:r>
            <a:r>
              <a:rPr lang="en-US" baseline="30000" dirty="0" smtClean="0"/>
              <a:t>th</a:t>
            </a:r>
            <a:r>
              <a:rPr lang="en-US" dirty="0" smtClean="0"/>
              <a:t> in St. Pete!!</a:t>
            </a:r>
          </a:p>
          <a:p>
            <a:pPr lvl="1"/>
            <a:endParaRPr lang="en-US" dirty="0" smtClean="0"/>
          </a:p>
          <a:p>
            <a:pPr lvl="1"/>
            <a:endParaRPr lang="en-US" dirty="0" smtClean="0"/>
          </a:p>
          <a:p>
            <a:pPr lvl="1"/>
            <a:endParaRPr lang="en-US" dirty="0" smtClean="0"/>
          </a:p>
          <a:p>
            <a:pPr lvl="1" algn="ctr">
              <a:buNone/>
            </a:pPr>
            <a:endParaRPr lang="en-US" dirty="0" smtClean="0"/>
          </a:p>
          <a:p>
            <a:pPr lvl="1" algn="ctr">
              <a:buNone/>
            </a:pPr>
            <a:endParaRPr lang="en-US" sz="2800" dirty="0" smtClean="0">
              <a:latin typeface="Monotype Corsiva" pitchFamily="66" charset="0"/>
            </a:endParaRPr>
          </a:p>
          <a:p>
            <a:pPr lvl="1" algn="ctr">
              <a:buNone/>
            </a:pPr>
            <a:endParaRPr lang="en-US" sz="2800" dirty="0" smtClean="0">
              <a:latin typeface="Monotype Corsiva" pitchFamily="66" charset="0"/>
            </a:endParaRPr>
          </a:p>
          <a:p>
            <a:pPr lvl="1" algn="ctr">
              <a:buNone/>
            </a:pPr>
            <a:r>
              <a:rPr lang="en-US" sz="2800" dirty="0" smtClean="0">
                <a:latin typeface="Monotype Corsiva" pitchFamily="66" charset="0"/>
              </a:rPr>
              <a:t>Don’t miss out on any Career Development Opportunity!</a:t>
            </a:r>
            <a:endParaRPr lang="en-US" sz="2800" dirty="0">
              <a:latin typeface="Monotype Corsiva" pitchFamily="66" charset="0"/>
            </a:endParaRPr>
          </a:p>
        </p:txBody>
      </p:sp>
      <p:pic>
        <p:nvPicPr>
          <p:cNvPr id="1025" name="Picture 1" descr="C:\Users\Lloyd\AppData\Local\Microsoft\Windows\INetCache\IE\AG3DOR81\OpenHouse[1].png"/>
          <p:cNvPicPr>
            <a:picLocks noChangeAspect="1" noChangeArrowheads="1"/>
          </p:cNvPicPr>
          <p:nvPr/>
        </p:nvPicPr>
        <p:blipFill>
          <a:blip r:embed="rId2" cstate="print"/>
          <a:srcRect/>
          <a:stretch>
            <a:fillRect/>
          </a:stretch>
        </p:blipFill>
        <p:spPr bwMode="auto">
          <a:xfrm>
            <a:off x="3429000" y="2895600"/>
            <a:ext cx="4191000" cy="256458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Harrington" pitchFamily="82" charset="0"/>
              </a:rPr>
              <a:t>Do Some Pop-Bys…</a:t>
            </a:r>
            <a:endParaRPr lang="en-US" b="1" dirty="0">
              <a:solidFill>
                <a:srgbClr val="00B050"/>
              </a:solidFill>
              <a:latin typeface="Harrington" pitchFamily="82" charset="0"/>
            </a:endParaRPr>
          </a:p>
        </p:txBody>
      </p:sp>
      <p:pic>
        <p:nvPicPr>
          <p:cNvPr id="1026" name="Picture 2" descr="C:\Users\Lloyd\AppData\Local\Microsoft\Windows\INetCache\IE\DR1GITTN\damaskclover[1].jpg"/>
          <p:cNvPicPr>
            <a:picLocks noGrp="1" noChangeAspect="1" noChangeArrowheads="1"/>
          </p:cNvPicPr>
          <p:nvPr>
            <p:ph sz="half" idx="1"/>
          </p:nvPr>
        </p:nvPicPr>
        <p:blipFill>
          <a:blip r:embed="rId2" cstate="print"/>
          <a:stretch>
            <a:fillRect/>
          </a:stretch>
        </p:blipFill>
        <p:spPr bwMode="auto">
          <a:xfrm>
            <a:off x="457200" y="2522379"/>
            <a:ext cx="4038600" cy="3230880"/>
          </a:xfrm>
          <a:prstGeom prst="rect">
            <a:avLst/>
          </a:prstGeom>
          <a:noFill/>
        </p:spPr>
      </p:pic>
      <p:sp>
        <p:nvSpPr>
          <p:cNvPr id="5" name="Content Placeholder 4"/>
          <p:cNvSpPr>
            <a:spLocks noGrp="1"/>
          </p:cNvSpPr>
          <p:nvPr>
            <p:ph sz="half" idx="2"/>
          </p:nvPr>
        </p:nvSpPr>
        <p:spPr>
          <a:xfrm>
            <a:off x="4038600" y="1920085"/>
            <a:ext cx="4648200" cy="4434840"/>
          </a:xfrm>
        </p:spPr>
        <p:txBody>
          <a:bodyPr/>
          <a:lstStyle/>
          <a:p>
            <a:endParaRPr lang="en-US" dirty="0" smtClean="0"/>
          </a:p>
          <a:p>
            <a:endParaRPr lang="en-US" dirty="0" smtClean="0"/>
          </a:p>
          <a:p>
            <a:r>
              <a:rPr lang="en-US" sz="3600" b="1" dirty="0" smtClean="0">
                <a:solidFill>
                  <a:srgbClr val="00B050"/>
                </a:solidFill>
                <a:latin typeface="Harrington" pitchFamily="82" charset="0"/>
              </a:rPr>
              <a:t>After all…</a:t>
            </a:r>
          </a:p>
          <a:p>
            <a:pPr lvl="1"/>
            <a:r>
              <a:rPr lang="en-US" sz="3600" b="1" dirty="0" smtClean="0">
                <a:solidFill>
                  <a:srgbClr val="00B050"/>
                </a:solidFill>
                <a:latin typeface="Harrington" pitchFamily="82" charset="0"/>
              </a:rPr>
              <a:t>Everybody’s Irish on </a:t>
            </a:r>
          </a:p>
          <a:p>
            <a:pPr lvl="1">
              <a:buNone/>
            </a:pPr>
            <a:r>
              <a:rPr lang="en-US" sz="3600" b="1" dirty="0" smtClean="0">
                <a:solidFill>
                  <a:srgbClr val="00B050"/>
                </a:solidFill>
                <a:latin typeface="Harrington" pitchFamily="82" charset="0"/>
              </a:rPr>
              <a:t>St. Patrick’s Day!!</a:t>
            </a:r>
            <a:endParaRPr lang="en-US" sz="3600" b="1" dirty="0">
              <a:solidFill>
                <a:srgbClr val="00B050"/>
              </a:solidFill>
              <a:latin typeface="Harrington"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It’s All About Getting Leads!!</a:t>
            </a:r>
            <a:endParaRPr lang="en-US" dirty="0">
              <a:latin typeface="Harrington" pitchFamily="82" charset="0"/>
            </a:endParaRPr>
          </a:p>
        </p:txBody>
      </p:sp>
      <p:sp>
        <p:nvSpPr>
          <p:cNvPr id="3" name="Content Placeholder 2"/>
          <p:cNvSpPr>
            <a:spLocks noGrp="1"/>
          </p:cNvSpPr>
          <p:nvPr>
            <p:ph idx="1"/>
          </p:nvPr>
        </p:nvSpPr>
        <p:spPr/>
        <p:txBody>
          <a:bodyPr>
            <a:normAutofit/>
          </a:bodyPr>
          <a:lstStyle/>
          <a:p>
            <a:r>
              <a:rPr lang="en-US" sz="3600" dirty="0" smtClean="0">
                <a:latin typeface="Monotype Corsiva" pitchFamily="66" charset="0"/>
              </a:rPr>
              <a:t>How do we get leads??</a:t>
            </a:r>
          </a:p>
          <a:p>
            <a:r>
              <a:rPr lang="en-US" sz="3600" dirty="0" smtClean="0">
                <a:latin typeface="Monotype Corsiva" pitchFamily="66" charset="0"/>
              </a:rPr>
              <a:t>We Pay for Them (Check Equity)</a:t>
            </a:r>
          </a:p>
          <a:p>
            <a:r>
              <a:rPr lang="en-US" sz="3600" dirty="0" smtClean="0">
                <a:latin typeface="Monotype Corsiva" pitchFamily="66" charset="0"/>
              </a:rPr>
              <a:t>We Generate Them (Sweat Equity)</a:t>
            </a:r>
          </a:p>
          <a:p>
            <a:endParaRPr lang="en-US" sz="3600" dirty="0" smtClean="0">
              <a:latin typeface="Monotype Corsiva" pitchFamily="66" charset="0"/>
            </a:endParaRPr>
          </a:p>
          <a:p>
            <a:pPr algn="ctr">
              <a:buNone/>
            </a:pPr>
            <a:r>
              <a:rPr lang="en-US" sz="3600" dirty="0" smtClean="0">
                <a:latin typeface="Monotype Corsiva" pitchFamily="66" charset="0"/>
              </a:rPr>
              <a:t>Do you have “A Lead A Week” mentality??</a:t>
            </a:r>
            <a:endParaRPr lang="en-US" sz="3600" dirty="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Paying for Leads…</a:t>
            </a:r>
            <a:endParaRPr lang="en-US" dirty="0">
              <a:latin typeface="Harrington" pitchFamily="82" charset="0"/>
            </a:endParaRPr>
          </a:p>
        </p:txBody>
      </p:sp>
      <p:sp>
        <p:nvSpPr>
          <p:cNvPr id="3" name="Content Placeholder 2"/>
          <p:cNvSpPr>
            <a:spLocks noGrp="1"/>
          </p:cNvSpPr>
          <p:nvPr>
            <p:ph idx="1"/>
          </p:nvPr>
        </p:nvSpPr>
        <p:spPr/>
        <p:txBody>
          <a:bodyPr>
            <a:noAutofit/>
          </a:bodyPr>
          <a:lstStyle/>
          <a:p>
            <a:r>
              <a:rPr lang="en-US" sz="2800" dirty="0" smtClean="0">
                <a:latin typeface="Monotype Corsiva" pitchFamily="66" charset="0"/>
              </a:rPr>
              <a:t>Agents and Companies can spend an inordinate amount of money to “capture leads”.</a:t>
            </a:r>
          </a:p>
          <a:p>
            <a:r>
              <a:rPr lang="en-US" sz="2800" dirty="0" smtClean="0">
                <a:latin typeface="Monotype Corsiva" pitchFamily="66" charset="0"/>
              </a:rPr>
              <a:t>The truth of the matter is that these Captured Leads are really not leads at all…  They’re the result of someone merely “clicking through” to see a home on Zillow, REALTOR.com, or a thousand other places.</a:t>
            </a:r>
          </a:p>
          <a:p>
            <a:r>
              <a:rPr lang="en-US" sz="2800" dirty="0" smtClean="0">
                <a:latin typeface="Monotype Corsiva" pitchFamily="66" charset="0"/>
              </a:rPr>
              <a:t>The R.O.I. for these leads is literally in the single digits, and is the source of frustration for agents and companies alike</a:t>
            </a:r>
          </a:p>
          <a:p>
            <a:r>
              <a:rPr lang="en-US" sz="2800" dirty="0" smtClean="0">
                <a:latin typeface="Monotype Corsiva" pitchFamily="66" charset="0"/>
              </a:rPr>
              <a:t>Why do Agents like the concept of Paid Leads??</a:t>
            </a:r>
            <a:endParaRPr lang="en-US" sz="2800" dirty="0">
              <a:latin typeface="Monotype Corsiva"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Generating Leads…</a:t>
            </a:r>
            <a:endParaRPr lang="en-US" dirty="0">
              <a:latin typeface="Harrington" pitchFamily="82" charset="0"/>
            </a:endParaRPr>
          </a:p>
        </p:txBody>
      </p:sp>
      <p:sp>
        <p:nvSpPr>
          <p:cNvPr id="3" name="Content Placeholder 2"/>
          <p:cNvSpPr>
            <a:spLocks noGrp="1"/>
          </p:cNvSpPr>
          <p:nvPr>
            <p:ph idx="1"/>
          </p:nvPr>
        </p:nvSpPr>
        <p:spPr/>
        <p:txBody>
          <a:bodyPr>
            <a:noAutofit/>
          </a:bodyPr>
          <a:lstStyle/>
          <a:p>
            <a:r>
              <a:rPr lang="en-US" sz="2400" dirty="0" smtClean="0">
                <a:latin typeface="Monotype Corsiva" pitchFamily="66" charset="0"/>
              </a:rPr>
              <a:t>Database</a:t>
            </a:r>
          </a:p>
          <a:p>
            <a:r>
              <a:rPr lang="en-US" sz="2400" dirty="0" smtClean="0">
                <a:latin typeface="Monotype Corsiva" pitchFamily="66" charset="0"/>
              </a:rPr>
              <a:t>Circle of Influence</a:t>
            </a:r>
          </a:p>
          <a:p>
            <a:r>
              <a:rPr lang="en-US" sz="2400" dirty="0" smtClean="0">
                <a:latin typeface="Monotype Corsiva" pitchFamily="66" charset="0"/>
              </a:rPr>
              <a:t>Action Plans of all kinds:</a:t>
            </a:r>
          </a:p>
          <a:p>
            <a:pPr lvl="1"/>
            <a:r>
              <a:rPr lang="en-US" dirty="0" smtClean="0">
                <a:latin typeface="Monotype Corsiva" pitchFamily="66" charset="0"/>
              </a:rPr>
              <a:t>Phone Calls</a:t>
            </a:r>
          </a:p>
          <a:p>
            <a:pPr lvl="1"/>
            <a:r>
              <a:rPr lang="en-US" dirty="0" smtClean="0">
                <a:latin typeface="Monotype Corsiva" pitchFamily="66" charset="0"/>
              </a:rPr>
              <a:t>Personal Handwritten Notes</a:t>
            </a:r>
          </a:p>
          <a:p>
            <a:pPr lvl="1"/>
            <a:r>
              <a:rPr lang="en-US" dirty="0" smtClean="0">
                <a:latin typeface="Monotype Corsiva" pitchFamily="66" charset="0"/>
              </a:rPr>
              <a:t>Pop-Bys</a:t>
            </a:r>
          </a:p>
          <a:p>
            <a:pPr lvl="1"/>
            <a:r>
              <a:rPr lang="en-US" dirty="0" smtClean="0">
                <a:latin typeface="Monotype Corsiva" pitchFamily="66" charset="0"/>
              </a:rPr>
              <a:t>Coffee / Lunches</a:t>
            </a:r>
          </a:p>
          <a:p>
            <a:pPr lvl="1"/>
            <a:r>
              <a:rPr lang="en-US" dirty="0" smtClean="0">
                <a:latin typeface="Monotype Corsiva" pitchFamily="66" charset="0"/>
              </a:rPr>
              <a:t>Geographic Farming</a:t>
            </a:r>
          </a:p>
          <a:p>
            <a:pPr lvl="1">
              <a:buNone/>
            </a:pPr>
            <a:r>
              <a:rPr lang="en-US" dirty="0" smtClean="0">
                <a:latin typeface="Monotype Corsiva" pitchFamily="66" charset="0"/>
              </a:rPr>
              <a:t>The R.O.I. is much greater, and much less costly, but it requires a little work… Sweat Equity!!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Lucida Calligraphy" pitchFamily="66" charset="0"/>
              </a:rPr>
              <a:t>The Geographic Farm</a:t>
            </a:r>
            <a:endParaRPr lang="en-US" dirty="0">
              <a:latin typeface="Lucida Calligraphy" pitchFamily="66" charset="0"/>
            </a:endParaRPr>
          </a:p>
        </p:txBody>
      </p:sp>
      <p:sp>
        <p:nvSpPr>
          <p:cNvPr id="3" name="Subtitle 2"/>
          <p:cNvSpPr>
            <a:spLocks noGrp="1"/>
          </p:cNvSpPr>
          <p:nvPr>
            <p:ph type="subTitle" idx="1"/>
          </p:nvPr>
        </p:nvSpPr>
        <p:spPr/>
        <p:txBody>
          <a:bodyPr/>
          <a:lstStyle/>
          <a:p>
            <a:r>
              <a:rPr lang="en-US" dirty="0" smtClean="0">
                <a:latin typeface="Lucida Calligraphy" pitchFamily="66" charset="0"/>
              </a:rPr>
              <a:t>Your Chance to Choose and Work a    </a:t>
            </a:r>
          </a:p>
          <a:p>
            <a:r>
              <a:rPr lang="en-US" dirty="0" smtClean="0">
                <a:latin typeface="Lucida Calligraphy" pitchFamily="66" charset="0"/>
              </a:rPr>
              <a:t>Target Market</a:t>
            </a:r>
            <a:endParaRPr lang="en-US" dirty="0">
              <a:latin typeface="Lucida Calligraphy"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pitchFamily="66" charset="0"/>
              </a:rPr>
              <a:t>Definition</a:t>
            </a:r>
            <a:endParaRPr lang="en-US" dirty="0">
              <a:latin typeface="Lucida Handwriting" pitchFamily="66" charset="0"/>
            </a:endParaRPr>
          </a:p>
        </p:txBody>
      </p:sp>
      <p:sp>
        <p:nvSpPr>
          <p:cNvPr id="3" name="Content Placeholder 2"/>
          <p:cNvSpPr>
            <a:spLocks noGrp="1"/>
          </p:cNvSpPr>
          <p:nvPr>
            <p:ph idx="1"/>
          </p:nvPr>
        </p:nvSpPr>
        <p:spPr>
          <a:xfrm>
            <a:off x="457200" y="2209800"/>
            <a:ext cx="8229600" cy="4114800"/>
          </a:xfrm>
        </p:spPr>
        <p:txBody>
          <a:bodyPr>
            <a:normAutofit/>
          </a:bodyPr>
          <a:lstStyle/>
          <a:p>
            <a:pPr>
              <a:buNone/>
            </a:pPr>
            <a:r>
              <a:rPr lang="en-US" sz="3600" dirty="0" smtClean="0">
                <a:latin typeface="Monotype Corsiva" pitchFamily="66" charset="0"/>
              </a:rPr>
              <a:t>“Real Estate farming is choosing to specialize in one geographic area where you unlock the potential to become an authority in that real estate market and subsequently, a sought-after commodity in and of yourself!”</a:t>
            </a:r>
            <a:endParaRPr lang="en-US" sz="3600" dirty="0">
              <a:latin typeface="Monotype Corsiva"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Lucida Handwriting" pitchFamily="66" charset="0"/>
              </a:rPr>
              <a:t>Farming</a:t>
            </a:r>
            <a:endParaRPr lang="en-US" dirty="0">
              <a:latin typeface="Lucida Handwriting" pitchFamily="66" charset="0"/>
            </a:endParaRPr>
          </a:p>
        </p:txBody>
      </p:sp>
      <p:sp>
        <p:nvSpPr>
          <p:cNvPr id="5" name="Content Placeholder 4"/>
          <p:cNvSpPr>
            <a:spLocks noGrp="1"/>
          </p:cNvSpPr>
          <p:nvPr>
            <p:ph sz="half" idx="1"/>
          </p:nvPr>
        </p:nvSpPr>
        <p:spPr/>
        <p:txBody>
          <a:bodyPr>
            <a:normAutofit lnSpcReduction="10000"/>
          </a:bodyPr>
          <a:lstStyle/>
          <a:p>
            <a:pPr>
              <a:buNone/>
            </a:pPr>
            <a:r>
              <a:rPr lang="en-US" dirty="0" smtClean="0">
                <a:latin typeface="Monotype Corsiva" pitchFamily="66" charset="0"/>
              </a:rPr>
              <a:t>“If you view real estate farming as a real farm, </a:t>
            </a:r>
            <a:r>
              <a:rPr lang="en-US" b="1" dirty="0" smtClean="0">
                <a:solidFill>
                  <a:srgbClr val="00B050"/>
                </a:solidFill>
                <a:latin typeface="Monotype Corsiva" pitchFamily="66" charset="0"/>
              </a:rPr>
              <a:t>every move you make </a:t>
            </a:r>
            <a:r>
              <a:rPr lang="en-US" dirty="0" smtClean="0">
                <a:latin typeface="Monotype Corsiva" pitchFamily="66" charset="0"/>
              </a:rPr>
              <a:t>within that market is like </a:t>
            </a:r>
            <a:r>
              <a:rPr lang="en-US" b="1" dirty="0" smtClean="0">
                <a:solidFill>
                  <a:srgbClr val="00B050"/>
                </a:solidFill>
                <a:latin typeface="Monotype Corsiva" pitchFamily="66" charset="0"/>
              </a:rPr>
              <a:t>sowing a seed</a:t>
            </a:r>
            <a:r>
              <a:rPr lang="en-US" dirty="0" smtClean="0">
                <a:latin typeface="Monotype Corsiva" pitchFamily="66" charset="0"/>
              </a:rPr>
              <a:t>.  Crops take time and patience to be fruitful, but if you’re willing to do the work in the beginning and wait for roots to take hold, you’ll find that the payoff is well worth the initial effort!”</a:t>
            </a:r>
            <a:endParaRPr lang="en-US" dirty="0">
              <a:latin typeface="Monotype Corsiva" pitchFamily="66" charset="0"/>
            </a:endParaRPr>
          </a:p>
        </p:txBody>
      </p:sp>
      <p:sp>
        <p:nvSpPr>
          <p:cNvPr id="8" name="Content Placeholder 7"/>
          <p:cNvSpPr>
            <a:spLocks noGrp="1"/>
          </p:cNvSpPr>
          <p:nvPr>
            <p:ph sz="half" idx="2"/>
          </p:nvPr>
        </p:nvSpPr>
        <p:spPr/>
        <p:txBody>
          <a:bodyPr/>
          <a:lstStyle/>
          <a:p>
            <a:endParaRPr lang="en-US" dirty="0"/>
          </a:p>
        </p:txBody>
      </p:sp>
      <p:pic>
        <p:nvPicPr>
          <p:cNvPr id="1028" name="Picture 4" descr="C:\Users\Lloyd\AppData\Local\Microsoft\Windows\INetCache\IE\HLFTJB9G\1-1221129588D7gW[1].jpg"/>
          <p:cNvPicPr>
            <a:picLocks noChangeAspect="1" noChangeArrowheads="1"/>
          </p:cNvPicPr>
          <p:nvPr/>
        </p:nvPicPr>
        <p:blipFill>
          <a:blip r:embed="rId2" cstate="print"/>
          <a:srcRect/>
          <a:stretch>
            <a:fillRect/>
          </a:stretch>
        </p:blipFill>
        <p:spPr bwMode="auto">
          <a:xfrm>
            <a:off x="4470400" y="1828800"/>
            <a:ext cx="4368800" cy="32766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1104</TotalTime>
  <Words>1005</Words>
  <Application>Microsoft Office PowerPoint</Application>
  <PresentationFormat>On-screen Show (4:3)</PresentationFormat>
  <Paragraphs>146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Shhhh…  It’s a Secret!!</vt:lpstr>
      <vt:lpstr>So…</vt:lpstr>
      <vt:lpstr>It’s All About Getting Leads!!</vt:lpstr>
      <vt:lpstr>Paying for Leads…</vt:lpstr>
      <vt:lpstr>Generating Leads…</vt:lpstr>
      <vt:lpstr>Slide 6</vt:lpstr>
      <vt:lpstr>The Geographic Farm</vt:lpstr>
      <vt:lpstr>Definition</vt:lpstr>
      <vt:lpstr>Farming</vt:lpstr>
      <vt:lpstr>Analyze &amp; Select your Geographic Farm</vt:lpstr>
      <vt:lpstr>Other things to consider…</vt:lpstr>
      <vt:lpstr>Be IN Your Farm</vt:lpstr>
      <vt:lpstr>The Psychology of Geographic Farm Success</vt:lpstr>
      <vt:lpstr>The Ideal Farm</vt:lpstr>
      <vt:lpstr>Budget</vt:lpstr>
      <vt:lpstr>It’s a Process!!</vt:lpstr>
      <vt:lpstr>Introduction</vt:lpstr>
      <vt:lpstr>Item of Value</vt:lpstr>
      <vt:lpstr>Slide 19</vt:lpstr>
      <vt:lpstr>Slide 20</vt:lpstr>
      <vt:lpstr>Sweat Equity vs. Check Equity</vt:lpstr>
      <vt:lpstr>Consistency</vt:lpstr>
      <vt:lpstr>Slide 23</vt:lpstr>
      <vt:lpstr>Persistence</vt:lpstr>
      <vt:lpstr>When you have a Farm…</vt:lpstr>
      <vt:lpstr>Websites…</vt:lpstr>
      <vt:lpstr>Slide 27</vt:lpstr>
      <vt:lpstr>Career Development</vt:lpstr>
      <vt:lpstr>Do Some Pop-Bys…</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Corporate Edition</dc:creator>
  <cp:lastModifiedBy>Corporate Edition</cp:lastModifiedBy>
  <cp:revision>91</cp:revision>
  <dcterms:created xsi:type="dcterms:W3CDTF">2019-03-18T16:22:18Z</dcterms:created>
  <dcterms:modified xsi:type="dcterms:W3CDTF">2020-03-11T15:46:49Z</dcterms:modified>
</cp:coreProperties>
</file>