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handoutMasterIdLst>
    <p:handoutMasterId r:id="rId33"/>
  </p:handoutMasterIdLst>
  <p:sldIdLst>
    <p:sldId id="256" r:id="rId2"/>
    <p:sldId id="257" r:id="rId3"/>
    <p:sldId id="258" r:id="rId4"/>
    <p:sldId id="259" r:id="rId5"/>
    <p:sldId id="288" r:id="rId6"/>
    <p:sldId id="260" r:id="rId7"/>
    <p:sldId id="276" r:id="rId8"/>
    <p:sldId id="277" r:id="rId9"/>
    <p:sldId id="284" r:id="rId10"/>
    <p:sldId id="278" r:id="rId11"/>
    <p:sldId id="279" r:id="rId12"/>
    <p:sldId id="280" r:id="rId13"/>
    <p:sldId id="281" r:id="rId14"/>
    <p:sldId id="261" r:id="rId15"/>
    <p:sldId id="262" r:id="rId16"/>
    <p:sldId id="289" r:id="rId17"/>
    <p:sldId id="263" r:id="rId18"/>
    <p:sldId id="264" r:id="rId19"/>
    <p:sldId id="290" r:id="rId20"/>
    <p:sldId id="265" r:id="rId21"/>
    <p:sldId id="266" r:id="rId22"/>
    <p:sldId id="267" r:id="rId23"/>
    <p:sldId id="268" r:id="rId24"/>
    <p:sldId id="269" r:id="rId25"/>
    <p:sldId id="286" r:id="rId26"/>
    <p:sldId id="285" r:id="rId27"/>
    <p:sldId id="270" r:id="rId28"/>
    <p:sldId id="271" r:id="rId29"/>
    <p:sldId id="272" r:id="rId30"/>
    <p:sldId id="273" r:id="rId31"/>
    <p:sldId id="287"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05DFB5B-4C30-42A0-BE21-01CBFAE44581}" type="datetimeFigureOut">
              <a:rPr lang="en-US" smtClean="0"/>
              <a:pPr/>
              <a:t>9/16/2020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AE32F7D-19F9-4DFF-935C-2286681A6F3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1AC9191-DC5D-4C84-8101-3EBE12B9C302}" type="datetimeFigureOut">
              <a:rPr lang="en-US" smtClean="0"/>
              <a:pPr/>
              <a:t>9/16/2020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3F7B7E5-5A7F-4098-BC06-897E986751C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1AC9191-DC5D-4C84-8101-3EBE12B9C302}" type="datetimeFigureOut">
              <a:rPr lang="en-US" smtClean="0"/>
              <a:pPr/>
              <a:t>9/16/2020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3F7B7E5-5A7F-4098-BC06-897E986751C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1AC9191-DC5D-4C84-8101-3EBE12B9C302}" type="datetimeFigureOut">
              <a:rPr lang="en-US" smtClean="0"/>
              <a:pPr/>
              <a:t>9/16/2020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3F7B7E5-5A7F-4098-BC06-897E986751C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1AC9191-DC5D-4C84-8101-3EBE12B9C302}" type="datetimeFigureOut">
              <a:rPr lang="en-US" smtClean="0"/>
              <a:pPr/>
              <a:t>9/16/2020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3F7B7E5-5A7F-4098-BC06-897E986751CE}"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1AC9191-DC5D-4C84-8101-3EBE12B9C302}" type="datetimeFigureOut">
              <a:rPr lang="en-US" smtClean="0"/>
              <a:pPr/>
              <a:t>9/16/2020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3F7B7E5-5A7F-4098-BC06-897E986751CE}"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1AC9191-DC5D-4C84-8101-3EBE12B9C302}" type="datetimeFigureOut">
              <a:rPr lang="en-US" smtClean="0"/>
              <a:pPr/>
              <a:t>9/16/2020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3F7B7E5-5A7F-4098-BC06-897E986751CE}"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1AC9191-DC5D-4C84-8101-3EBE12B9C302}" type="datetimeFigureOut">
              <a:rPr lang="en-US" smtClean="0"/>
              <a:pPr/>
              <a:t>9/16/2020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3F7B7E5-5A7F-4098-BC06-897E986751C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A1AC9191-DC5D-4C84-8101-3EBE12B9C302}" type="datetimeFigureOut">
              <a:rPr lang="en-US" smtClean="0"/>
              <a:pPr/>
              <a:t>9/16/2020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3F7B7E5-5A7F-4098-BC06-897E986751CE}"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1AC9191-DC5D-4C84-8101-3EBE12B9C302}" type="datetimeFigureOut">
              <a:rPr lang="en-US" smtClean="0"/>
              <a:pPr/>
              <a:t>9/16/2020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3F7B7E5-5A7F-4098-BC06-897E986751C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A1AC9191-DC5D-4C84-8101-3EBE12B9C302}" type="datetimeFigureOut">
              <a:rPr lang="en-US" smtClean="0"/>
              <a:pPr/>
              <a:t>9/16/2020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3F7B7E5-5A7F-4098-BC06-897E986751C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1AC9191-DC5D-4C84-8101-3EBE12B9C302}" type="datetimeFigureOut">
              <a:rPr lang="en-US" smtClean="0"/>
              <a:pPr/>
              <a:t>9/16/2020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3F7B7E5-5A7F-4098-BC06-897E986751CE}"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1AC9191-DC5D-4C84-8101-3EBE12B9C302}" type="datetimeFigureOut">
              <a:rPr lang="en-US" smtClean="0"/>
              <a:pPr/>
              <a:t>9/16/2020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3F7B7E5-5A7F-4098-BC06-897E986751C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Century Schoolbook" pitchFamily="18" charset="0"/>
              </a:rPr>
              <a:t>Risk Reduction</a:t>
            </a:r>
            <a:endParaRPr lang="en-US" dirty="0">
              <a:latin typeface="Century Schoolbook" pitchFamily="18" charset="0"/>
            </a:endParaRPr>
          </a:p>
        </p:txBody>
      </p:sp>
      <p:sp>
        <p:nvSpPr>
          <p:cNvPr id="3" name="Subtitle 2"/>
          <p:cNvSpPr>
            <a:spLocks noGrp="1"/>
          </p:cNvSpPr>
          <p:nvPr>
            <p:ph type="subTitle" idx="1"/>
          </p:nvPr>
        </p:nvSpPr>
        <p:spPr/>
        <p:txBody>
          <a:bodyPr/>
          <a:lstStyle/>
          <a:p>
            <a:r>
              <a:rPr lang="en-US" dirty="0" smtClean="0"/>
              <a:t>RMS Elite Properties</a:t>
            </a:r>
            <a:endParaRPr lang="en-US" dirty="0"/>
          </a:p>
        </p:txBody>
      </p:sp>
      <p:pic>
        <p:nvPicPr>
          <p:cNvPr id="1026" name="Picture 2" descr="C:\Users\Lloyd\AppData\Local\Microsoft\Windows\INetCache\IE\0HFTZIXL\art-deco-law-1[1].png"/>
          <p:cNvPicPr>
            <a:picLocks noChangeAspect="1" noChangeArrowheads="1"/>
          </p:cNvPicPr>
          <p:nvPr/>
        </p:nvPicPr>
        <p:blipFill>
          <a:blip r:embed="rId2" cstate="print"/>
          <a:srcRect/>
          <a:stretch>
            <a:fillRect/>
          </a:stretch>
        </p:blipFill>
        <p:spPr bwMode="auto">
          <a:xfrm>
            <a:off x="533400" y="304800"/>
            <a:ext cx="3276600" cy="32766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The law prohibits transaction brokers who “represent” both parties from working to represent one party to the detriment of the other party!!</a:t>
            </a:r>
          </a:p>
          <a:p>
            <a:pPr lvl="1"/>
            <a:r>
              <a:rPr lang="en-US" dirty="0" smtClean="0"/>
              <a:t>No Dual Agency is permitted in Florida</a:t>
            </a:r>
          </a:p>
          <a:p>
            <a:r>
              <a:rPr lang="en-US" dirty="0" smtClean="0"/>
              <a:t>A transaction broker does not represent either party in a fiduciary capacity or as a single agent</a:t>
            </a:r>
          </a:p>
          <a:p>
            <a:r>
              <a:rPr lang="en-US" dirty="0" smtClean="0"/>
              <a:t>A transaction broker is a licensee who provides limited representation to a buyer, a seller, or both… in the same transaction</a:t>
            </a:r>
            <a:endParaRPr lang="en-US" dirty="0"/>
          </a:p>
        </p:txBody>
      </p:sp>
      <p:sp>
        <p:nvSpPr>
          <p:cNvPr id="3" name="Title 2"/>
          <p:cNvSpPr>
            <a:spLocks noGrp="1"/>
          </p:cNvSpPr>
          <p:nvPr>
            <p:ph type="title"/>
          </p:nvPr>
        </p:nvSpPr>
        <p:spPr/>
        <p:txBody>
          <a:bodyPr/>
          <a:lstStyle/>
          <a:p>
            <a:r>
              <a:rPr lang="en-US" dirty="0" smtClean="0">
                <a:latin typeface="Century Schoolbook" pitchFamily="18" charset="0"/>
              </a:rPr>
              <a:t>Transaction Brokerage</a:t>
            </a:r>
            <a:endParaRPr lang="en-US" dirty="0">
              <a:latin typeface="Century Schoolbook"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1. Deal honestly and fairly</a:t>
            </a:r>
          </a:p>
          <a:p>
            <a:r>
              <a:rPr lang="en-US" dirty="0" smtClean="0"/>
              <a:t>2. Account for all funds</a:t>
            </a:r>
          </a:p>
          <a:p>
            <a:r>
              <a:rPr lang="en-US" dirty="0" smtClean="0"/>
              <a:t>3. Use skill, care, and diligence in the transaction</a:t>
            </a:r>
          </a:p>
          <a:p>
            <a:r>
              <a:rPr lang="en-US" dirty="0" smtClean="0"/>
              <a:t>4. Disclose all know facts that materially affect the value of residential property and that are not readily observable to the buyer</a:t>
            </a:r>
          </a:p>
          <a:p>
            <a:r>
              <a:rPr lang="en-US" dirty="0" smtClean="0"/>
              <a:t>5. Present all offers and counteroffers in a timely manner</a:t>
            </a:r>
          </a:p>
          <a:p>
            <a:r>
              <a:rPr lang="en-US" dirty="0" smtClean="0"/>
              <a:t>6. Limited Confidentiality</a:t>
            </a:r>
            <a:endParaRPr lang="en-US" dirty="0"/>
          </a:p>
        </p:txBody>
      </p:sp>
      <p:sp>
        <p:nvSpPr>
          <p:cNvPr id="3" name="Title 2"/>
          <p:cNvSpPr>
            <a:spLocks noGrp="1"/>
          </p:cNvSpPr>
          <p:nvPr>
            <p:ph type="title"/>
          </p:nvPr>
        </p:nvSpPr>
        <p:spPr/>
        <p:txBody>
          <a:bodyPr>
            <a:normAutofit fontScale="90000"/>
          </a:bodyPr>
          <a:lstStyle/>
          <a:p>
            <a:r>
              <a:rPr lang="en-US" dirty="0" smtClean="0">
                <a:latin typeface="Century Schoolbook" pitchFamily="18" charset="0"/>
              </a:rPr>
              <a:t>Duties of a Transaction Broker</a:t>
            </a:r>
            <a:endParaRPr lang="en-US" dirty="0">
              <a:latin typeface="Century Schoolbook"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You can’t tell the Buyer what the Seller is willing to accept…</a:t>
            </a:r>
          </a:p>
          <a:p>
            <a:pPr>
              <a:buNone/>
            </a:pPr>
            <a:endParaRPr lang="en-US" dirty="0" smtClean="0"/>
          </a:p>
          <a:p>
            <a:pPr>
              <a:buNone/>
            </a:pPr>
            <a:r>
              <a:rPr lang="en-US" dirty="0" smtClean="0"/>
              <a:t>You can’t you tell the Seller what the Buyer is willing to offer…</a:t>
            </a:r>
          </a:p>
          <a:p>
            <a:pPr>
              <a:buNone/>
            </a:pPr>
            <a:endParaRPr lang="en-US" dirty="0" smtClean="0"/>
          </a:p>
          <a:p>
            <a:pPr>
              <a:buNone/>
            </a:pPr>
            <a:r>
              <a:rPr lang="en-US" dirty="0" smtClean="0"/>
              <a:t>You can’t discuss the Buyer’s or Seller’s “motivation” for buying or selling the property… unless you have authority to do so in writing!!</a:t>
            </a:r>
          </a:p>
          <a:p>
            <a:pPr>
              <a:buNone/>
            </a:pPr>
            <a:endParaRPr lang="en-US" dirty="0" smtClean="0"/>
          </a:p>
          <a:p>
            <a:pPr>
              <a:buNone/>
            </a:pPr>
            <a:endParaRPr lang="en-US" dirty="0"/>
          </a:p>
        </p:txBody>
      </p:sp>
      <p:sp>
        <p:nvSpPr>
          <p:cNvPr id="3" name="Title 2"/>
          <p:cNvSpPr>
            <a:spLocks noGrp="1"/>
          </p:cNvSpPr>
          <p:nvPr>
            <p:ph type="title"/>
          </p:nvPr>
        </p:nvSpPr>
        <p:spPr/>
        <p:txBody>
          <a:bodyPr/>
          <a:lstStyle/>
          <a:p>
            <a:r>
              <a:rPr lang="en-US" dirty="0" smtClean="0">
                <a:latin typeface="Century Schoolbook" pitchFamily="18" charset="0"/>
              </a:rPr>
              <a:t>Limited Confidentiality</a:t>
            </a:r>
            <a:endParaRPr lang="en-US" dirty="0">
              <a:latin typeface="Century Schoolbook"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It is very easy for a Seller to believe that you are working on behalf of the Buyer…</a:t>
            </a:r>
          </a:p>
          <a:p>
            <a:r>
              <a:rPr lang="en-US" dirty="0" smtClean="0"/>
              <a:t>It is very easy for a Buyer to believe that you are not working totally on his behalf…</a:t>
            </a:r>
          </a:p>
          <a:p>
            <a:endParaRPr lang="en-US" dirty="0" smtClean="0"/>
          </a:p>
          <a:p>
            <a:r>
              <a:rPr lang="en-US" dirty="0" smtClean="0"/>
              <a:t>Note: If you decide to work with the Buyer as your Client/Principal, you must have “proper written disclosure (a contract) to establish a single agency relationship”.  Now you can truly “represent” the Buyer, making him/her your client!!     *</a:t>
            </a:r>
            <a:endParaRPr lang="en-US" dirty="0"/>
          </a:p>
        </p:txBody>
      </p:sp>
      <p:sp>
        <p:nvSpPr>
          <p:cNvPr id="3" name="Title 2"/>
          <p:cNvSpPr>
            <a:spLocks noGrp="1"/>
          </p:cNvSpPr>
          <p:nvPr>
            <p:ph type="title"/>
          </p:nvPr>
        </p:nvSpPr>
        <p:spPr/>
        <p:txBody>
          <a:bodyPr>
            <a:normAutofit fontScale="90000"/>
          </a:bodyPr>
          <a:lstStyle/>
          <a:p>
            <a:r>
              <a:rPr lang="en-US" dirty="0" smtClean="0">
                <a:latin typeface="Century Schoolbook" pitchFamily="18" charset="0"/>
              </a:rPr>
              <a:t>Dangers of working as a Transaction Broker</a:t>
            </a:r>
            <a:endParaRPr lang="en-US" dirty="0">
              <a:latin typeface="Century Schoolbook"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US" dirty="0" smtClean="0"/>
              <a:t>If you are showing and selling properties in an area that you are unfamiliar with, take extra precaution and do your research first!!</a:t>
            </a:r>
            <a:endParaRPr lang="en-US" dirty="0"/>
          </a:p>
        </p:txBody>
      </p:sp>
      <p:sp>
        <p:nvSpPr>
          <p:cNvPr id="4" name="Title 3"/>
          <p:cNvSpPr>
            <a:spLocks noGrp="1"/>
          </p:cNvSpPr>
          <p:nvPr>
            <p:ph type="title"/>
          </p:nvPr>
        </p:nvSpPr>
        <p:spPr/>
        <p:txBody>
          <a:bodyPr>
            <a:normAutofit fontScale="90000"/>
          </a:bodyPr>
          <a:lstStyle/>
          <a:p>
            <a:r>
              <a:rPr lang="en-US" dirty="0" smtClean="0">
                <a:latin typeface="Century Schoolbook" pitchFamily="18" charset="0"/>
              </a:rPr>
              <a:t>#3. Representing clients in unfamiliar territory</a:t>
            </a:r>
            <a:endParaRPr lang="en-US" dirty="0">
              <a:latin typeface="Century Schoolbook" pitchFamily="18" charset="0"/>
            </a:endParaRPr>
          </a:p>
        </p:txBody>
      </p:sp>
      <p:pic>
        <p:nvPicPr>
          <p:cNvPr id="3074" name="Picture 2" descr="C:\Users\Lloyd\AppData\Local\Microsoft\Windows\INetCache\IE\NXZSZ015\6900093546_f2f7fea242_n[1].jpg"/>
          <p:cNvPicPr>
            <a:picLocks noGrp="1" noChangeAspect="1" noChangeArrowheads="1"/>
          </p:cNvPicPr>
          <p:nvPr>
            <p:ph sz="half" idx="2"/>
          </p:nvPr>
        </p:nvPicPr>
        <p:blipFill>
          <a:blip r:embed="rId2" cstate="print"/>
          <a:srcRect/>
          <a:stretch>
            <a:fillRect/>
          </a:stretch>
        </p:blipFill>
        <p:spPr bwMode="auto">
          <a:xfrm>
            <a:off x="4724400" y="1828800"/>
            <a:ext cx="4038600" cy="302895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Clients want their real estate agent to have an answer for every question they ask.  Similarly, real estate agents want to help their clients.</a:t>
            </a:r>
          </a:p>
          <a:p>
            <a:r>
              <a:rPr lang="en-US" dirty="0" smtClean="0"/>
              <a:t>Just remember most states consider it illegal for a real estate agent to give tax or legal advice.  This mistake is especially difficult to avoid because taxes and legalities are an unavoidable part of real estate!!</a:t>
            </a:r>
            <a:endParaRPr lang="en-US" dirty="0"/>
          </a:p>
        </p:txBody>
      </p:sp>
      <p:sp>
        <p:nvSpPr>
          <p:cNvPr id="3" name="Title 2"/>
          <p:cNvSpPr>
            <a:spLocks noGrp="1"/>
          </p:cNvSpPr>
          <p:nvPr>
            <p:ph type="title"/>
          </p:nvPr>
        </p:nvSpPr>
        <p:spPr/>
        <p:txBody>
          <a:bodyPr/>
          <a:lstStyle/>
          <a:p>
            <a:r>
              <a:rPr lang="en-US" dirty="0" smtClean="0">
                <a:latin typeface="Century Schoolbook" pitchFamily="18" charset="0"/>
              </a:rPr>
              <a:t>#4. Giving Legal Advice     *</a:t>
            </a:r>
            <a:endParaRPr lang="en-US" dirty="0">
              <a:latin typeface="Century Schoolbook" pitchFamily="18" charset="0"/>
            </a:endParaRPr>
          </a:p>
        </p:txBody>
      </p:sp>
      <p:pic>
        <p:nvPicPr>
          <p:cNvPr id="4099" name="Picture 3" descr="C:\Users\Lloyd\AppData\Local\Microsoft\Windows\INetCache\IE\DR1GITTN\free-advice[1].jpg"/>
          <p:cNvPicPr>
            <a:picLocks noChangeAspect="1" noChangeArrowheads="1"/>
          </p:cNvPicPr>
          <p:nvPr/>
        </p:nvPicPr>
        <p:blipFill>
          <a:blip r:embed="rId2" cstate="print"/>
          <a:srcRect/>
          <a:stretch>
            <a:fillRect/>
          </a:stretch>
        </p:blipFill>
        <p:spPr bwMode="auto">
          <a:xfrm>
            <a:off x="3810000" y="4876800"/>
            <a:ext cx="2857500" cy="1676400"/>
          </a:xfrm>
          <a:prstGeom prst="rect">
            <a:avLst/>
          </a:prstGeom>
          <a:noFill/>
        </p:spPr>
      </p:pic>
      <p:pic>
        <p:nvPicPr>
          <p:cNvPr id="1027" name="Picture 3" descr="C:\Users\Lloyd\AppData\Local\Microsoft\Windows\INetCache\IE\AG3DOR81\question-marks[1].jpg"/>
          <p:cNvPicPr>
            <a:picLocks noChangeAspect="1" noChangeArrowheads="1"/>
          </p:cNvPicPr>
          <p:nvPr/>
        </p:nvPicPr>
        <p:blipFill>
          <a:blip r:embed="rId3" cstate="print"/>
          <a:srcRect/>
          <a:stretch>
            <a:fillRect/>
          </a:stretch>
        </p:blipFill>
        <p:spPr bwMode="auto">
          <a:xfrm>
            <a:off x="6477000" y="4724400"/>
            <a:ext cx="2223552" cy="167013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rmAutofit lnSpcReduction="10000"/>
          </a:bodyPr>
          <a:lstStyle/>
          <a:p>
            <a:r>
              <a:rPr lang="en-US" dirty="0" smtClean="0"/>
              <a:t>Give the wrong advice, and the consumer could blame you for any consequences.</a:t>
            </a:r>
          </a:p>
          <a:p>
            <a:r>
              <a:rPr lang="en-US" dirty="0" smtClean="0"/>
              <a:t>Instead, politely request that they direct any such questions to a lawyer or tax professional.</a:t>
            </a:r>
          </a:p>
          <a:p>
            <a:endParaRPr lang="en-US" dirty="0"/>
          </a:p>
        </p:txBody>
      </p:sp>
      <p:sp>
        <p:nvSpPr>
          <p:cNvPr id="4" name="Title 3"/>
          <p:cNvSpPr>
            <a:spLocks noGrp="1"/>
          </p:cNvSpPr>
          <p:nvPr>
            <p:ph type="title"/>
          </p:nvPr>
        </p:nvSpPr>
        <p:spPr/>
        <p:txBody>
          <a:bodyPr/>
          <a:lstStyle/>
          <a:p>
            <a:pPr algn="r"/>
            <a:r>
              <a:rPr lang="en-US" dirty="0" smtClean="0"/>
              <a:t>*</a:t>
            </a:r>
            <a:endParaRPr lang="en-US" dirty="0"/>
          </a:p>
        </p:txBody>
      </p:sp>
      <p:sp>
        <p:nvSpPr>
          <p:cNvPr id="8" name="Content Placeholder 7"/>
          <p:cNvSpPr>
            <a:spLocks noGrp="1"/>
          </p:cNvSpPr>
          <p:nvPr>
            <p:ph sz="half" idx="2"/>
          </p:nvPr>
        </p:nvSpPr>
        <p:spPr/>
        <p:txBody>
          <a:bodyPr/>
          <a:lstStyle/>
          <a:p>
            <a:endParaRPr lang="en-US"/>
          </a:p>
        </p:txBody>
      </p:sp>
      <p:pic>
        <p:nvPicPr>
          <p:cNvPr id="1032" name="Picture 8" descr="C:\Users\Lloyd\AppData\Local\Microsoft\Windows\INetCache\IE\NXZSZ015\Law[1].jpg"/>
          <p:cNvPicPr>
            <a:picLocks noChangeAspect="1" noChangeArrowheads="1"/>
          </p:cNvPicPr>
          <p:nvPr/>
        </p:nvPicPr>
        <p:blipFill>
          <a:blip r:embed="rId2" cstate="print"/>
          <a:srcRect/>
          <a:stretch>
            <a:fillRect/>
          </a:stretch>
        </p:blipFill>
        <p:spPr bwMode="auto">
          <a:xfrm>
            <a:off x="4343400" y="1447800"/>
            <a:ext cx="4490021" cy="4047158"/>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85000" lnSpcReduction="10000"/>
          </a:bodyPr>
          <a:lstStyle/>
          <a:p>
            <a:r>
              <a:rPr lang="en-US" dirty="0" smtClean="0"/>
              <a:t>Every real estate agent strives to make their property stand out from the crowd.  It might even be tempting to exaggerate here and there about the features of the condition of the house.</a:t>
            </a:r>
          </a:p>
          <a:p>
            <a:r>
              <a:rPr lang="en-US" dirty="0" smtClean="0"/>
              <a:t>This kind of deception can end up disastrously for agents.</a:t>
            </a:r>
            <a:endParaRPr lang="en-US" dirty="0"/>
          </a:p>
        </p:txBody>
      </p:sp>
      <p:sp>
        <p:nvSpPr>
          <p:cNvPr id="4" name="Title 3"/>
          <p:cNvSpPr>
            <a:spLocks noGrp="1"/>
          </p:cNvSpPr>
          <p:nvPr>
            <p:ph type="title"/>
          </p:nvPr>
        </p:nvSpPr>
        <p:spPr/>
        <p:txBody>
          <a:bodyPr/>
          <a:lstStyle/>
          <a:p>
            <a:r>
              <a:rPr lang="en-US" dirty="0" smtClean="0">
                <a:latin typeface="Century Schoolbook" pitchFamily="18" charset="0"/>
              </a:rPr>
              <a:t>#5. Misleading Clients</a:t>
            </a:r>
            <a:endParaRPr lang="en-US" dirty="0">
              <a:latin typeface="Century Schoolbook" pitchFamily="18" charset="0"/>
            </a:endParaRPr>
          </a:p>
        </p:txBody>
      </p:sp>
      <p:sp>
        <p:nvSpPr>
          <p:cNvPr id="6" name="Content Placeholder 5"/>
          <p:cNvSpPr>
            <a:spLocks noGrp="1"/>
          </p:cNvSpPr>
          <p:nvPr>
            <p:ph sz="half" idx="2"/>
          </p:nvPr>
        </p:nvSpPr>
        <p:spPr/>
        <p:txBody>
          <a:bodyPr>
            <a:normAutofit fontScale="85000" lnSpcReduction="1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Waterfront Property</a:t>
            </a:r>
          </a:p>
          <a:p>
            <a:r>
              <a:rPr lang="en-US" dirty="0" smtClean="0"/>
              <a:t>No Yard Maintenance</a:t>
            </a:r>
          </a:p>
          <a:p>
            <a:r>
              <a:rPr lang="en-US" dirty="0" smtClean="0"/>
              <a:t>Easy drive to anywhere on the Coast</a:t>
            </a:r>
          </a:p>
          <a:p>
            <a:pPr>
              <a:buNone/>
            </a:pPr>
            <a:endParaRPr lang="en-US" dirty="0"/>
          </a:p>
        </p:txBody>
      </p:sp>
      <p:pic>
        <p:nvPicPr>
          <p:cNvPr id="5123" name="Picture 3" descr="C:\Users\Lloyd\AppData\Local\Microsoft\Windows\INetCache\IE\0HFTZIXL\diannes-rose-a-tiny-shantycamphouseboat-17-x-8-beam-21810659[1].jpg"/>
          <p:cNvPicPr>
            <a:picLocks noChangeAspect="1" noChangeArrowheads="1"/>
          </p:cNvPicPr>
          <p:nvPr/>
        </p:nvPicPr>
        <p:blipFill>
          <a:blip r:embed="rId2" cstate="print"/>
          <a:srcRect/>
          <a:stretch>
            <a:fillRect/>
          </a:stretch>
        </p:blipFill>
        <p:spPr bwMode="auto">
          <a:xfrm>
            <a:off x="5105400" y="1752600"/>
            <a:ext cx="3200400" cy="24003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checkerboard(across)">
                                      <p:cBhvr>
                                        <p:cTn id="7" dur="5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xEl>
                                              <p:pRg st="7" end="7"/>
                                            </p:txEl>
                                          </p:spTgt>
                                        </p:tgtEl>
                                        <p:attrNameLst>
                                          <p:attrName>style.visibility</p:attrName>
                                        </p:attrNameLst>
                                      </p:cBhvr>
                                      <p:to>
                                        <p:strVal val="visible"/>
                                      </p:to>
                                    </p:set>
                                    <p:anim calcmode="lin" valueType="num">
                                      <p:cBhvr additive="base">
                                        <p:cTn id="12"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xEl>
                                              <p:pRg st="8" end="8"/>
                                            </p:txEl>
                                          </p:spTgt>
                                        </p:tgtEl>
                                        <p:attrNameLst>
                                          <p:attrName>style.visibility</p:attrName>
                                        </p:attrNameLst>
                                      </p:cBhvr>
                                      <p:to>
                                        <p:strVal val="visible"/>
                                      </p:to>
                                    </p:set>
                                    <p:anim calcmode="lin" valueType="num">
                                      <p:cBhvr additive="base">
                                        <p:cTn id="18"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xEl>
                                              <p:pRg st="9" end="9"/>
                                            </p:txEl>
                                          </p:spTgt>
                                        </p:tgtEl>
                                        <p:attrNameLst>
                                          <p:attrName>style.visibility</p:attrName>
                                        </p:attrNameLst>
                                      </p:cBhvr>
                                      <p:to>
                                        <p:strVal val="visible"/>
                                      </p:to>
                                    </p:set>
                                    <p:anim calcmode="lin" valueType="num">
                                      <p:cBhvr additive="base">
                                        <p:cTn id="24"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When a client claims a real estate agent did not perform under the terms of a contract, he or she might seek legal action</a:t>
            </a:r>
          </a:p>
          <a:p>
            <a:r>
              <a:rPr lang="en-US" dirty="0" smtClean="0"/>
              <a:t>One of the most common reasons for breach of contract is failing to comply with time frames stated in the contract.  A breach of contract claim is often made in conjunction with claims of negligence, fraud or breach of duty.</a:t>
            </a:r>
            <a:endParaRPr lang="en-US" dirty="0"/>
          </a:p>
        </p:txBody>
      </p:sp>
      <p:sp>
        <p:nvSpPr>
          <p:cNvPr id="5" name="Title 4"/>
          <p:cNvSpPr>
            <a:spLocks noGrp="1"/>
          </p:cNvSpPr>
          <p:nvPr>
            <p:ph type="title"/>
          </p:nvPr>
        </p:nvSpPr>
        <p:spPr/>
        <p:txBody>
          <a:bodyPr/>
          <a:lstStyle/>
          <a:p>
            <a:r>
              <a:rPr lang="en-US" dirty="0" smtClean="0">
                <a:latin typeface="Century Schoolbook" pitchFamily="18" charset="0"/>
              </a:rPr>
              <a:t>#6. Breach of Contract		*</a:t>
            </a:r>
            <a:endParaRPr lang="en-US" dirty="0">
              <a:latin typeface="Century Schoolbook" pitchFamily="18" charset="0"/>
            </a:endParaRPr>
          </a:p>
        </p:txBody>
      </p:sp>
      <p:pic>
        <p:nvPicPr>
          <p:cNvPr id="6146" name="Picture 2" descr="C:\Users\Lloyd\AppData\Local\Microsoft\Windows\INetCache\IE\DR1GITTN\image-150nw-162362546[1].jpg"/>
          <p:cNvPicPr>
            <a:picLocks noChangeAspect="1" noChangeArrowheads="1"/>
          </p:cNvPicPr>
          <p:nvPr/>
        </p:nvPicPr>
        <p:blipFill>
          <a:blip r:embed="rId2" cstate="print"/>
          <a:srcRect/>
          <a:stretch>
            <a:fillRect/>
          </a:stretch>
        </p:blipFill>
        <p:spPr bwMode="auto">
          <a:xfrm>
            <a:off x="6440454" y="4961699"/>
            <a:ext cx="1941546" cy="1743901"/>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Be sure to take the time with each customer/client to advise them on the terms of a contract properly</a:t>
            </a:r>
          </a:p>
          <a:p>
            <a:r>
              <a:rPr lang="en-US" dirty="0" smtClean="0"/>
              <a:t>Identify any unclear clauses, terms or issues to reduce the chance of later legal action</a:t>
            </a:r>
          </a:p>
          <a:p>
            <a:r>
              <a:rPr lang="en-US" dirty="0" smtClean="0"/>
              <a:t>When in doubt… don’t guess!!</a:t>
            </a:r>
          </a:p>
          <a:p>
            <a:r>
              <a:rPr lang="en-US" dirty="0" smtClean="0"/>
              <a:t>Your customer/client should always have opportunity to consult an attorney</a:t>
            </a:r>
            <a:endParaRPr lang="en-US" dirty="0"/>
          </a:p>
        </p:txBody>
      </p:sp>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Even the slightest mistake could end up costing you a lot of money, a lot of stress and worst of all, tarnish your </a:t>
            </a:r>
            <a:r>
              <a:rPr lang="en-US" b="1" dirty="0" smtClean="0">
                <a:solidFill>
                  <a:srgbClr val="00B050"/>
                </a:solidFill>
              </a:rPr>
              <a:t>reputation</a:t>
            </a:r>
            <a:r>
              <a:rPr lang="en-US" dirty="0" smtClean="0"/>
              <a:t>.</a:t>
            </a:r>
          </a:p>
          <a:p>
            <a:r>
              <a:rPr lang="en-US" dirty="0" smtClean="0"/>
              <a:t>Luckily, there are proactive steps you can take to protect yourself and your real estate career.</a:t>
            </a:r>
          </a:p>
          <a:p>
            <a:r>
              <a:rPr lang="en-US" dirty="0" smtClean="0"/>
              <a:t>Although accidents can still happen, learning how to avoid the most common mistakes can significantly reduce the risk of being sued, and you should still educate yourself to lean on the side of Preparedness!</a:t>
            </a:r>
            <a:endParaRPr lang="en-US" dirty="0"/>
          </a:p>
        </p:txBody>
      </p:sp>
      <p:sp>
        <p:nvSpPr>
          <p:cNvPr id="3" name="Title 2"/>
          <p:cNvSpPr>
            <a:spLocks noGrp="1"/>
          </p:cNvSpPr>
          <p:nvPr>
            <p:ph type="title"/>
          </p:nvPr>
        </p:nvSpPr>
        <p:spPr/>
        <p:txBody>
          <a:bodyPr>
            <a:normAutofit fontScale="90000"/>
          </a:bodyPr>
          <a:lstStyle/>
          <a:p>
            <a:r>
              <a:rPr lang="en-US" dirty="0" smtClean="0">
                <a:latin typeface="Century Schoolbook" pitchFamily="18" charset="0"/>
              </a:rPr>
              <a:t>10 Most Common Ways Real Estate Agents Get Sued</a:t>
            </a:r>
            <a:endParaRPr lang="en-US" dirty="0">
              <a:latin typeface="Century Schoolbook"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rmAutofit fontScale="92500" lnSpcReduction="20000"/>
          </a:bodyPr>
          <a:lstStyle/>
          <a:p>
            <a:r>
              <a:rPr lang="en-US" dirty="0" smtClean="0"/>
              <a:t>Hackers are everywhere, and they want your clients’ information.  Moreover, if they are successful in getting it, YOU will be the one who pays!</a:t>
            </a:r>
            <a:endParaRPr lang="en-US" dirty="0"/>
          </a:p>
        </p:txBody>
      </p:sp>
      <p:sp>
        <p:nvSpPr>
          <p:cNvPr id="6" name="Content Placeholder 5"/>
          <p:cNvSpPr>
            <a:spLocks noGrp="1"/>
          </p:cNvSpPr>
          <p:nvPr>
            <p:ph sz="half" idx="2"/>
          </p:nvPr>
        </p:nvSpPr>
        <p:spPr>
          <a:xfrm>
            <a:off x="4648200" y="1481328"/>
            <a:ext cx="4038600" cy="5071872"/>
          </a:xfrm>
        </p:spPr>
        <p:txBody>
          <a:bodyPr>
            <a:normAutofit fontScale="92500" lnSpcReduction="2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Wire Transfers are a huge problem in FL.</a:t>
            </a:r>
          </a:p>
          <a:p>
            <a:r>
              <a:rPr lang="en-US" dirty="0" smtClean="0"/>
              <a:t>Don’t Risk It…</a:t>
            </a:r>
          </a:p>
          <a:p>
            <a:r>
              <a:rPr lang="en-US" dirty="0" smtClean="0"/>
              <a:t>Protect data… Protect Yourself!!</a:t>
            </a:r>
          </a:p>
        </p:txBody>
      </p:sp>
      <p:sp>
        <p:nvSpPr>
          <p:cNvPr id="4" name="Title 3"/>
          <p:cNvSpPr>
            <a:spLocks noGrp="1"/>
          </p:cNvSpPr>
          <p:nvPr>
            <p:ph type="title"/>
          </p:nvPr>
        </p:nvSpPr>
        <p:spPr/>
        <p:txBody>
          <a:bodyPr>
            <a:normAutofit fontScale="90000"/>
          </a:bodyPr>
          <a:lstStyle/>
          <a:p>
            <a:r>
              <a:rPr lang="en-US" dirty="0" smtClean="0">
                <a:latin typeface="Century Schoolbook" pitchFamily="18" charset="0"/>
              </a:rPr>
              <a:t>#7. Failing to Keep your Clients’ Data Safe</a:t>
            </a:r>
            <a:endParaRPr lang="en-US" dirty="0">
              <a:latin typeface="Century Schoolbook" pitchFamily="18" charset="0"/>
            </a:endParaRPr>
          </a:p>
        </p:txBody>
      </p:sp>
      <p:pic>
        <p:nvPicPr>
          <p:cNvPr id="7172" name="Picture 4" descr="C:\Users\Lloyd\AppData\Local\Microsoft\Windows\INetCache\IE\5D0TQTUN\hacked[1].jpg"/>
          <p:cNvPicPr>
            <a:picLocks noChangeAspect="1" noChangeArrowheads="1"/>
          </p:cNvPicPr>
          <p:nvPr/>
        </p:nvPicPr>
        <p:blipFill>
          <a:blip r:embed="rId2" cstate="print"/>
          <a:srcRect/>
          <a:stretch>
            <a:fillRect/>
          </a:stretch>
        </p:blipFill>
        <p:spPr bwMode="auto">
          <a:xfrm>
            <a:off x="4800600" y="1600200"/>
            <a:ext cx="3886200" cy="27432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843272"/>
          </a:xfrm>
        </p:spPr>
        <p:txBody>
          <a:bodyPr/>
          <a:lstStyle/>
          <a:p>
            <a:r>
              <a:rPr lang="en-US" dirty="0" smtClean="0"/>
              <a:t>Real estate agents frequently fail to recommend property inspections to prospective buyers.  Your customers/clients are trusting you for your expertise and guidance through the real estate process. </a:t>
            </a:r>
          </a:p>
          <a:p>
            <a:r>
              <a:rPr lang="en-US" dirty="0" smtClean="0"/>
              <a:t>If the Buyer seriously wants to wave the inspection… get it in writing!!</a:t>
            </a:r>
            <a:endParaRPr lang="en-US" dirty="0"/>
          </a:p>
        </p:txBody>
      </p:sp>
      <p:sp>
        <p:nvSpPr>
          <p:cNvPr id="3" name="Title 2"/>
          <p:cNvSpPr>
            <a:spLocks noGrp="1"/>
          </p:cNvSpPr>
          <p:nvPr>
            <p:ph type="title"/>
          </p:nvPr>
        </p:nvSpPr>
        <p:spPr/>
        <p:txBody>
          <a:bodyPr>
            <a:normAutofit fontScale="90000"/>
          </a:bodyPr>
          <a:lstStyle/>
          <a:p>
            <a:r>
              <a:rPr lang="en-US" dirty="0" smtClean="0">
                <a:latin typeface="Century Schoolbook" pitchFamily="18" charset="0"/>
              </a:rPr>
              <a:t>#8. Failing to Recommend Inspections</a:t>
            </a:r>
            <a:endParaRPr lang="en-US" dirty="0">
              <a:latin typeface="Century Schoolbook" pitchFamily="18" charset="0"/>
            </a:endParaRPr>
          </a:p>
        </p:txBody>
      </p:sp>
      <p:pic>
        <p:nvPicPr>
          <p:cNvPr id="8194" name="Picture 2" descr="C:\Users\Lloyd\AppData\Local\Microsoft\Windows\INetCache\IE\CGEJF2HW\8233501246_a74b552023_z[1].jpg"/>
          <p:cNvPicPr>
            <a:picLocks noChangeAspect="1" noChangeArrowheads="1"/>
          </p:cNvPicPr>
          <p:nvPr/>
        </p:nvPicPr>
        <p:blipFill>
          <a:blip r:embed="rId2" cstate="print"/>
          <a:srcRect/>
          <a:stretch>
            <a:fillRect/>
          </a:stretch>
        </p:blipFill>
        <p:spPr bwMode="auto">
          <a:xfrm>
            <a:off x="5562599" y="4267200"/>
            <a:ext cx="3581043" cy="2389227"/>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smtClean="0"/>
              <a:t>Negligence is a cause of action alleging the failure to exercise due care toward others that a reasonable or prudent person would do in the circumstances.</a:t>
            </a:r>
            <a:endParaRPr lang="en-US" dirty="0"/>
          </a:p>
        </p:txBody>
      </p:sp>
      <p:sp>
        <p:nvSpPr>
          <p:cNvPr id="3" name="Content Placeholder 2"/>
          <p:cNvSpPr>
            <a:spLocks noGrp="1"/>
          </p:cNvSpPr>
          <p:nvPr>
            <p:ph sz="half" idx="2"/>
          </p:nvPr>
        </p:nvSpPr>
        <p:spPr/>
        <p:txBody>
          <a:bodyPr/>
          <a:lstStyle/>
          <a:p>
            <a:r>
              <a:rPr lang="en-US" dirty="0" smtClean="0"/>
              <a:t>Clients can make claims that a real estate agent should have known something but did not and failed to take appropriate action.</a:t>
            </a:r>
            <a:endParaRPr lang="en-US" dirty="0"/>
          </a:p>
        </p:txBody>
      </p:sp>
      <p:sp>
        <p:nvSpPr>
          <p:cNvPr id="4" name="Title 3"/>
          <p:cNvSpPr>
            <a:spLocks noGrp="1"/>
          </p:cNvSpPr>
          <p:nvPr>
            <p:ph type="title"/>
          </p:nvPr>
        </p:nvSpPr>
        <p:spPr/>
        <p:txBody>
          <a:bodyPr/>
          <a:lstStyle/>
          <a:p>
            <a:r>
              <a:rPr lang="en-US" dirty="0" smtClean="0">
                <a:latin typeface="Century Schoolbook" pitchFamily="18" charset="0"/>
              </a:rPr>
              <a:t>#9. Negligence      *</a:t>
            </a:r>
            <a:endParaRPr lang="en-US" dirty="0">
              <a:latin typeface="Century Schoolbook"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Negligence differs from fraud in that it lacks an element of intent. </a:t>
            </a:r>
          </a:p>
          <a:p>
            <a:r>
              <a:rPr lang="en-US" dirty="0" smtClean="0"/>
              <a:t>Often clients seeking legal action will begin by claiming fraud, but if they are unable to prove intent, they will seek reparations for negligence.</a:t>
            </a:r>
          </a:p>
          <a:p>
            <a:r>
              <a:rPr lang="en-US" dirty="0" smtClean="0"/>
              <a:t>It’s hard to prevent claims of negligence because you might not always know what you should have known.</a:t>
            </a:r>
          </a:p>
          <a:p>
            <a:pPr algn="r">
              <a:buNone/>
            </a:pPr>
            <a:r>
              <a:rPr lang="en-US" dirty="0" smtClean="0"/>
              <a:t>*</a:t>
            </a:r>
            <a:endParaRPr lang="en-US" dirty="0"/>
          </a:p>
        </p:txBody>
      </p:sp>
      <p:sp>
        <p:nvSpPr>
          <p:cNvPr id="5" name="Title 4"/>
          <p:cNvSpPr>
            <a:spLocks noGrp="1"/>
          </p:cNvSpPr>
          <p:nvPr>
            <p:ph type="title"/>
          </p:nvPr>
        </p:nvSpPr>
        <p:spPr/>
        <p:txBody>
          <a:bodyPr/>
          <a:lstStyle/>
          <a:p>
            <a:r>
              <a:rPr lang="en-US" dirty="0" smtClean="0">
                <a:latin typeface="Century Schoolbook" pitchFamily="18" charset="0"/>
              </a:rPr>
              <a:t>Negligence</a:t>
            </a:r>
            <a:endParaRPr lang="en-US" dirty="0">
              <a:latin typeface="Century Schoolbook"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rmAutofit fontScale="85000" lnSpcReduction="20000"/>
          </a:bodyPr>
          <a:lstStyle/>
          <a:p>
            <a:r>
              <a:rPr lang="en-US" dirty="0" smtClean="0"/>
              <a:t>The Law says… “A broker shall preserve at least one legible copy of all books, accounts, and records pertaining to the real estate brokerage business for at least five years from the date of receipt of any money, fund, deposit, check, or draft entrusted to the broker”… OR</a:t>
            </a:r>
            <a:endParaRPr lang="en-US" dirty="0"/>
          </a:p>
        </p:txBody>
      </p:sp>
      <p:sp>
        <p:nvSpPr>
          <p:cNvPr id="4" name="Title 3"/>
          <p:cNvSpPr>
            <a:spLocks noGrp="1"/>
          </p:cNvSpPr>
          <p:nvPr>
            <p:ph type="title"/>
          </p:nvPr>
        </p:nvSpPr>
        <p:spPr/>
        <p:txBody>
          <a:bodyPr/>
          <a:lstStyle/>
          <a:p>
            <a:r>
              <a:rPr lang="en-US" dirty="0" smtClean="0">
                <a:latin typeface="Century Schoolbook" pitchFamily="18" charset="0"/>
              </a:rPr>
              <a:t>#10. Incomplete Files</a:t>
            </a:r>
            <a:endParaRPr lang="en-US" dirty="0">
              <a:latin typeface="Century Schoolbook" pitchFamily="18" charset="0"/>
            </a:endParaRPr>
          </a:p>
        </p:txBody>
      </p:sp>
      <p:sp>
        <p:nvSpPr>
          <p:cNvPr id="8" name="Content Placeholder 7"/>
          <p:cNvSpPr>
            <a:spLocks noGrp="1"/>
          </p:cNvSpPr>
          <p:nvPr>
            <p:ph sz="half" idx="2"/>
          </p:nvPr>
        </p:nvSpPr>
        <p:spPr/>
        <p:txBody>
          <a:bodyPr>
            <a:normAutofit fontScale="85000" lnSpcReduction="20000"/>
          </a:bodyPr>
          <a:lstStyle/>
          <a:p>
            <a:endParaRPr lang="en-US"/>
          </a:p>
        </p:txBody>
      </p:sp>
      <p:pic>
        <p:nvPicPr>
          <p:cNvPr id="1030" name="Picture 6" descr="C:\Users\Lloyd\AppData\Local\Microsoft\Windows\INetCache\IE\0HFTZIXL\1200px-Fondos_archivo[1].jpg"/>
          <p:cNvPicPr>
            <a:picLocks noChangeAspect="1" noChangeArrowheads="1"/>
          </p:cNvPicPr>
          <p:nvPr/>
        </p:nvPicPr>
        <p:blipFill>
          <a:blip r:embed="rId2" cstate="print"/>
          <a:srcRect/>
          <a:stretch>
            <a:fillRect/>
          </a:stretch>
        </p:blipFill>
        <p:spPr bwMode="auto">
          <a:xfrm>
            <a:off x="4343400" y="1524000"/>
            <a:ext cx="4572000" cy="3429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“even in the event no funds are entrusted to the broker, for at least five years from the date of execution by any party of any listing agreement, offer to purchase, rental property management agreement, rental or lease agreement, or any other written or verbal agreement which engages the services of the broker”.</a:t>
            </a:r>
            <a:endParaRPr lang="en-US" dirty="0"/>
          </a:p>
        </p:txBody>
      </p:sp>
      <p:sp>
        <p:nvSpPr>
          <p:cNvPr id="5" name="Title 4"/>
          <p:cNvSpPr>
            <a:spLocks noGrp="1"/>
          </p:cNvSpPr>
          <p:nvPr>
            <p:ph type="title"/>
          </p:nvPr>
        </p:nvSpPr>
        <p:spPr/>
        <p:txBody>
          <a:bodyPr/>
          <a:lstStyle/>
          <a:p>
            <a:r>
              <a:rPr lang="en-US" dirty="0" smtClean="0">
                <a:latin typeface="Century Schoolbook" pitchFamily="18" charset="0"/>
              </a:rPr>
              <a:t>Incomplete Files</a:t>
            </a:r>
            <a:endParaRPr lang="en-US" dirty="0">
              <a:latin typeface="Century Schoolbook"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rmAutofit fontScale="92500" lnSpcReduction="10000"/>
          </a:bodyPr>
          <a:lstStyle/>
          <a:p>
            <a:r>
              <a:rPr lang="en-US" dirty="0" smtClean="0"/>
              <a:t>Use the Checklists that we’ve incorporated into Paperless Pipeline</a:t>
            </a:r>
          </a:p>
          <a:p>
            <a:r>
              <a:rPr lang="en-US" dirty="0" smtClean="0"/>
              <a:t>Start a Paperless Pipeline File for every transaction…</a:t>
            </a:r>
          </a:p>
          <a:p>
            <a:pPr lvl="1"/>
            <a:r>
              <a:rPr lang="en-US" dirty="0" smtClean="0"/>
              <a:t>Listing… Sales Agreement… Closing</a:t>
            </a:r>
          </a:p>
          <a:p>
            <a:pPr lvl="2"/>
            <a:r>
              <a:rPr lang="en-US" dirty="0" smtClean="0"/>
              <a:t>Add documents from the checklist (if they apply) as they are signed</a:t>
            </a:r>
          </a:p>
        </p:txBody>
      </p:sp>
      <p:sp>
        <p:nvSpPr>
          <p:cNvPr id="4" name="Title 3"/>
          <p:cNvSpPr>
            <a:spLocks noGrp="1"/>
          </p:cNvSpPr>
          <p:nvPr>
            <p:ph type="title"/>
          </p:nvPr>
        </p:nvSpPr>
        <p:spPr/>
        <p:txBody>
          <a:bodyPr/>
          <a:lstStyle/>
          <a:p>
            <a:r>
              <a:rPr lang="en-US" dirty="0" smtClean="0">
                <a:latin typeface="Century Schoolbook" pitchFamily="18" charset="0"/>
              </a:rPr>
              <a:t>Incomplete Files</a:t>
            </a:r>
            <a:endParaRPr lang="en-US" dirty="0">
              <a:latin typeface="Century Schoolbook" pitchFamily="18" charset="0"/>
            </a:endParaRPr>
          </a:p>
        </p:txBody>
      </p:sp>
      <p:sp>
        <p:nvSpPr>
          <p:cNvPr id="8" name="Content Placeholder 7"/>
          <p:cNvSpPr>
            <a:spLocks noGrp="1"/>
          </p:cNvSpPr>
          <p:nvPr>
            <p:ph sz="half" idx="2"/>
          </p:nvPr>
        </p:nvSpPr>
        <p:spPr/>
        <p:txBody>
          <a:bodyPr>
            <a:normAutofit fontScale="92500" lnSpcReduction="10000"/>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lgn="r">
              <a:buNone/>
            </a:pPr>
            <a:r>
              <a:rPr lang="en-US" dirty="0" smtClean="0"/>
              <a:t>*</a:t>
            </a:r>
            <a:endParaRPr lang="en-US" dirty="0"/>
          </a:p>
        </p:txBody>
      </p:sp>
      <p:pic>
        <p:nvPicPr>
          <p:cNvPr id="2050" name="Picture 2" descr="C:\Users\Lloyd\AppData\Local\Microsoft\Windows\INetCache\IE\CGEJF2HW\cloud_storage2[1].jpg"/>
          <p:cNvPicPr>
            <a:picLocks noChangeAspect="1" noChangeArrowheads="1"/>
          </p:cNvPicPr>
          <p:nvPr/>
        </p:nvPicPr>
        <p:blipFill>
          <a:blip r:embed="rId2" cstate="print"/>
          <a:srcRect/>
          <a:stretch>
            <a:fillRect/>
          </a:stretch>
        </p:blipFill>
        <p:spPr bwMode="auto">
          <a:xfrm>
            <a:off x="4572000" y="1524000"/>
            <a:ext cx="4213860" cy="317894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Even the most diligent real estate agent can get sued.  The good news is, by avoiding the common mistakes, you can dramatically reduce RISK!!				*</a:t>
            </a:r>
          </a:p>
          <a:p>
            <a:pPr lvl="1"/>
            <a:endParaRPr lang="en-US" dirty="0"/>
          </a:p>
        </p:txBody>
      </p:sp>
      <p:sp>
        <p:nvSpPr>
          <p:cNvPr id="5" name="Title 4"/>
          <p:cNvSpPr>
            <a:spLocks noGrp="1"/>
          </p:cNvSpPr>
          <p:nvPr>
            <p:ph type="title"/>
          </p:nvPr>
        </p:nvSpPr>
        <p:spPr/>
        <p:txBody>
          <a:bodyPr>
            <a:normAutofit fontScale="90000"/>
          </a:bodyPr>
          <a:lstStyle/>
          <a:p>
            <a:r>
              <a:rPr lang="en-US" dirty="0" smtClean="0">
                <a:latin typeface="Century Schoolbook" pitchFamily="18" charset="0"/>
              </a:rPr>
              <a:t>Protecting Your Real Estate Business</a:t>
            </a:r>
            <a:endParaRPr lang="en-US" dirty="0">
              <a:latin typeface="Century Schoolbook" pitchFamily="18" charset="0"/>
            </a:endParaRPr>
          </a:p>
        </p:txBody>
      </p:sp>
      <p:pic>
        <p:nvPicPr>
          <p:cNvPr id="3074" name="Picture 2" descr="C:\Users\Lloyd\AppData\Local\Microsoft\Windows\INetCache\IE\NXZSZ015\risk[1].jpg"/>
          <p:cNvPicPr>
            <a:picLocks noChangeAspect="1" noChangeArrowheads="1"/>
          </p:cNvPicPr>
          <p:nvPr/>
        </p:nvPicPr>
        <p:blipFill>
          <a:blip r:embed="rId2" cstate="print"/>
          <a:srcRect/>
          <a:stretch>
            <a:fillRect/>
          </a:stretch>
        </p:blipFill>
        <p:spPr bwMode="auto">
          <a:xfrm>
            <a:off x="1143000" y="3429000"/>
            <a:ext cx="6648450" cy="2409825"/>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8229600" cy="4102291"/>
          </a:xfrm>
        </p:spPr>
        <p:txBody>
          <a:bodyPr>
            <a:normAutofit fontScale="92500"/>
          </a:bodyPr>
          <a:lstStyle/>
          <a:p>
            <a:r>
              <a:rPr lang="en-US" dirty="0" smtClean="0">
                <a:latin typeface="Lucida Calligraphy" pitchFamily="66" charset="0"/>
              </a:rPr>
              <a:t>“It’s never a problem until it’s a problem!!”</a:t>
            </a:r>
          </a:p>
          <a:p>
            <a:pPr lvl="1"/>
            <a:r>
              <a:rPr lang="en-US" dirty="0" smtClean="0">
                <a:latin typeface="Lucida Calligraphy" pitchFamily="66" charset="0"/>
              </a:rPr>
              <a:t>Always seek legal advice, and advise your clients to seek legal advice, from an attorney</a:t>
            </a:r>
          </a:p>
          <a:p>
            <a:pPr lvl="1"/>
            <a:r>
              <a:rPr lang="en-US" dirty="0" smtClean="0">
                <a:latin typeface="Lucida Calligraphy" pitchFamily="66" charset="0"/>
              </a:rPr>
              <a:t>Always let us know if you see a legal train “coming down the track”!!</a:t>
            </a:r>
          </a:p>
          <a:p>
            <a:pPr lvl="1"/>
            <a:r>
              <a:rPr lang="en-US" dirty="0" smtClean="0">
                <a:latin typeface="Lucida Calligraphy" pitchFamily="66" charset="0"/>
              </a:rPr>
              <a:t>Be Honest</a:t>
            </a:r>
          </a:p>
          <a:p>
            <a:pPr lvl="1"/>
            <a:r>
              <a:rPr lang="en-US" dirty="0" smtClean="0">
                <a:latin typeface="Lucida Calligraphy" pitchFamily="66" charset="0"/>
              </a:rPr>
              <a:t>Be Ethical</a:t>
            </a:r>
          </a:p>
          <a:p>
            <a:pPr lvl="1"/>
            <a:r>
              <a:rPr lang="en-US" dirty="0" smtClean="0">
                <a:latin typeface="Lucida Calligraphy" pitchFamily="66" charset="0"/>
              </a:rPr>
              <a:t>As stated in the REALTOR Code of Ethics:</a:t>
            </a:r>
          </a:p>
          <a:p>
            <a:pPr lvl="2"/>
            <a:r>
              <a:rPr lang="en-US" dirty="0" smtClean="0">
                <a:latin typeface="Lucida Calligraphy" pitchFamily="66" charset="0"/>
              </a:rPr>
              <a:t>“Do unto others as you would have them to unto you”  The “Biblical” Realtor Motto</a:t>
            </a:r>
          </a:p>
          <a:p>
            <a:pPr lvl="2" algn="r">
              <a:buNone/>
            </a:pPr>
            <a:r>
              <a:rPr lang="en-US" sz="3500" dirty="0" smtClean="0">
                <a:latin typeface="Lucida Calligraphy" pitchFamily="66" charset="0"/>
              </a:rPr>
              <a:t>*</a:t>
            </a:r>
            <a:endParaRPr lang="en-US" sz="3500" dirty="0">
              <a:latin typeface="Lucida Calligraphy" pitchFamily="66" charset="0"/>
            </a:endParaRPr>
          </a:p>
        </p:txBody>
      </p:sp>
      <p:sp>
        <p:nvSpPr>
          <p:cNvPr id="3" name="Title 2"/>
          <p:cNvSpPr>
            <a:spLocks noGrp="1"/>
          </p:cNvSpPr>
          <p:nvPr>
            <p:ph type="title"/>
          </p:nvPr>
        </p:nvSpPr>
        <p:spPr/>
        <p:txBody>
          <a:bodyPr/>
          <a:lstStyle/>
          <a:p>
            <a:r>
              <a:rPr lang="en-US" dirty="0" smtClean="0">
                <a:latin typeface="Century Schoolbook" pitchFamily="18" charset="0"/>
              </a:rPr>
              <a:t>My Favorite Legal Saying…</a:t>
            </a:r>
            <a:endParaRPr lang="en-US" dirty="0">
              <a:latin typeface="Century Schoolbook"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i="1" dirty="0" smtClean="0"/>
              <a:t>Our Mission:</a:t>
            </a:r>
          </a:p>
          <a:p>
            <a:pPr lvl="1"/>
            <a:r>
              <a:rPr lang="en-US" dirty="0" smtClean="0"/>
              <a:t>“At RMS Elite Properties, our mission is to provide consumers with a complete, first class Real Estate experience, designed to enhance their lives and satisfy their diverse goals.”</a:t>
            </a:r>
            <a:endParaRPr lang="en-US" dirty="0"/>
          </a:p>
        </p:txBody>
      </p:sp>
      <p:sp>
        <p:nvSpPr>
          <p:cNvPr id="3" name="Title 2"/>
          <p:cNvSpPr>
            <a:spLocks noGrp="1"/>
          </p:cNvSpPr>
          <p:nvPr>
            <p:ph type="title"/>
          </p:nvPr>
        </p:nvSpPr>
        <p:spPr/>
        <p:txBody>
          <a:bodyPr>
            <a:normAutofit fontScale="90000"/>
          </a:bodyPr>
          <a:lstStyle/>
          <a:p>
            <a:r>
              <a:rPr lang="en-US" dirty="0" smtClean="0">
                <a:latin typeface="Century Schoolbook" pitchFamily="18" charset="0"/>
              </a:rPr>
              <a:t>RMS Elite Properties Mission Statement</a:t>
            </a:r>
            <a:endParaRPr lang="en-US" dirty="0">
              <a:latin typeface="Century Schoolbook"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amond(in)">
                                      <p:cBhvr>
                                        <p:cTn id="7" dur="2000"/>
                                        <p:tgtEl>
                                          <p:spTgt spid="2">
                                            <p:txEl>
                                              <p:pRg st="0" end="0"/>
                                            </p:txEl>
                                          </p:spTgt>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diamond(in)">
                                      <p:cBhvr>
                                        <p:cTn id="10"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US" dirty="0" smtClean="0"/>
              <a:t>At the end of the day, this is one thing we can’t afford to lose.</a:t>
            </a:r>
          </a:p>
          <a:p>
            <a:pPr lvl="1"/>
            <a:r>
              <a:rPr lang="en-US" dirty="0" smtClean="0"/>
              <a:t>It’s just not worth the cost</a:t>
            </a:r>
            <a:endParaRPr lang="en-US" dirty="0"/>
          </a:p>
        </p:txBody>
      </p:sp>
      <p:sp>
        <p:nvSpPr>
          <p:cNvPr id="6" name="Content Placeholder 5"/>
          <p:cNvSpPr>
            <a:spLocks noGrp="1"/>
          </p:cNvSpPr>
          <p:nvPr>
            <p:ph sz="half" idx="2"/>
          </p:nvPr>
        </p:nvSpPr>
        <p:spPr/>
        <p:txBody>
          <a:bodyPr/>
          <a:lstStyle/>
          <a:p>
            <a:r>
              <a:rPr lang="en-US" dirty="0" smtClean="0"/>
              <a:t>Great Quote…</a:t>
            </a:r>
          </a:p>
          <a:p>
            <a:r>
              <a:rPr lang="en-US" dirty="0" smtClean="0"/>
              <a:t>Great Lesson…</a:t>
            </a:r>
          </a:p>
          <a:p>
            <a:r>
              <a:rPr lang="en-US" dirty="0" smtClean="0">
                <a:latin typeface="Lucida Calligraphy" pitchFamily="66" charset="0"/>
              </a:rPr>
              <a:t>“There is no commission worth your reputation!!”</a:t>
            </a:r>
          </a:p>
          <a:p>
            <a:pPr lvl="1"/>
            <a:r>
              <a:rPr lang="en-US" dirty="0" smtClean="0"/>
              <a:t>Ed Dreibelbis</a:t>
            </a:r>
          </a:p>
          <a:p>
            <a:pPr lvl="1"/>
            <a:r>
              <a:rPr lang="en-US" dirty="0" smtClean="0"/>
              <a:t>Late Broker</a:t>
            </a:r>
          </a:p>
          <a:p>
            <a:pPr lvl="1"/>
            <a:r>
              <a:rPr lang="en-US" dirty="0" smtClean="0"/>
              <a:t>Dreibelbis Associates</a:t>
            </a:r>
          </a:p>
          <a:p>
            <a:pPr lvl="1"/>
            <a:endParaRPr lang="en-US" dirty="0" smtClean="0"/>
          </a:p>
          <a:p>
            <a:pPr lvl="1" algn="r">
              <a:buNone/>
            </a:pPr>
            <a:r>
              <a:rPr lang="en-US" dirty="0" smtClean="0"/>
              <a:t>*</a:t>
            </a:r>
            <a:endParaRPr lang="en-US" dirty="0"/>
          </a:p>
        </p:txBody>
      </p:sp>
      <p:sp>
        <p:nvSpPr>
          <p:cNvPr id="4" name="Title 3"/>
          <p:cNvSpPr>
            <a:spLocks noGrp="1"/>
          </p:cNvSpPr>
          <p:nvPr>
            <p:ph type="title"/>
          </p:nvPr>
        </p:nvSpPr>
        <p:spPr/>
        <p:txBody>
          <a:bodyPr/>
          <a:lstStyle/>
          <a:p>
            <a:r>
              <a:rPr lang="en-US" dirty="0" smtClean="0">
                <a:latin typeface="Century Schoolbook" pitchFamily="18" charset="0"/>
              </a:rPr>
              <a:t>Reputation</a:t>
            </a:r>
            <a:endParaRPr lang="en-US" dirty="0">
              <a:latin typeface="Century Schoolbook" pitchFamily="18" charset="0"/>
            </a:endParaRPr>
          </a:p>
        </p:txBody>
      </p:sp>
      <p:pic>
        <p:nvPicPr>
          <p:cNvPr id="2050" name="Picture 2" descr="C:\Users\Lloyd\AppData\Local\Microsoft\Windows\INetCache\IE\DR1GITTN\1278319749[1].png"/>
          <p:cNvPicPr>
            <a:picLocks noChangeAspect="1" noChangeArrowheads="1"/>
          </p:cNvPicPr>
          <p:nvPr/>
        </p:nvPicPr>
        <p:blipFill>
          <a:blip r:embed="rId2" cstate="print"/>
          <a:srcRect/>
          <a:stretch>
            <a:fillRect/>
          </a:stretch>
        </p:blipFill>
        <p:spPr bwMode="auto">
          <a:xfrm>
            <a:off x="2895600" y="3886200"/>
            <a:ext cx="1828800" cy="1828800"/>
          </a:xfrm>
          <a:prstGeom prst="rect">
            <a:avLst/>
          </a:prstGeom>
          <a:noFill/>
        </p:spPr>
      </p:pic>
      <p:cxnSp>
        <p:nvCxnSpPr>
          <p:cNvPr id="8" name="Elbow Connector 7"/>
          <p:cNvCxnSpPr/>
          <p:nvPr/>
        </p:nvCxnSpPr>
        <p:spPr>
          <a:xfrm rot="16200000" flipH="1">
            <a:off x="9601200" y="3810000"/>
            <a:ext cx="152400" cy="1524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additive="base">
                                        <p:cTn id="2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 calcmode="lin" valueType="num">
                                      <p:cBhvr additive="base">
                                        <p:cTn id="3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smtClean="0"/>
              <a:t>Our Core Values:</a:t>
            </a:r>
          </a:p>
          <a:p>
            <a:pPr lvl="1"/>
            <a:r>
              <a:rPr lang="en-US" dirty="0" smtClean="0"/>
              <a:t>We strongly believe that Honesty &amp; Integrity should be a way of life</a:t>
            </a:r>
          </a:p>
          <a:p>
            <a:pPr lvl="1"/>
            <a:r>
              <a:rPr lang="en-US" dirty="0" smtClean="0"/>
              <a:t>We believe in having the “Customer for Life” mentality</a:t>
            </a:r>
          </a:p>
          <a:p>
            <a:pPr lvl="1"/>
            <a:r>
              <a:rPr lang="en-US" dirty="0" smtClean="0"/>
              <a:t>We expect our staff to conduct themselves with Respect &amp; Professionalism in all aspects of their work</a:t>
            </a:r>
          </a:p>
          <a:p>
            <a:pPr lvl="1"/>
            <a:r>
              <a:rPr lang="en-US" dirty="0" smtClean="0"/>
              <a:t>We understand that a Positive Attitude, along with working collaboratively, will enhance all of our actions and provide everyone with an exceptional experience</a:t>
            </a:r>
            <a:endParaRPr lang="en-US" dirty="0"/>
          </a:p>
        </p:txBody>
      </p:sp>
      <p:sp>
        <p:nvSpPr>
          <p:cNvPr id="4" name="Title 3"/>
          <p:cNvSpPr>
            <a:spLocks noGrp="1"/>
          </p:cNvSpPr>
          <p:nvPr>
            <p:ph type="title"/>
          </p:nvPr>
        </p:nvSpPr>
        <p:spPr/>
        <p:txBody>
          <a:bodyPr>
            <a:normAutofit fontScale="90000"/>
          </a:bodyPr>
          <a:lstStyle/>
          <a:p>
            <a:r>
              <a:rPr lang="en-US" dirty="0" smtClean="0">
                <a:latin typeface="Century Schoolbook" pitchFamily="18" charset="0"/>
              </a:rPr>
              <a:t>RMS Elite Properties’ Core Values</a:t>
            </a:r>
            <a:endParaRPr lang="en-US" dirty="0">
              <a:latin typeface="Century Schoolbook"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heel(4)">
                                      <p:cBhvr>
                                        <p:cTn id="7" dur="2000"/>
                                        <p:tgtEl>
                                          <p:spTgt spid="7">
                                            <p:txEl>
                                              <p:pRg st="0" end="0"/>
                                            </p:txEl>
                                          </p:spTgt>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wheel(4)">
                                      <p:cBhvr>
                                        <p:cTn id="10" dur="2000"/>
                                        <p:tgtEl>
                                          <p:spTgt spid="7">
                                            <p:txEl>
                                              <p:pRg st="1" end="1"/>
                                            </p:txEl>
                                          </p:spTgt>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wheel(4)">
                                      <p:cBhvr>
                                        <p:cTn id="13" dur="2000"/>
                                        <p:tgtEl>
                                          <p:spTgt spid="7">
                                            <p:txEl>
                                              <p:pRg st="2" end="2"/>
                                            </p:txEl>
                                          </p:spTgt>
                                        </p:tgtEl>
                                      </p:cBhvr>
                                    </p:animEffect>
                                  </p:childTnLst>
                                </p:cTn>
                              </p:par>
                              <p:par>
                                <p:cTn id="14" presetID="21" presetClass="entr" presetSubtype="4" fill="hold" grpId="0"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wheel(4)">
                                      <p:cBhvr>
                                        <p:cTn id="16" dur="2000"/>
                                        <p:tgtEl>
                                          <p:spTgt spid="7">
                                            <p:txEl>
                                              <p:pRg st="3" end="3"/>
                                            </p:txEl>
                                          </p:spTgt>
                                        </p:tgtEl>
                                      </p:cBhvr>
                                    </p:animEffect>
                                  </p:childTnLst>
                                </p:cTn>
                              </p:par>
                              <p:par>
                                <p:cTn id="17" presetID="21" presetClass="entr" presetSubtype="4"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wheel(4)">
                                      <p:cBhvr>
                                        <p:cTn id="19" dur="2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Lloyd\AppData\Local\Microsoft\Windows\INetCache\IE\0344IFIO\thank-you-messages[1].gif"/>
          <p:cNvPicPr>
            <a:picLocks noChangeAspect="1" noChangeArrowheads="1"/>
          </p:cNvPicPr>
          <p:nvPr/>
        </p:nvPicPr>
        <p:blipFill>
          <a:blip r:embed="rId2" cstate="print"/>
          <a:srcRect/>
          <a:stretch>
            <a:fillRect/>
          </a:stretch>
        </p:blipFill>
        <p:spPr bwMode="auto">
          <a:xfrm>
            <a:off x="1273791" y="1219200"/>
            <a:ext cx="6596419" cy="44196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smtClean="0"/>
              <a:t>Customers and Clients who discover defects after signing the papers will be quick to blame the real estate agent.</a:t>
            </a:r>
            <a:endParaRPr lang="en-US" dirty="0"/>
          </a:p>
        </p:txBody>
      </p:sp>
      <p:sp>
        <p:nvSpPr>
          <p:cNvPr id="3" name="Content Placeholder 2"/>
          <p:cNvSpPr>
            <a:spLocks noGrp="1"/>
          </p:cNvSpPr>
          <p:nvPr>
            <p:ph sz="half" idx="2"/>
          </p:nvPr>
        </p:nvSpPr>
        <p:spPr/>
        <p:txBody>
          <a:bodyPr/>
          <a:lstStyle/>
          <a:p>
            <a:r>
              <a:rPr lang="en-US" dirty="0" smtClean="0"/>
              <a:t>Every bit of damage and every defect found on the property should be thoroughly documented!</a:t>
            </a:r>
          </a:p>
          <a:p>
            <a:pPr lvl="1"/>
            <a:r>
              <a:rPr lang="en-US" dirty="0" smtClean="0"/>
              <a:t>Seller Disclosure</a:t>
            </a:r>
          </a:p>
          <a:p>
            <a:pPr lvl="2"/>
            <a:r>
              <a:rPr lang="en-US" dirty="0" smtClean="0"/>
              <a:t>Thorough</a:t>
            </a:r>
          </a:p>
          <a:p>
            <a:pPr lvl="2"/>
            <a:r>
              <a:rPr lang="en-US" dirty="0" smtClean="0"/>
              <a:t>Accurate</a:t>
            </a:r>
          </a:p>
          <a:p>
            <a:pPr lvl="2"/>
            <a:r>
              <a:rPr lang="en-US" dirty="0" smtClean="0"/>
              <a:t>Honest</a:t>
            </a:r>
          </a:p>
          <a:p>
            <a:pPr lvl="2"/>
            <a:r>
              <a:rPr lang="en-US" dirty="0" smtClean="0"/>
              <a:t>Transparent</a:t>
            </a:r>
            <a:endParaRPr lang="en-US" dirty="0"/>
          </a:p>
        </p:txBody>
      </p:sp>
      <p:sp>
        <p:nvSpPr>
          <p:cNvPr id="4" name="Title 3"/>
          <p:cNvSpPr>
            <a:spLocks noGrp="1"/>
          </p:cNvSpPr>
          <p:nvPr>
            <p:ph type="title"/>
          </p:nvPr>
        </p:nvSpPr>
        <p:spPr/>
        <p:txBody>
          <a:bodyPr>
            <a:normAutofit fontScale="90000"/>
          </a:bodyPr>
          <a:lstStyle/>
          <a:p>
            <a:r>
              <a:rPr lang="en-US" dirty="0" smtClean="0">
                <a:latin typeface="Century Schoolbook" pitchFamily="18" charset="0"/>
              </a:rPr>
              <a:t>#1. Failing to disclose a property defect</a:t>
            </a:r>
            <a:endParaRPr lang="en-US" dirty="0">
              <a:latin typeface="Century Schoolbook"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Defects can include construction issues, improvements without permits, leaks, cracking, noise or nuisances… </a:t>
            </a:r>
          </a:p>
          <a:p>
            <a:r>
              <a:rPr lang="en-US" dirty="0" smtClean="0"/>
              <a:t>When a customer or client sues a real estate agent for failing to disclose a property defect, they have to prove the agent knew or should have known about the defect and failed to disclose it…</a:t>
            </a:r>
          </a:p>
          <a:p>
            <a:endParaRPr lang="en-US" dirty="0" smtClean="0"/>
          </a:p>
          <a:p>
            <a:pPr algn="r">
              <a:buNone/>
            </a:pPr>
            <a:r>
              <a:rPr lang="en-US" dirty="0" smtClean="0"/>
              <a:t>*</a:t>
            </a:r>
            <a:endParaRPr lang="en-US" dirty="0"/>
          </a:p>
        </p:txBody>
      </p:sp>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One of the most common lawsuits brought against real estate agents is for breach of duty.  Real Estate agents know they must always act in the best interest of the client, as clients place a special trust in real estate agents for their expertise</a:t>
            </a:r>
          </a:p>
          <a:p>
            <a:pPr lvl="1"/>
            <a:r>
              <a:rPr lang="en-US" dirty="0" smtClean="0"/>
              <a:t>Client – When does someone become a client?</a:t>
            </a:r>
          </a:p>
          <a:p>
            <a:pPr lvl="1"/>
            <a:r>
              <a:rPr lang="en-US" dirty="0" smtClean="0"/>
              <a:t>Do you know who you represent in a transaction?</a:t>
            </a:r>
          </a:p>
          <a:p>
            <a:pPr lvl="2"/>
            <a:r>
              <a:rPr lang="en-US" dirty="0" smtClean="0"/>
              <a:t>Be Careful </a:t>
            </a:r>
          </a:p>
          <a:p>
            <a:pPr lvl="2"/>
            <a:r>
              <a:rPr lang="en-US" dirty="0" smtClean="0"/>
              <a:t>Transaction Broker </a:t>
            </a:r>
            <a:r>
              <a:rPr lang="en-US" dirty="0" err="1" smtClean="0"/>
              <a:t>vs</a:t>
            </a:r>
            <a:r>
              <a:rPr lang="en-US" dirty="0" smtClean="0"/>
              <a:t> Single Agency </a:t>
            </a:r>
            <a:endParaRPr lang="en-US" dirty="0"/>
          </a:p>
        </p:txBody>
      </p:sp>
      <p:sp>
        <p:nvSpPr>
          <p:cNvPr id="3" name="Title 2"/>
          <p:cNvSpPr>
            <a:spLocks noGrp="1"/>
          </p:cNvSpPr>
          <p:nvPr>
            <p:ph type="title"/>
          </p:nvPr>
        </p:nvSpPr>
        <p:spPr/>
        <p:txBody>
          <a:bodyPr/>
          <a:lstStyle/>
          <a:p>
            <a:r>
              <a:rPr lang="en-US" dirty="0" smtClean="0">
                <a:latin typeface="Century Schoolbook" pitchFamily="18" charset="0"/>
              </a:rPr>
              <a:t>#2. Breach of Duty</a:t>
            </a:r>
            <a:endParaRPr lang="en-US" dirty="0">
              <a:latin typeface="Century Schoolbook"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My favorite legal response…</a:t>
            </a:r>
          </a:p>
          <a:p>
            <a:r>
              <a:rPr lang="en-US" dirty="0" smtClean="0"/>
              <a:t>“It depends”</a:t>
            </a:r>
          </a:p>
          <a:p>
            <a:r>
              <a:rPr lang="en-US" dirty="0" smtClean="0"/>
              <a:t>Florida’s brokerage law, the Brokerage Relationship Disclosure Act (BRDA) specifies four authorized brokerage relationships:</a:t>
            </a:r>
          </a:p>
          <a:p>
            <a:r>
              <a:rPr lang="en-US" dirty="0" smtClean="0"/>
              <a:t>Single Agency</a:t>
            </a:r>
          </a:p>
          <a:p>
            <a:r>
              <a:rPr lang="en-US" dirty="0" smtClean="0"/>
              <a:t>Transaction Brokerage</a:t>
            </a:r>
          </a:p>
          <a:p>
            <a:r>
              <a:rPr lang="en-US" dirty="0" smtClean="0"/>
              <a:t>No Brokerage Relationship</a:t>
            </a:r>
          </a:p>
          <a:p>
            <a:r>
              <a:rPr lang="en-US" dirty="0" smtClean="0"/>
              <a:t>Designated Sales Associate</a:t>
            </a:r>
            <a:endParaRPr lang="en-US" dirty="0"/>
          </a:p>
        </p:txBody>
      </p:sp>
      <p:sp>
        <p:nvSpPr>
          <p:cNvPr id="3" name="Title 2"/>
          <p:cNvSpPr>
            <a:spLocks noGrp="1"/>
          </p:cNvSpPr>
          <p:nvPr>
            <p:ph type="title"/>
          </p:nvPr>
        </p:nvSpPr>
        <p:spPr/>
        <p:txBody>
          <a:bodyPr>
            <a:normAutofit fontScale="90000"/>
          </a:bodyPr>
          <a:lstStyle/>
          <a:p>
            <a:r>
              <a:rPr lang="en-US" dirty="0" smtClean="0">
                <a:latin typeface="Century Schoolbook" pitchFamily="18" charset="0"/>
              </a:rPr>
              <a:t>Representation</a:t>
            </a:r>
            <a:br>
              <a:rPr lang="en-US" dirty="0" smtClean="0">
                <a:latin typeface="Century Schoolbook" pitchFamily="18" charset="0"/>
              </a:rPr>
            </a:br>
            <a:r>
              <a:rPr lang="en-US" dirty="0" smtClean="0">
                <a:latin typeface="Century Schoolbook" pitchFamily="18" charset="0"/>
              </a:rPr>
              <a:t>Who do I represent?</a:t>
            </a:r>
            <a:endParaRPr lang="en-US" dirty="0">
              <a:latin typeface="Century Schoolbook"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As of revisions made to the BRDA in 2003, there is now the presumption that ALL licensees are operating as transaction brokers unless written disclosure of a single agency or no brokerage relationship is provided!!</a:t>
            </a:r>
          </a:p>
          <a:p>
            <a:r>
              <a:rPr lang="en-US" dirty="0" smtClean="0"/>
              <a:t>So… as a transaction broker, working with a buyer for example, who do you represent?</a:t>
            </a:r>
          </a:p>
          <a:p>
            <a:r>
              <a:rPr lang="en-US" dirty="0" smtClean="0"/>
              <a:t>Actually you don’t “fully” represent anyone!!  You are working to successfully complete the transaction!! (You represent the transaction)</a:t>
            </a:r>
            <a:endParaRPr lang="en-US" dirty="0"/>
          </a:p>
        </p:txBody>
      </p:sp>
      <p:sp>
        <p:nvSpPr>
          <p:cNvPr id="3" name="Title 2"/>
          <p:cNvSpPr>
            <a:spLocks noGrp="1"/>
          </p:cNvSpPr>
          <p:nvPr>
            <p:ph type="title"/>
          </p:nvPr>
        </p:nvSpPr>
        <p:spPr/>
        <p:txBody>
          <a:bodyPr/>
          <a:lstStyle/>
          <a:p>
            <a:r>
              <a:rPr lang="en-US" dirty="0" smtClean="0">
                <a:latin typeface="Century Schoolbook" pitchFamily="18" charset="0"/>
              </a:rPr>
              <a:t>Transaction Brokerage</a:t>
            </a:r>
            <a:endParaRPr lang="en-US" dirty="0">
              <a:latin typeface="Century Schoolbook"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Real Estate practitioner acts as a facilitator bringing the parties together and as a conduit through which offers and information are passed back and forth!!</a:t>
            </a:r>
            <a:endParaRPr lang="en-US" dirty="0"/>
          </a:p>
        </p:txBody>
      </p:sp>
      <p:sp>
        <p:nvSpPr>
          <p:cNvPr id="3" name="Title 2"/>
          <p:cNvSpPr>
            <a:spLocks noGrp="1"/>
          </p:cNvSpPr>
          <p:nvPr>
            <p:ph type="title"/>
          </p:nvPr>
        </p:nvSpPr>
        <p:spPr/>
        <p:txBody>
          <a:bodyPr/>
          <a:lstStyle/>
          <a:p>
            <a:r>
              <a:rPr lang="en-US" dirty="0" smtClean="0">
                <a:latin typeface="Century Schoolbook" pitchFamily="18" charset="0"/>
              </a:rPr>
              <a:t>Transaction Brokerage</a:t>
            </a:r>
            <a:endParaRPr lang="en-US" dirty="0">
              <a:latin typeface="Century Schoolbook"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327</TotalTime>
  <Words>1718</Words>
  <Application>Microsoft Office PowerPoint</Application>
  <PresentationFormat>On-screen Show (4:3)</PresentationFormat>
  <Paragraphs>163</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Concourse</vt:lpstr>
      <vt:lpstr>Risk Reduction</vt:lpstr>
      <vt:lpstr>10 Most Common Ways Real Estate Agents Get Sued</vt:lpstr>
      <vt:lpstr>Reputation</vt:lpstr>
      <vt:lpstr>#1. Failing to disclose a property defect</vt:lpstr>
      <vt:lpstr>Slide 5</vt:lpstr>
      <vt:lpstr>#2. Breach of Duty</vt:lpstr>
      <vt:lpstr>Representation Who do I represent?</vt:lpstr>
      <vt:lpstr>Transaction Brokerage</vt:lpstr>
      <vt:lpstr>Transaction Brokerage</vt:lpstr>
      <vt:lpstr>Transaction Brokerage</vt:lpstr>
      <vt:lpstr>Duties of a Transaction Broker</vt:lpstr>
      <vt:lpstr>Limited Confidentiality</vt:lpstr>
      <vt:lpstr>Dangers of working as a Transaction Broker</vt:lpstr>
      <vt:lpstr>#3. Representing clients in unfamiliar territory</vt:lpstr>
      <vt:lpstr>#4. Giving Legal Advice     *</vt:lpstr>
      <vt:lpstr>*</vt:lpstr>
      <vt:lpstr>#5. Misleading Clients</vt:lpstr>
      <vt:lpstr>#6. Breach of Contract  *</vt:lpstr>
      <vt:lpstr>Slide 19</vt:lpstr>
      <vt:lpstr>#7. Failing to Keep your Clients’ Data Safe</vt:lpstr>
      <vt:lpstr>#8. Failing to Recommend Inspections</vt:lpstr>
      <vt:lpstr>#9. Negligence      *</vt:lpstr>
      <vt:lpstr>Negligence</vt:lpstr>
      <vt:lpstr>#10. Incomplete Files</vt:lpstr>
      <vt:lpstr>Incomplete Files</vt:lpstr>
      <vt:lpstr>Incomplete Files</vt:lpstr>
      <vt:lpstr>Protecting Your Real Estate Business</vt:lpstr>
      <vt:lpstr>My Favorite Legal Saying…</vt:lpstr>
      <vt:lpstr>RMS Elite Properties Mission Statement</vt:lpstr>
      <vt:lpstr>RMS Elite Properties’ Core Values</vt:lpstr>
      <vt:lpstr>Slide 31</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Reduction</dc:title>
  <dc:creator>Corporate Edition</dc:creator>
  <cp:lastModifiedBy>Corporate Edition</cp:lastModifiedBy>
  <cp:revision>34</cp:revision>
  <dcterms:created xsi:type="dcterms:W3CDTF">2019-08-29T18:52:29Z</dcterms:created>
  <dcterms:modified xsi:type="dcterms:W3CDTF">2020-09-16T19:46:57Z</dcterms:modified>
</cp:coreProperties>
</file>