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1"/>
  </p:handoutMasterIdLst>
  <p:sldIdLst>
    <p:sldId id="260" r:id="rId2"/>
    <p:sldId id="261" r:id="rId3"/>
    <p:sldId id="262" r:id="rId4"/>
    <p:sldId id="275" r:id="rId5"/>
    <p:sldId id="283" r:id="rId6"/>
    <p:sldId id="282" r:id="rId7"/>
    <p:sldId id="263" r:id="rId8"/>
    <p:sldId id="276" r:id="rId9"/>
    <p:sldId id="264" r:id="rId10"/>
    <p:sldId id="257" r:id="rId11"/>
    <p:sldId id="277" r:id="rId12"/>
    <p:sldId id="279" r:id="rId13"/>
    <p:sldId id="278" r:id="rId14"/>
    <p:sldId id="285" r:id="rId15"/>
    <p:sldId id="258" r:id="rId16"/>
    <p:sldId id="259" r:id="rId17"/>
    <p:sldId id="284" r:id="rId18"/>
    <p:sldId id="265" r:id="rId19"/>
    <p:sldId id="266" r:id="rId20"/>
    <p:sldId id="267" r:id="rId21"/>
    <p:sldId id="268" r:id="rId22"/>
    <p:sldId id="269" r:id="rId23"/>
    <p:sldId id="270" r:id="rId24"/>
    <p:sldId id="271" r:id="rId25"/>
    <p:sldId id="272" r:id="rId26"/>
    <p:sldId id="273" r:id="rId27"/>
    <p:sldId id="274"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1247A6-E75A-4C3F-8848-F2E530EFA8E5}" type="datetimeFigureOut">
              <a:rPr lang="en-US" smtClean="0"/>
              <a:pPr/>
              <a:t>2/18/2019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44E070-DFB7-4EA7-B989-E97F76B374B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0ACE1CC-5D52-48BA-8418-C861877DF253}" type="datetimeFigureOut">
              <a:rPr lang="en-US" smtClean="0"/>
              <a:pPr/>
              <a:t>2/18/2019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ACE1CC-5D52-48BA-8418-C861877DF253}" type="datetimeFigureOut">
              <a:rPr lang="en-US" smtClean="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ACE1CC-5D52-48BA-8418-C861877DF253}" type="datetimeFigureOut">
              <a:rPr lang="en-US" smtClean="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ACE1CC-5D52-48BA-8418-C861877DF253}" type="datetimeFigureOut">
              <a:rPr lang="en-US" smtClean="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ACE1CC-5D52-48BA-8418-C861877DF253}" type="datetimeFigureOut">
              <a:rPr lang="en-US" smtClean="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ACE1CC-5D52-48BA-8418-C861877DF253}" type="datetimeFigureOut">
              <a:rPr lang="en-US" smtClean="0"/>
              <a:pPr/>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ACE1CC-5D52-48BA-8418-C861877DF253}" type="datetimeFigureOut">
              <a:rPr lang="en-US" smtClean="0"/>
              <a:pPr/>
              <a:t>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ACE1CC-5D52-48BA-8418-C861877DF253}" type="datetimeFigureOut">
              <a:rPr lang="en-US" smtClean="0"/>
              <a:pPr/>
              <a:t>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CE1CC-5D52-48BA-8418-C861877DF253}" type="datetimeFigureOut">
              <a:rPr lang="en-US" smtClean="0"/>
              <a:pPr/>
              <a:t>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ACE1CC-5D52-48BA-8418-C861877DF253}" type="datetimeFigureOut">
              <a:rPr lang="en-US" smtClean="0"/>
              <a:pPr/>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ACE1CC-5D52-48BA-8418-C861877DF253}" type="datetimeFigureOut">
              <a:rPr lang="en-US" smtClean="0"/>
              <a:pPr/>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EF4D6498-950D-46F2-B112-8F93511985C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ACE1CC-5D52-48BA-8418-C861877DF253}" type="datetimeFigureOut">
              <a:rPr lang="en-US" smtClean="0"/>
              <a:pPr/>
              <a:t>2/18/2019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4D6498-950D-46F2-B112-8F93511985C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Harrington" pitchFamily="82" charset="0"/>
              </a:rPr>
              <a:t>Pricing &amp; Price Reductions…</a:t>
            </a:r>
            <a:endParaRPr lang="en-US" dirty="0">
              <a:latin typeface="Harrington" pitchFamily="82" charset="0"/>
            </a:endParaRPr>
          </a:p>
        </p:txBody>
      </p:sp>
      <p:pic>
        <p:nvPicPr>
          <p:cNvPr id="2051" name="Picture 3" descr="C:\Users\Lloyd\AppData\Local\Microsoft\Windows\INetCache\IE\HLFTJB9G\8408089822_194f473df9[1].jpg"/>
          <p:cNvPicPr>
            <a:picLocks noChangeAspect="1" noChangeArrowheads="1"/>
          </p:cNvPicPr>
          <p:nvPr/>
        </p:nvPicPr>
        <p:blipFill>
          <a:blip r:embed="rId2" cstate="print"/>
          <a:srcRect/>
          <a:stretch>
            <a:fillRect/>
          </a:stretch>
        </p:blipFill>
        <p:spPr bwMode="auto">
          <a:xfrm>
            <a:off x="2235200" y="2381250"/>
            <a:ext cx="4241800" cy="31813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82563" y="549275"/>
            <a:ext cx="8259763" cy="685800"/>
          </a:xfrm>
        </p:spPr>
        <p:txBody>
          <a:bodyPr>
            <a:normAutofit fontScale="90000"/>
          </a:bodyPr>
          <a:lstStyle/>
          <a:p>
            <a:r>
              <a:rPr lang="en-US" sz="3000" dirty="0" smtClean="0">
                <a:latin typeface="Times New Roman" pitchFamily="18" charset="0"/>
              </a:rPr>
              <a:t>             </a:t>
            </a:r>
            <a:r>
              <a:rPr lang="en-US" dirty="0" smtClean="0">
                <a:latin typeface="Harrington" pitchFamily="82" charset="0"/>
              </a:rPr>
              <a:t>Determining </a:t>
            </a:r>
            <a:r>
              <a:rPr lang="en-US" dirty="0">
                <a:latin typeface="Harrington" pitchFamily="82" charset="0"/>
              </a:rPr>
              <a:t>Market Value</a:t>
            </a:r>
          </a:p>
        </p:txBody>
      </p:sp>
      <p:sp>
        <p:nvSpPr>
          <p:cNvPr id="91139" name="Rectangle 3"/>
          <p:cNvSpPr>
            <a:spLocks noGrp="1" noChangeArrowheads="1"/>
          </p:cNvSpPr>
          <p:nvPr>
            <p:ph type="body" sz="half" idx="1"/>
          </p:nvPr>
        </p:nvSpPr>
        <p:spPr>
          <a:xfrm>
            <a:off x="1782763" y="1600200"/>
            <a:ext cx="6767512" cy="2697163"/>
          </a:xfrm>
        </p:spPr>
        <p:txBody>
          <a:bodyPr>
            <a:normAutofit lnSpcReduction="10000"/>
          </a:bodyPr>
          <a:lstStyle/>
          <a:p>
            <a:pPr>
              <a:lnSpc>
                <a:spcPct val="150000"/>
              </a:lnSpc>
              <a:buFontTx/>
              <a:buNone/>
            </a:pPr>
            <a:r>
              <a:rPr lang="en-US" sz="1800" b="1" dirty="0">
                <a:latin typeface="Times New Roman" pitchFamily="18" charset="0"/>
              </a:rPr>
              <a:t>Price Positioning Tool</a:t>
            </a:r>
          </a:p>
          <a:p>
            <a:pPr>
              <a:lnSpc>
                <a:spcPct val="150000"/>
              </a:lnSpc>
              <a:buFontTx/>
              <a:buNone/>
            </a:pPr>
            <a:r>
              <a:rPr lang="en-US" sz="1800" dirty="0" smtClean="0">
                <a:latin typeface="Times New Roman" pitchFamily="18" charset="0"/>
              </a:rPr>
              <a:t>Sellers Estimated </a:t>
            </a:r>
            <a:r>
              <a:rPr lang="en-US" sz="1800" dirty="0">
                <a:latin typeface="Times New Roman" pitchFamily="18" charset="0"/>
              </a:rPr>
              <a:t>Price Objective		            </a:t>
            </a:r>
            <a:r>
              <a:rPr lang="en-US" sz="1800" dirty="0" smtClean="0">
                <a:latin typeface="Times New Roman" pitchFamily="18" charset="0"/>
              </a:rPr>
              <a:t>$220,000</a:t>
            </a:r>
            <a:endParaRPr lang="en-US" sz="1800" dirty="0">
              <a:latin typeface="Times New Roman" pitchFamily="18" charset="0"/>
            </a:endParaRPr>
          </a:p>
          <a:p>
            <a:pPr>
              <a:lnSpc>
                <a:spcPct val="150000"/>
              </a:lnSpc>
              <a:buFontTx/>
              <a:buNone/>
            </a:pPr>
            <a:r>
              <a:rPr lang="en-US" sz="1800" dirty="0">
                <a:latin typeface="Times New Roman" pitchFamily="18" charset="0"/>
              </a:rPr>
              <a:t>Area Proximity to Subject Home	        	</a:t>
            </a:r>
            <a:r>
              <a:rPr lang="en-US" sz="1800" dirty="0" smtClean="0">
                <a:latin typeface="Times New Roman" pitchFamily="18" charset="0"/>
              </a:rPr>
              <a:t>_____5____ </a:t>
            </a:r>
            <a:r>
              <a:rPr lang="en-US" sz="1800" dirty="0">
                <a:latin typeface="Times New Roman" pitchFamily="18" charset="0"/>
              </a:rPr>
              <a:t>miles</a:t>
            </a:r>
          </a:p>
          <a:p>
            <a:pPr>
              <a:lnSpc>
                <a:spcPct val="150000"/>
              </a:lnSpc>
              <a:buFontTx/>
              <a:buNone/>
            </a:pPr>
            <a:r>
              <a:rPr lang="en-US" sz="1800" dirty="0">
                <a:latin typeface="Times New Roman" pitchFamily="18" charset="0"/>
              </a:rPr>
              <a:t>Total Available </a:t>
            </a:r>
            <a:r>
              <a:rPr lang="en-US" sz="1800" dirty="0" smtClean="0">
                <a:latin typeface="Times New Roman" pitchFamily="18" charset="0"/>
              </a:rPr>
              <a:t>Homes </a:t>
            </a:r>
            <a:r>
              <a:rPr lang="en-US" sz="1800" dirty="0">
                <a:latin typeface="Times New Roman" pitchFamily="18" charset="0"/>
              </a:rPr>
              <a:t>for Sale within MLS  	</a:t>
            </a:r>
            <a:r>
              <a:rPr lang="en-US" sz="1800" dirty="0" smtClean="0">
                <a:latin typeface="Times New Roman" pitchFamily="18" charset="0"/>
              </a:rPr>
              <a:t>_____5____ homes</a:t>
            </a:r>
            <a:endParaRPr lang="en-US" sz="1800" dirty="0">
              <a:latin typeface="Times New Roman" pitchFamily="18" charset="0"/>
            </a:endParaRPr>
          </a:p>
          <a:p>
            <a:pPr>
              <a:lnSpc>
                <a:spcPct val="150000"/>
              </a:lnSpc>
              <a:buFontTx/>
              <a:buNone/>
            </a:pPr>
            <a:r>
              <a:rPr lang="en-US" sz="1800" dirty="0" smtClean="0">
                <a:latin typeface="Times New Roman" pitchFamily="18" charset="0"/>
              </a:rPr>
              <a:t>Total Number of Sold Homes within MLS	_____4____ homes</a:t>
            </a:r>
          </a:p>
          <a:p>
            <a:pPr>
              <a:lnSpc>
                <a:spcPct val="150000"/>
              </a:lnSpc>
              <a:buFontTx/>
              <a:buNone/>
            </a:pPr>
            <a:r>
              <a:rPr lang="en-US" sz="1800" dirty="0" smtClean="0">
                <a:latin typeface="Times New Roman" pitchFamily="18" charset="0"/>
              </a:rPr>
              <a:t>Total Number of Homes that Expired w/o Selling  _____5____ homes</a:t>
            </a:r>
            <a:endParaRPr lang="en-US" sz="1800" dirty="0">
              <a:latin typeface="Times New Roman" pitchFamily="18" charset="0"/>
            </a:endParaRPr>
          </a:p>
        </p:txBody>
      </p:sp>
      <p:graphicFrame>
        <p:nvGraphicFramePr>
          <p:cNvPr id="91187" name="Group 51"/>
          <p:cNvGraphicFramePr>
            <a:graphicFrameLocks noGrp="1"/>
          </p:cNvGraphicFramePr>
          <p:nvPr>
            <p:ph sz="half" idx="2"/>
          </p:nvPr>
        </p:nvGraphicFramePr>
        <p:xfrm>
          <a:off x="1371599" y="4572000"/>
          <a:ext cx="7315202" cy="1216661"/>
        </p:xfrm>
        <a:graphic>
          <a:graphicData uri="http://schemas.openxmlformats.org/drawingml/2006/table">
            <a:tbl>
              <a:tblPr/>
              <a:tblGrid>
                <a:gridCol w="1394863"/>
                <a:gridCol w="1478346"/>
                <a:gridCol w="1481824"/>
                <a:gridCol w="1480085"/>
                <a:gridCol w="1480084"/>
              </a:tblGrid>
              <a:tr h="538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B050"/>
                          </a:solidFill>
                          <a:effectLst/>
                          <a:latin typeface="Times New Roman" pitchFamily="18" charset="0"/>
                        </a:rPr>
                        <a:t>Priced to SELL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rPr>
                        <a:t>Priced to EXPIRE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6781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Excitement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Moderate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Average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Below Average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Risky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Price Positioning</a:t>
            </a:r>
            <a:endParaRPr lang="en-US" dirty="0">
              <a:latin typeface="Harrington" pitchFamily="82" charset="0"/>
            </a:endParaRPr>
          </a:p>
        </p:txBody>
      </p:sp>
      <p:sp>
        <p:nvSpPr>
          <p:cNvPr id="3" name="Content Placeholder 2"/>
          <p:cNvSpPr>
            <a:spLocks noGrp="1"/>
          </p:cNvSpPr>
          <p:nvPr>
            <p:ph idx="1"/>
          </p:nvPr>
        </p:nvSpPr>
        <p:spPr/>
        <p:txBody>
          <a:bodyPr/>
          <a:lstStyle/>
          <a:p>
            <a:r>
              <a:rPr lang="en-US" dirty="0" smtClean="0"/>
              <a:t>“The next chart shows how smart positioning and pricing created excitement (resulting in Sales), &amp; how high positioning created risk for those Sellers who allowed their homes to expire.    I don’t want you to be in a position to risk…</a:t>
            </a:r>
          </a:p>
          <a:p>
            <a:pPr lvl="1"/>
            <a:r>
              <a:rPr lang="en-US" dirty="0" smtClean="0"/>
              <a:t> that no one will view your home</a:t>
            </a:r>
          </a:p>
          <a:p>
            <a:pPr lvl="1"/>
            <a:r>
              <a:rPr lang="en-US" dirty="0" smtClean="0"/>
              <a:t>that your home will become old merchandise</a:t>
            </a:r>
          </a:p>
          <a:p>
            <a:pPr lvl="1"/>
            <a:r>
              <a:rPr lang="en-US" dirty="0" smtClean="0"/>
              <a:t>that your home will be used as a vehicle to sell other homes</a:t>
            </a:r>
          </a:p>
          <a:p>
            <a:pPr lvl="1"/>
            <a:r>
              <a:rPr lang="en-US" dirty="0" smtClean="0"/>
              <a:t>that your home will not sell!”</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38800"/>
            <a:ext cx="8610600" cy="646331"/>
          </a:xfrm>
          <a:prstGeom prst="rect">
            <a:avLst/>
          </a:prstGeom>
          <a:noFill/>
        </p:spPr>
        <p:txBody>
          <a:bodyPr wrap="square" rtlCol="0">
            <a:spAutoFit/>
          </a:bodyPr>
          <a:lstStyle/>
          <a:p>
            <a:r>
              <a:rPr lang="en-US" dirty="0" smtClean="0"/>
              <a:t>$200,000          $205,000          $210,000          $215,000         </a:t>
            </a:r>
            <a:r>
              <a:rPr lang="en-US" b="1" dirty="0" smtClean="0"/>
              <a:t> $220,000          </a:t>
            </a:r>
            <a:r>
              <a:rPr lang="en-US" dirty="0" smtClean="0"/>
              <a:t>$225,000</a:t>
            </a:r>
          </a:p>
          <a:p>
            <a:pPr algn="ctr"/>
            <a:r>
              <a:rPr lang="en-US" b="1" dirty="0" smtClean="0">
                <a:solidFill>
                  <a:srgbClr val="002060"/>
                </a:solidFill>
              </a:rPr>
              <a:t>Blue</a:t>
            </a:r>
            <a:r>
              <a:rPr lang="en-US" dirty="0" smtClean="0"/>
              <a:t> – For Sale          </a:t>
            </a:r>
            <a:r>
              <a:rPr lang="en-US" b="1" dirty="0" smtClean="0">
                <a:solidFill>
                  <a:srgbClr val="00B050"/>
                </a:solidFill>
              </a:rPr>
              <a:t>Green</a:t>
            </a:r>
            <a:r>
              <a:rPr lang="en-US" dirty="0" smtClean="0"/>
              <a:t> – Sold        </a:t>
            </a:r>
            <a:r>
              <a:rPr lang="en-US" b="1" dirty="0" smtClean="0">
                <a:solidFill>
                  <a:srgbClr val="FF0000"/>
                </a:solidFill>
              </a:rPr>
              <a:t> Red </a:t>
            </a:r>
            <a:r>
              <a:rPr lang="en-US" dirty="0" smtClean="0"/>
              <a:t>– Expired without Selling                  </a:t>
            </a:r>
            <a:endParaRPr lang="en-US" dirty="0"/>
          </a:p>
        </p:txBody>
      </p:sp>
      <p:pic>
        <p:nvPicPr>
          <p:cNvPr id="1026" name="Picture 2" descr="C:\Users\Lloyd\AppData\Local\Microsoft\Windows\INetCache\IE\5D0TQTUN\20090120040123!Free_Blue_Star[1].jpg"/>
          <p:cNvPicPr>
            <a:picLocks noChangeAspect="1" noChangeArrowheads="1"/>
          </p:cNvPicPr>
          <p:nvPr/>
        </p:nvPicPr>
        <p:blipFill>
          <a:blip r:embed="rId2" cstate="print"/>
          <a:srcRect/>
          <a:stretch>
            <a:fillRect/>
          </a:stretch>
        </p:blipFill>
        <p:spPr bwMode="auto">
          <a:xfrm>
            <a:off x="2667000" y="3657600"/>
            <a:ext cx="685800" cy="514350"/>
          </a:xfrm>
          <a:prstGeom prst="rect">
            <a:avLst/>
          </a:prstGeom>
          <a:noFill/>
        </p:spPr>
      </p:pic>
      <p:pic>
        <p:nvPicPr>
          <p:cNvPr id="6" name="Picture 2" descr="C:\Users\Lloyd\AppData\Local\Microsoft\Windows\INetCache\IE\5D0TQTUN\20090120040123!Free_Blue_Star[1].jpg"/>
          <p:cNvPicPr>
            <a:picLocks noChangeAspect="1" noChangeArrowheads="1"/>
          </p:cNvPicPr>
          <p:nvPr/>
        </p:nvPicPr>
        <p:blipFill>
          <a:blip r:embed="rId2" cstate="print"/>
          <a:srcRect/>
          <a:stretch>
            <a:fillRect/>
          </a:stretch>
        </p:blipFill>
        <p:spPr bwMode="auto">
          <a:xfrm>
            <a:off x="4114800" y="4038600"/>
            <a:ext cx="685800" cy="514350"/>
          </a:xfrm>
          <a:prstGeom prst="rect">
            <a:avLst/>
          </a:prstGeom>
          <a:noFill/>
        </p:spPr>
      </p:pic>
      <p:pic>
        <p:nvPicPr>
          <p:cNvPr id="7" name="Picture 2" descr="C:\Users\Lloyd\AppData\Local\Microsoft\Windows\INetCache\IE\5D0TQTUN\20090120040123!Free_Blue_Star[1].jpg"/>
          <p:cNvPicPr>
            <a:picLocks noChangeAspect="1" noChangeArrowheads="1"/>
          </p:cNvPicPr>
          <p:nvPr/>
        </p:nvPicPr>
        <p:blipFill>
          <a:blip r:embed="rId2" cstate="print"/>
          <a:srcRect/>
          <a:stretch>
            <a:fillRect/>
          </a:stretch>
        </p:blipFill>
        <p:spPr bwMode="auto">
          <a:xfrm>
            <a:off x="3581400" y="3581400"/>
            <a:ext cx="685800" cy="514350"/>
          </a:xfrm>
          <a:prstGeom prst="rect">
            <a:avLst/>
          </a:prstGeom>
          <a:noFill/>
        </p:spPr>
      </p:pic>
      <p:pic>
        <p:nvPicPr>
          <p:cNvPr id="8" name="Picture 2" descr="C:\Users\Lloyd\AppData\Local\Microsoft\Windows\INetCache\IE\5D0TQTUN\20090120040123!Free_Blue_Star[1].jpg"/>
          <p:cNvPicPr>
            <a:picLocks noChangeAspect="1" noChangeArrowheads="1"/>
          </p:cNvPicPr>
          <p:nvPr/>
        </p:nvPicPr>
        <p:blipFill>
          <a:blip r:embed="rId2" cstate="print"/>
          <a:srcRect/>
          <a:stretch>
            <a:fillRect/>
          </a:stretch>
        </p:blipFill>
        <p:spPr bwMode="auto">
          <a:xfrm>
            <a:off x="2209800" y="3962400"/>
            <a:ext cx="685800" cy="514350"/>
          </a:xfrm>
          <a:prstGeom prst="rect">
            <a:avLst/>
          </a:prstGeom>
          <a:noFill/>
        </p:spPr>
      </p:pic>
      <p:pic>
        <p:nvPicPr>
          <p:cNvPr id="9" name="Picture 2" descr="C:\Users\Lloyd\AppData\Local\Microsoft\Windows\INetCache\IE\5D0TQTUN\20090120040123!Free_Blue_Star[1].jpg"/>
          <p:cNvPicPr>
            <a:picLocks noChangeAspect="1" noChangeArrowheads="1"/>
          </p:cNvPicPr>
          <p:nvPr/>
        </p:nvPicPr>
        <p:blipFill>
          <a:blip r:embed="rId2" cstate="print"/>
          <a:srcRect/>
          <a:stretch>
            <a:fillRect/>
          </a:stretch>
        </p:blipFill>
        <p:spPr bwMode="auto">
          <a:xfrm>
            <a:off x="4648200" y="3657600"/>
            <a:ext cx="685800" cy="514350"/>
          </a:xfrm>
          <a:prstGeom prst="rect">
            <a:avLst/>
          </a:prstGeom>
          <a:noFill/>
        </p:spPr>
      </p:pic>
      <p:pic>
        <p:nvPicPr>
          <p:cNvPr id="1027" name="Picture 3" descr="C:\Users\Lloyd\AppData\Local\Microsoft\Windows\INetCache\IE\5D0TQTUN\Green_star_unboxed.svg[1].png"/>
          <p:cNvPicPr>
            <a:picLocks noChangeAspect="1" noChangeArrowheads="1"/>
          </p:cNvPicPr>
          <p:nvPr/>
        </p:nvPicPr>
        <p:blipFill>
          <a:blip r:embed="rId3" cstate="print"/>
          <a:srcRect/>
          <a:stretch>
            <a:fillRect/>
          </a:stretch>
        </p:blipFill>
        <p:spPr bwMode="auto">
          <a:xfrm>
            <a:off x="1828800" y="3505200"/>
            <a:ext cx="609600" cy="609600"/>
          </a:xfrm>
          <a:prstGeom prst="rect">
            <a:avLst/>
          </a:prstGeom>
          <a:noFill/>
        </p:spPr>
      </p:pic>
      <p:pic>
        <p:nvPicPr>
          <p:cNvPr id="11" name="Picture 3" descr="C:\Users\Lloyd\AppData\Local\Microsoft\Windows\INetCache\IE\5D0TQTUN\Green_star_unboxed.svg[1].png"/>
          <p:cNvPicPr>
            <a:picLocks noChangeAspect="1" noChangeArrowheads="1"/>
          </p:cNvPicPr>
          <p:nvPr/>
        </p:nvPicPr>
        <p:blipFill>
          <a:blip r:embed="rId3" cstate="print"/>
          <a:srcRect/>
          <a:stretch>
            <a:fillRect/>
          </a:stretch>
        </p:blipFill>
        <p:spPr bwMode="auto">
          <a:xfrm>
            <a:off x="609600" y="3657600"/>
            <a:ext cx="609600" cy="609600"/>
          </a:xfrm>
          <a:prstGeom prst="rect">
            <a:avLst/>
          </a:prstGeom>
          <a:noFill/>
        </p:spPr>
      </p:pic>
      <p:pic>
        <p:nvPicPr>
          <p:cNvPr id="12" name="Picture 3" descr="C:\Users\Lloyd\AppData\Local\Microsoft\Windows\INetCache\IE\5D0TQTUN\Green_star_unboxed.svg[1].png"/>
          <p:cNvPicPr>
            <a:picLocks noChangeAspect="1" noChangeArrowheads="1"/>
          </p:cNvPicPr>
          <p:nvPr/>
        </p:nvPicPr>
        <p:blipFill>
          <a:blip r:embed="rId3" cstate="print"/>
          <a:srcRect/>
          <a:stretch>
            <a:fillRect/>
          </a:stretch>
        </p:blipFill>
        <p:spPr bwMode="auto">
          <a:xfrm>
            <a:off x="1295400" y="3886200"/>
            <a:ext cx="609600" cy="609600"/>
          </a:xfrm>
          <a:prstGeom prst="rect">
            <a:avLst/>
          </a:prstGeom>
          <a:noFill/>
        </p:spPr>
      </p:pic>
      <p:pic>
        <p:nvPicPr>
          <p:cNvPr id="13" name="Picture 3" descr="C:\Users\Lloyd\AppData\Local\Microsoft\Windows\INetCache\IE\5D0TQTUN\Green_star_unboxed.svg[1].png"/>
          <p:cNvPicPr>
            <a:picLocks noChangeAspect="1" noChangeArrowheads="1"/>
          </p:cNvPicPr>
          <p:nvPr/>
        </p:nvPicPr>
        <p:blipFill>
          <a:blip r:embed="rId3" cstate="print"/>
          <a:srcRect/>
          <a:stretch>
            <a:fillRect/>
          </a:stretch>
        </p:blipFill>
        <p:spPr bwMode="auto">
          <a:xfrm>
            <a:off x="3200400" y="3962400"/>
            <a:ext cx="609600" cy="609600"/>
          </a:xfrm>
          <a:prstGeom prst="rect">
            <a:avLst/>
          </a:prstGeom>
          <a:noFill/>
        </p:spPr>
      </p:pic>
      <p:pic>
        <p:nvPicPr>
          <p:cNvPr id="1028" name="Picture 4" descr="C:\Users\Lloyd\AppData\Local\Microsoft\Windows\INetCache\IE\0HFTZIXL\Communist_red_star.svg[1].png"/>
          <p:cNvPicPr>
            <a:picLocks noChangeAspect="1" noChangeArrowheads="1"/>
          </p:cNvPicPr>
          <p:nvPr/>
        </p:nvPicPr>
        <p:blipFill>
          <a:blip r:embed="rId4" cstate="print"/>
          <a:srcRect/>
          <a:stretch>
            <a:fillRect/>
          </a:stretch>
        </p:blipFill>
        <p:spPr bwMode="auto">
          <a:xfrm>
            <a:off x="5638800" y="3429000"/>
            <a:ext cx="685800" cy="969707"/>
          </a:xfrm>
          <a:prstGeom prst="rect">
            <a:avLst/>
          </a:prstGeom>
          <a:noFill/>
        </p:spPr>
      </p:pic>
      <p:pic>
        <p:nvPicPr>
          <p:cNvPr id="15" name="Picture 4" descr="C:\Users\Lloyd\AppData\Local\Microsoft\Windows\INetCache\IE\0HFTZIXL\Communist_red_star.svg[1].png"/>
          <p:cNvPicPr>
            <a:picLocks noChangeAspect="1" noChangeArrowheads="1"/>
          </p:cNvPicPr>
          <p:nvPr/>
        </p:nvPicPr>
        <p:blipFill>
          <a:blip r:embed="rId4" cstate="print"/>
          <a:srcRect/>
          <a:stretch>
            <a:fillRect/>
          </a:stretch>
        </p:blipFill>
        <p:spPr bwMode="auto">
          <a:xfrm>
            <a:off x="5181600" y="3733800"/>
            <a:ext cx="685800" cy="969707"/>
          </a:xfrm>
          <a:prstGeom prst="rect">
            <a:avLst/>
          </a:prstGeom>
          <a:noFill/>
        </p:spPr>
      </p:pic>
      <p:pic>
        <p:nvPicPr>
          <p:cNvPr id="16" name="Picture 4" descr="C:\Users\Lloyd\AppData\Local\Microsoft\Windows\INetCache\IE\0HFTZIXL\Communist_red_star.svg[1].png"/>
          <p:cNvPicPr>
            <a:picLocks noChangeAspect="1" noChangeArrowheads="1"/>
          </p:cNvPicPr>
          <p:nvPr/>
        </p:nvPicPr>
        <p:blipFill>
          <a:blip r:embed="rId4" cstate="print"/>
          <a:srcRect/>
          <a:stretch>
            <a:fillRect/>
          </a:stretch>
        </p:blipFill>
        <p:spPr bwMode="auto">
          <a:xfrm>
            <a:off x="7010400" y="3733800"/>
            <a:ext cx="685800" cy="969707"/>
          </a:xfrm>
          <a:prstGeom prst="rect">
            <a:avLst/>
          </a:prstGeom>
          <a:noFill/>
        </p:spPr>
      </p:pic>
      <p:pic>
        <p:nvPicPr>
          <p:cNvPr id="17" name="Picture 4" descr="C:\Users\Lloyd\AppData\Local\Microsoft\Windows\INetCache\IE\0HFTZIXL\Communist_red_star.svg[1].png"/>
          <p:cNvPicPr>
            <a:picLocks noChangeAspect="1" noChangeArrowheads="1"/>
          </p:cNvPicPr>
          <p:nvPr/>
        </p:nvPicPr>
        <p:blipFill>
          <a:blip r:embed="rId4" cstate="print"/>
          <a:srcRect/>
          <a:stretch>
            <a:fillRect/>
          </a:stretch>
        </p:blipFill>
        <p:spPr bwMode="auto">
          <a:xfrm>
            <a:off x="6096000" y="3733800"/>
            <a:ext cx="685800" cy="969707"/>
          </a:xfrm>
          <a:prstGeom prst="rect">
            <a:avLst/>
          </a:prstGeom>
          <a:noFill/>
        </p:spPr>
      </p:pic>
      <p:pic>
        <p:nvPicPr>
          <p:cNvPr id="18" name="Picture 4" descr="C:\Users\Lloyd\AppData\Local\Microsoft\Windows\INetCache\IE\0HFTZIXL\Communist_red_star.svg[1].png"/>
          <p:cNvPicPr>
            <a:picLocks noChangeAspect="1" noChangeArrowheads="1"/>
          </p:cNvPicPr>
          <p:nvPr/>
        </p:nvPicPr>
        <p:blipFill>
          <a:blip r:embed="rId4" cstate="print"/>
          <a:srcRect/>
          <a:stretch>
            <a:fillRect/>
          </a:stretch>
        </p:blipFill>
        <p:spPr bwMode="auto">
          <a:xfrm>
            <a:off x="6553200" y="3352800"/>
            <a:ext cx="685800" cy="969707"/>
          </a:xfrm>
          <a:prstGeom prst="rect">
            <a:avLst/>
          </a:prstGeom>
          <a:noFill/>
        </p:spPr>
      </p:pic>
      <p:sp>
        <p:nvSpPr>
          <p:cNvPr id="19" name="Title 18"/>
          <p:cNvSpPr>
            <a:spLocks noGrp="1"/>
          </p:cNvSpPr>
          <p:nvPr>
            <p:ph type="title"/>
          </p:nvPr>
        </p:nvSpPr>
        <p:spPr>
          <a:xfrm>
            <a:off x="457200" y="381000"/>
            <a:ext cx="8305800" cy="1143000"/>
          </a:xfrm>
        </p:spPr>
        <p:txBody>
          <a:bodyPr/>
          <a:lstStyle/>
          <a:p>
            <a:r>
              <a:rPr lang="en-US" dirty="0" smtClean="0">
                <a:latin typeface="Harrington" pitchFamily="82" charset="0"/>
              </a:rPr>
              <a:t>Price Positioning</a:t>
            </a:r>
            <a:endParaRPr lang="en-US" dirty="0">
              <a:latin typeface="Harrington" pitchFamily="82" charset="0"/>
            </a:endParaRPr>
          </a:p>
        </p:txBody>
      </p:sp>
      <p:sp>
        <p:nvSpPr>
          <p:cNvPr id="20" name="TextBox 19"/>
          <p:cNvSpPr txBox="1"/>
          <p:nvPr/>
        </p:nvSpPr>
        <p:spPr>
          <a:xfrm>
            <a:off x="533400" y="3352800"/>
            <a:ext cx="7848600" cy="369332"/>
          </a:xfrm>
          <a:prstGeom prst="rect">
            <a:avLst/>
          </a:prstGeom>
          <a:noFill/>
        </p:spPr>
        <p:txBody>
          <a:bodyPr wrap="square" rtlCol="0">
            <a:spAutoFit/>
          </a:bodyPr>
          <a:lstStyle/>
          <a:p>
            <a:r>
              <a:rPr lang="en-US" b="1" dirty="0" smtClean="0">
                <a:solidFill>
                  <a:srgbClr val="00B050"/>
                </a:solidFill>
              </a:rPr>
              <a:t>Excitement</a:t>
            </a:r>
            <a:r>
              <a:rPr lang="en-US" dirty="0" smtClean="0"/>
              <a:t>          Moderate          </a:t>
            </a:r>
            <a:r>
              <a:rPr lang="en-US" b="1" dirty="0" smtClean="0">
                <a:solidFill>
                  <a:srgbClr val="002060"/>
                </a:solidFill>
              </a:rPr>
              <a:t>Average</a:t>
            </a:r>
            <a:r>
              <a:rPr lang="en-US" dirty="0" smtClean="0"/>
              <a:t>          Below Average          </a:t>
            </a:r>
            <a:r>
              <a:rPr lang="en-US" b="1" dirty="0" smtClean="0">
                <a:solidFill>
                  <a:srgbClr val="FF0000"/>
                </a:solidFill>
              </a:rPr>
              <a:t>Risky</a:t>
            </a: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My Professional Advice </a:t>
            </a:r>
            <a:endParaRPr lang="en-US" dirty="0">
              <a:latin typeface="Harrington" pitchFamily="82" charset="0"/>
            </a:endParaRPr>
          </a:p>
        </p:txBody>
      </p:sp>
      <p:sp>
        <p:nvSpPr>
          <p:cNvPr id="3" name="Content Placeholder 2"/>
          <p:cNvSpPr>
            <a:spLocks noGrp="1"/>
          </p:cNvSpPr>
          <p:nvPr>
            <p:ph idx="1"/>
          </p:nvPr>
        </p:nvSpPr>
        <p:spPr/>
        <p:txBody>
          <a:bodyPr/>
          <a:lstStyle/>
          <a:p>
            <a:pPr>
              <a:buNone/>
            </a:pPr>
            <a:r>
              <a:rPr lang="en-US" dirty="0" smtClean="0"/>
              <a:t>Based on everything we’ve seen, I believe we should list  your property for sale at $210,000.</a:t>
            </a:r>
          </a:p>
          <a:p>
            <a:pPr>
              <a:buNone/>
            </a:pPr>
            <a:endParaRPr lang="en-US" dirty="0" smtClean="0"/>
          </a:p>
          <a:p>
            <a:pPr>
              <a:buNone/>
            </a:pPr>
            <a:r>
              <a:rPr lang="en-US" dirty="0" smtClean="0"/>
              <a:t>Let’s take another look at the chart with your home plugged in to the “mix”, understanding that we could go further to the left for more “excitement” or further to the right for a little more “risk”.</a:t>
            </a:r>
          </a:p>
          <a:p>
            <a:pPr>
              <a:buNone/>
            </a:pPr>
            <a:endParaRPr lang="en-US" dirty="0" smtClean="0"/>
          </a:p>
          <a:p>
            <a:pPr>
              <a:buNone/>
            </a:pPr>
            <a:r>
              <a:rPr lang="en-US" dirty="0" smtClean="0"/>
              <a:t>What do you think?</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38800"/>
            <a:ext cx="8610600" cy="646331"/>
          </a:xfrm>
          <a:prstGeom prst="rect">
            <a:avLst/>
          </a:prstGeom>
          <a:noFill/>
        </p:spPr>
        <p:txBody>
          <a:bodyPr wrap="square" rtlCol="0">
            <a:spAutoFit/>
          </a:bodyPr>
          <a:lstStyle/>
          <a:p>
            <a:r>
              <a:rPr lang="en-US" dirty="0" smtClean="0"/>
              <a:t>$200,000          $205,000          $210,000          $215,000         </a:t>
            </a:r>
            <a:r>
              <a:rPr lang="en-US" b="1" dirty="0" smtClean="0"/>
              <a:t> $220,000          </a:t>
            </a:r>
            <a:r>
              <a:rPr lang="en-US" dirty="0" smtClean="0"/>
              <a:t>$225,000</a:t>
            </a:r>
          </a:p>
          <a:p>
            <a:pPr algn="ctr"/>
            <a:r>
              <a:rPr lang="en-US" b="1" dirty="0" smtClean="0">
                <a:solidFill>
                  <a:srgbClr val="002060"/>
                </a:solidFill>
              </a:rPr>
              <a:t>Blue</a:t>
            </a:r>
            <a:r>
              <a:rPr lang="en-US" dirty="0" smtClean="0"/>
              <a:t> – For Sale          </a:t>
            </a:r>
            <a:r>
              <a:rPr lang="en-US" b="1" dirty="0" smtClean="0">
                <a:solidFill>
                  <a:srgbClr val="00B050"/>
                </a:solidFill>
              </a:rPr>
              <a:t>Green</a:t>
            </a:r>
            <a:r>
              <a:rPr lang="en-US" dirty="0" smtClean="0"/>
              <a:t> – Sold        </a:t>
            </a:r>
            <a:r>
              <a:rPr lang="en-US" b="1" dirty="0" smtClean="0">
                <a:solidFill>
                  <a:srgbClr val="FF0000"/>
                </a:solidFill>
              </a:rPr>
              <a:t> Red </a:t>
            </a:r>
            <a:r>
              <a:rPr lang="en-US" dirty="0" smtClean="0"/>
              <a:t>– Expired without Selling                  </a:t>
            </a:r>
            <a:endParaRPr lang="en-US" dirty="0"/>
          </a:p>
        </p:txBody>
      </p:sp>
      <p:pic>
        <p:nvPicPr>
          <p:cNvPr id="1026" name="Picture 2" descr="C:\Users\Lloyd\AppData\Local\Microsoft\Windows\INetCache\IE\5D0TQTUN\20090120040123!Free_Blue_Star[1].jpg"/>
          <p:cNvPicPr>
            <a:picLocks noChangeAspect="1" noChangeArrowheads="1"/>
          </p:cNvPicPr>
          <p:nvPr/>
        </p:nvPicPr>
        <p:blipFill>
          <a:blip r:embed="rId2" cstate="print"/>
          <a:srcRect/>
          <a:stretch>
            <a:fillRect/>
          </a:stretch>
        </p:blipFill>
        <p:spPr bwMode="auto">
          <a:xfrm>
            <a:off x="2667000" y="3657600"/>
            <a:ext cx="685800" cy="514350"/>
          </a:xfrm>
          <a:prstGeom prst="rect">
            <a:avLst/>
          </a:prstGeom>
          <a:noFill/>
        </p:spPr>
      </p:pic>
      <p:pic>
        <p:nvPicPr>
          <p:cNvPr id="6" name="Picture 2" descr="C:\Users\Lloyd\AppData\Local\Microsoft\Windows\INetCache\IE\5D0TQTUN\20090120040123!Free_Blue_Star[1].jpg"/>
          <p:cNvPicPr>
            <a:picLocks noChangeAspect="1" noChangeArrowheads="1"/>
          </p:cNvPicPr>
          <p:nvPr/>
        </p:nvPicPr>
        <p:blipFill>
          <a:blip r:embed="rId2" cstate="print"/>
          <a:srcRect/>
          <a:stretch>
            <a:fillRect/>
          </a:stretch>
        </p:blipFill>
        <p:spPr bwMode="auto">
          <a:xfrm>
            <a:off x="4114800" y="4038600"/>
            <a:ext cx="685800" cy="514350"/>
          </a:xfrm>
          <a:prstGeom prst="rect">
            <a:avLst/>
          </a:prstGeom>
          <a:noFill/>
        </p:spPr>
      </p:pic>
      <p:pic>
        <p:nvPicPr>
          <p:cNvPr id="7" name="Picture 2" descr="C:\Users\Lloyd\AppData\Local\Microsoft\Windows\INetCache\IE\5D0TQTUN\20090120040123!Free_Blue_Star[1].jpg"/>
          <p:cNvPicPr>
            <a:picLocks noChangeAspect="1" noChangeArrowheads="1"/>
          </p:cNvPicPr>
          <p:nvPr/>
        </p:nvPicPr>
        <p:blipFill>
          <a:blip r:embed="rId2" cstate="print"/>
          <a:srcRect/>
          <a:stretch>
            <a:fillRect/>
          </a:stretch>
        </p:blipFill>
        <p:spPr bwMode="auto">
          <a:xfrm>
            <a:off x="3581400" y="3581400"/>
            <a:ext cx="685800" cy="514350"/>
          </a:xfrm>
          <a:prstGeom prst="rect">
            <a:avLst/>
          </a:prstGeom>
          <a:noFill/>
        </p:spPr>
      </p:pic>
      <p:pic>
        <p:nvPicPr>
          <p:cNvPr id="8" name="Picture 2" descr="C:\Users\Lloyd\AppData\Local\Microsoft\Windows\INetCache\IE\5D0TQTUN\20090120040123!Free_Blue_Star[1].jpg"/>
          <p:cNvPicPr>
            <a:picLocks noChangeAspect="1" noChangeArrowheads="1"/>
          </p:cNvPicPr>
          <p:nvPr/>
        </p:nvPicPr>
        <p:blipFill>
          <a:blip r:embed="rId2" cstate="print"/>
          <a:srcRect/>
          <a:stretch>
            <a:fillRect/>
          </a:stretch>
        </p:blipFill>
        <p:spPr bwMode="auto">
          <a:xfrm>
            <a:off x="2209800" y="3962400"/>
            <a:ext cx="685800" cy="514350"/>
          </a:xfrm>
          <a:prstGeom prst="rect">
            <a:avLst/>
          </a:prstGeom>
          <a:noFill/>
        </p:spPr>
      </p:pic>
      <p:pic>
        <p:nvPicPr>
          <p:cNvPr id="9" name="Picture 2" descr="C:\Users\Lloyd\AppData\Local\Microsoft\Windows\INetCache\IE\5D0TQTUN\20090120040123!Free_Blue_Star[1].jpg"/>
          <p:cNvPicPr>
            <a:picLocks noChangeAspect="1" noChangeArrowheads="1"/>
          </p:cNvPicPr>
          <p:nvPr/>
        </p:nvPicPr>
        <p:blipFill>
          <a:blip r:embed="rId2" cstate="print"/>
          <a:srcRect/>
          <a:stretch>
            <a:fillRect/>
          </a:stretch>
        </p:blipFill>
        <p:spPr bwMode="auto">
          <a:xfrm>
            <a:off x="4648200" y="3657600"/>
            <a:ext cx="685800" cy="514350"/>
          </a:xfrm>
          <a:prstGeom prst="rect">
            <a:avLst/>
          </a:prstGeom>
          <a:noFill/>
        </p:spPr>
      </p:pic>
      <p:pic>
        <p:nvPicPr>
          <p:cNvPr id="1027" name="Picture 3" descr="C:\Users\Lloyd\AppData\Local\Microsoft\Windows\INetCache\IE\5D0TQTUN\Green_star_unboxed.svg[1].png"/>
          <p:cNvPicPr>
            <a:picLocks noChangeAspect="1" noChangeArrowheads="1"/>
          </p:cNvPicPr>
          <p:nvPr/>
        </p:nvPicPr>
        <p:blipFill>
          <a:blip r:embed="rId3" cstate="print"/>
          <a:srcRect/>
          <a:stretch>
            <a:fillRect/>
          </a:stretch>
        </p:blipFill>
        <p:spPr bwMode="auto">
          <a:xfrm>
            <a:off x="1828800" y="3505200"/>
            <a:ext cx="609600" cy="609600"/>
          </a:xfrm>
          <a:prstGeom prst="rect">
            <a:avLst/>
          </a:prstGeom>
          <a:noFill/>
        </p:spPr>
      </p:pic>
      <p:pic>
        <p:nvPicPr>
          <p:cNvPr id="11" name="Picture 3" descr="C:\Users\Lloyd\AppData\Local\Microsoft\Windows\INetCache\IE\5D0TQTUN\Green_star_unboxed.svg[1].png"/>
          <p:cNvPicPr>
            <a:picLocks noChangeAspect="1" noChangeArrowheads="1"/>
          </p:cNvPicPr>
          <p:nvPr/>
        </p:nvPicPr>
        <p:blipFill>
          <a:blip r:embed="rId3" cstate="print"/>
          <a:srcRect/>
          <a:stretch>
            <a:fillRect/>
          </a:stretch>
        </p:blipFill>
        <p:spPr bwMode="auto">
          <a:xfrm>
            <a:off x="609600" y="3657600"/>
            <a:ext cx="609600" cy="609600"/>
          </a:xfrm>
          <a:prstGeom prst="rect">
            <a:avLst/>
          </a:prstGeom>
          <a:noFill/>
        </p:spPr>
      </p:pic>
      <p:pic>
        <p:nvPicPr>
          <p:cNvPr id="12" name="Picture 3" descr="C:\Users\Lloyd\AppData\Local\Microsoft\Windows\INetCache\IE\5D0TQTUN\Green_star_unboxed.svg[1].png"/>
          <p:cNvPicPr>
            <a:picLocks noChangeAspect="1" noChangeArrowheads="1"/>
          </p:cNvPicPr>
          <p:nvPr/>
        </p:nvPicPr>
        <p:blipFill>
          <a:blip r:embed="rId3" cstate="print"/>
          <a:srcRect/>
          <a:stretch>
            <a:fillRect/>
          </a:stretch>
        </p:blipFill>
        <p:spPr bwMode="auto">
          <a:xfrm>
            <a:off x="1295400" y="3886200"/>
            <a:ext cx="609600" cy="609600"/>
          </a:xfrm>
          <a:prstGeom prst="rect">
            <a:avLst/>
          </a:prstGeom>
          <a:noFill/>
        </p:spPr>
      </p:pic>
      <p:pic>
        <p:nvPicPr>
          <p:cNvPr id="13" name="Picture 3" descr="C:\Users\Lloyd\AppData\Local\Microsoft\Windows\INetCache\IE\5D0TQTUN\Green_star_unboxed.svg[1].png"/>
          <p:cNvPicPr>
            <a:picLocks noChangeAspect="1" noChangeArrowheads="1"/>
          </p:cNvPicPr>
          <p:nvPr/>
        </p:nvPicPr>
        <p:blipFill>
          <a:blip r:embed="rId3" cstate="print"/>
          <a:srcRect/>
          <a:stretch>
            <a:fillRect/>
          </a:stretch>
        </p:blipFill>
        <p:spPr bwMode="auto">
          <a:xfrm>
            <a:off x="3200400" y="4114800"/>
            <a:ext cx="609600" cy="609600"/>
          </a:xfrm>
          <a:prstGeom prst="rect">
            <a:avLst/>
          </a:prstGeom>
          <a:noFill/>
        </p:spPr>
      </p:pic>
      <p:pic>
        <p:nvPicPr>
          <p:cNvPr id="1028" name="Picture 4" descr="C:\Users\Lloyd\AppData\Local\Microsoft\Windows\INetCache\IE\0HFTZIXL\Communist_red_star.svg[1].png"/>
          <p:cNvPicPr>
            <a:picLocks noChangeAspect="1" noChangeArrowheads="1"/>
          </p:cNvPicPr>
          <p:nvPr/>
        </p:nvPicPr>
        <p:blipFill>
          <a:blip r:embed="rId4" cstate="print"/>
          <a:srcRect/>
          <a:stretch>
            <a:fillRect/>
          </a:stretch>
        </p:blipFill>
        <p:spPr bwMode="auto">
          <a:xfrm>
            <a:off x="5638800" y="3429000"/>
            <a:ext cx="685800" cy="969707"/>
          </a:xfrm>
          <a:prstGeom prst="rect">
            <a:avLst/>
          </a:prstGeom>
          <a:noFill/>
        </p:spPr>
      </p:pic>
      <p:pic>
        <p:nvPicPr>
          <p:cNvPr id="15" name="Picture 4" descr="C:\Users\Lloyd\AppData\Local\Microsoft\Windows\INetCache\IE\0HFTZIXL\Communist_red_star.svg[1].png"/>
          <p:cNvPicPr>
            <a:picLocks noChangeAspect="1" noChangeArrowheads="1"/>
          </p:cNvPicPr>
          <p:nvPr/>
        </p:nvPicPr>
        <p:blipFill>
          <a:blip r:embed="rId4" cstate="print"/>
          <a:srcRect/>
          <a:stretch>
            <a:fillRect/>
          </a:stretch>
        </p:blipFill>
        <p:spPr bwMode="auto">
          <a:xfrm>
            <a:off x="5181600" y="3733800"/>
            <a:ext cx="685800" cy="969707"/>
          </a:xfrm>
          <a:prstGeom prst="rect">
            <a:avLst/>
          </a:prstGeom>
          <a:noFill/>
        </p:spPr>
      </p:pic>
      <p:pic>
        <p:nvPicPr>
          <p:cNvPr id="16" name="Picture 4" descr="C:\Users\Lloyd\AppData\Local\Microsoft\Windows\INetCache\IE\0HFTZIXL\Communist_red_star.svg[1].png"/>
          <p:cNvPicPr>
            <a:picLocks noChangeAspect="1" noChangeArrowheads="1"/>
          </p:cNvPicPr>
          <p:nvPr/>
        </p:nvPicPr>
        <p:blipFill>
          <a:blip r:embed="rId4" cstate="print"/>
          <a:srcRect/>
          <a:stretch>
            <a:fillRect/>
          </a:stretch>
        </p:blipFill>
        <p:spPr bwMode="auto">
          <a:xfrm>
            <a:off x="7010400" y="3733800"/>
            <a:ext cx="685800" cy="969707"/>
          </a:xfrm>
          <a:prstGeom prst="rect">
            <a:avLst/>
          </a:prstGeom>
          <a:noFill/>
        </p:spPr>
      </p:pic>
      <p:pic>
        <p:nvPicPr>
          <p:cNvPr id="17" name="Picture 4" descr="C:\Users\Lloyd\AppData\Local\Microsoft\Windows\INetCache\IE\0HFTZIXL\Communist_red_star.svg[1].png"/>
          <p:cNvPicPr>
            <a:picLocks noChangeAspect="1" noChangeArrowheads="1"/>
          </p:cNvPicPr>
          <p:nvPr/>
        </p:nvPicPr>
        <p:blipFill>
          <a:blip r:embed="rId4" cstate="print"/>
          <a:srcRect/>
          <a:stretch>
            <a:fillRect/>
          </a:stretch>
        </p:blipFill>
        <p:spPr bwMode="auto">
          <a:xfrm>
            <a:off x="6096000" y="3733800"/>
            <a:ext cx="685800" cy="969707"/>
          </a:xfrm>
          <a:prstGeom prst="rect">
            <a:avLst/>
          </a:prstGeom>
          <a:noFill/>
        </p:spPr>
      </p:pic>
      <p:pic>
        <p:nvPicPr>
          <p:cNvPr id="18" name="Picture 4" descr="C:\Users\Lloyd\AppData\Local\Microsoft\Windows\INetCache\IE\0HFTZIXL\Communist_red_star.svg[1].png"/>
          <p:cNvPicPr>
            <a:picLocks noChangeAspect="1" noChangeArrowheads="1"/>
          </p:cNvPicPr>
          <p:nvPr/>
        </p:nvPicPr>
        <p:blipFill>
          <a:blip r:embed="rId4" cstate="print"/>
          <a:srcRect/>
          <a:stretch>
            <a:fillRect/>
          </a:stretch>
        </p:blipFill>
        <p:spPr bwMode="auto">
          <a:xfrm>
            <a:off x="6553200" y="3352800"/>
            <a:ext cx="685800" cy="969707"/>
          </a:xfrm>
          <a:prstGeom prst="rect">
            <a:avLst/>
          </a:prstGeom>
          <a:noFill/>
        </p:spPr>
      </p:pic>
      <p:sp>
        <p:nvSpPr>
          <p:cNvPr id="19" name="Title 18"/>
          <p:cNvSpPr>
            <a:spLocks noGrp="1"/>
          </p:cNvSpPr>
          <p:nvPr>
            <p:ph type="title"/>
          </p:nvPr>
        </p:nvSpPr>
        <p:spPr>
          <a:xfrm>
            <a:off x="457200" y="381000"/>
            <a:ext cx="8305800" cy="1143000"/>
          </a:xfrm>
        </p:spPr>
        <p:txBody>
          <a:bodyPr/>
          <a:lstStyle/>
          <a:p>
            <a:r>
              <a:rPr lang="en-US" dirty="0" smtClean="0">
                <a:latin typeface="Harrington" pitchFamily="82" charset="0"/>
              </a:rPr>
              <a:t>Price Positioning</a:t>
            </a:r>
            <a:endParaRPr lang="en-US" dirty="0">
              <a:latin typeface="Harrington" pitchFamily="82" charset="0"/>
            </a:endParaRPr>
          </a:p>
        </p:txBody>
      </p:sp>
      <p:sp>
        <p:nvSpPr>
          <p:cNvPr id="20" name="TextBox 19"/>
          <p:cNvSpPr txBox="1"/>
          <p:nvPr/>
        </p:nvSpPr>
        <p:spPr>
          <a:xfrm>
            <a:off x="533400" y="3352800"/>
            <a:ext cx="7848600" cy="369332"/>
          </a:xfrm>
          <a:prstGeom prst="rect">
            <a:avLst/>
          </a:prstGeom>
          <a:noFill/>
        </p:spPr>
        <p:txBody>
          <a:bodyPr wrap="square" rtlCol="0">
            <a:spAutoFit/>
          </a:bodyPr>
          <a:lstStyle/>
          <a:p>
            <a:r>
              <a:rPr lang="en-US" b="1" dirty="0" smtClean="0">
                <a:solidFill>
                  <a:srgbClr val="00B050"/>
                </a:solidFill>
              </a:rPr>
              <a:t>Excitement</a:t>
            </a:r>
            <a:r>
              <a:rPr lang="en-US" dirty="0" smtClean="0"/>
              <a:t>          Moderate          </a:t>
            </a:r>
            <a:r>
              <a:rPr lang="en-US" b="1" dirty="0" smtClean="0">
                <a:solidFill>
                  <a:srgbClr val="002060"/>
                </a:solidFill>
              </a:rPr>
              <a:t>Average</a:t>
            </a:r>
            <a:r>
              <a:rPr lang="en-US" dirty="0" smtClean="0"/>
              <a:t>          Below Average          </a:t>
            </a:r>
            <a:r>
              <a:rPr lang="en-US" b="1" dirty="0" smtClean="0">
                <a:solidFill>
                  <a:srgbClr val="FF0000"/>
                </a:solidFill>
              </a:rPr>
              <a:t>Risky</a:t>
            </a:r>
            <a:r>
              <a:rPr lang="en-US" dirty="0" smtClean="0"/>
              <a:t>         </a:t>
            </a:r>
            <a:endParaRPr lang="en-US" dirty="0"/>
          </a:p>
        </p:txBody>
      </p:sp>
      <p:pic>
        <p:nvPicPr>
          <p:cNvPr id="21" name="Picture 2" descr="C:\Users\Lloyd\AppData\Local\Microsoft\Windows\INetCache\IE\0344IFIO\120px-Full_Star_Yellow.svg[1].png"/>
          <p:cNvPicPr>
            <a:picLocks noChangeAspect="1" noChangeArrowheads="1"/>
          </p:cNvPicPr>
          <p:nvPr/>
        </p:nvPicPr>
        <p:blipFill>
          <a:blip r:embed="rId5" cstate="print"/>
          <a:srcRect/>
          <a:stretch>
            <a:fillRect/>
          </a:stretch>
        </p:blipFill>
        <p:spPr bwMode="auto">
          <a:xfrm>
            <a:off x="3124200" y="3505200"/>
            <a:ext cx="723900" cy="723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199" y="1828800"/>
            <a:ext cx="8305801" cy="338554"/>
          </a:xfrm>
          <a:prstGeom prst="rect">
            <a:avLst/>
          </a:prstGeom>
          <a:noFill/>
        </p:spPr>
        <p:txBody>
          <a:bodyPr wrap="square" rtlCol="0">
            <a:spAutoFit/>
          </a:bodyPr>
          <a:lstStyle/>
          <a:p>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Buyers are quicker to make an offer on a </a:t>
            </a:r>
            <a:r>
              <a:rPr lang="en-US" sz="1600" dirty="0">
                <a:solidFill>
                  <a:prstClr val="black"/>
                </a:solidFill>
                <a:latin typeface="Arial" pitchFamily="34" charset="0"/>
                <a:cs typeface="Arial" pitchFamily="34" charset="0"/>
              </a:rPr>
              <a:t>home if priced correctly</a:t>
            </a:r>
          </a:p>
        </p:txBody>
      </p:sp>
      <p:sp>
        <p:nvSpPr>
          <p:cNvPr id="9" name="TextBox 8"/>
          <p:cNvSpPr txBox="1"/>
          <p:nvPr/>
        </p:nvSpPr>
        <p:spPr>
          <a:xfrm>
            <a:off x="457199" y="2645569"/>
            <a:ext cx="8366037" cy="861774"/>
          </a:xfrm>
          <a:prstGeom prst="rect">
            <a:avLst/>
          </a:prstGeom>
          <a:noFill/>
        </p:spPr>
        <p:txBody>
          <a:bodyPr wrap="square" rtlCol="0">
            <a:spAutoFit/>
          </a:bodyPr>
          <a:lstStyle/>
          <a:p>
            <a:pPr>
              <a:lnSpc>
                <a:spcPts val="2000"/>
              </a:lnSpc>
            </a:pPr>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The </a:t>
            </a:r>
            <a:r>
              <a:rPr lang="en-US" sz="1600" dirty="0">
                <a:solidFill>
                  <a:prstClr val="black"/>
                </a:solidFill>
                <a:latin typeface="Arial" pitchFamily="34" charset="0"/>
                <a:cs typeface="Arial" pitchFamily="34" charset="0"/>
              </a:rPr>
              <a:t>longer a home is on the </a:t>
            </a:r>
          </a:p>
          <a:p>
            <a:pPr>
              <a:lnSpc>
                <a:spcPts val="2000"/>
              </a:lnSpc>
            </a:pPr>
            <a:r>
              <a:rPr lang="en-US" sz="1600" dirty="0">
                <a:solidFill>
                  <a:prstClr val="black"/>
                </a:solidFill>
                <a:latin typeface="Arial" pitchFamily="34" charset="0"/>
                <a:cs typeface="Arial" pitchFamily="34" charset="0"/>
              </a:rPr>
              <a:t>market, the less likely it is </a:t>
            </a:r>
            <a:r>
              <a:rPr lang="en-US" sz="1600" dirty="0" smtClean="0">
                <a:solidFill>
                  <a:prstClr val="black"/>
                </a:solidFill>
                <a:latin typeface="Arial" pitchFamily="34" charset="0"/>
                <a:cs typeface="Arial" pitchFamily="34" charset="0"/>
              </a:rPr>
              <a:t>to </a:t>
            </a:r>
          </a:p>
          <a:p>
            <a:pPr>
              <a:lnSpc>
                <a:spcPts val="2000"/>
              </a:lnSpc>
            </a:pPr>
            <a:r>
              <a:rPr lang="en-US" sz="1600" dirty="0" smtClean="0">
                <a:solidFill>
                  <a:prstClr val="black"/>
                </a:solidFill>
                <a:latin typeface="Arial" pitchFamily="34" charset="0"/>
                <a:cs typeface="Arial" pitchFamily="34" charset="0"/>
              </a:rPr>
              <a:t>sell at full price</a:t>
            </a:r>
            <a:endParaRPr lang="en-US" sz="1600" dirty="0">
              <a:solidFill>
                <a:prstClr val="black"/>
              </a:solidFill>
              <a:latin typeface="Arial" pitchFamily="34" charset="0"/>
              <a:cs typeface="Arial" pitchFamily="34" charset="0"/>
            </a:endParaRPr>
          </a:p>
        </p:txBody>
      </p:sp>
      <p:sp>
        <p:nvSpPr>
          <p:cNvPr id="14" name="Title 1"/>
          <p:cNvSpPr>
            <a:spLocks noGrp="1"/>
          </p:cNvSpPr>
          <p:nvPr>
            <p:ph type="title"/>
          </p:nvPr>
        </p:nvSpPr>
        <p:spPr>
          <a:xfrm>
            <a:off x="0" y="609600"/>
            <a:ext cx="9144000" cy="605246"/>
          </a:xfrm>
        </p:spPr>
        <p:txBody>
          <a:bodyPr>
            <a:normAutofit/>
          </a:bodyPr>
          <a:lstStyle/>
          <a:p>
            <a:pPr>
              <a:lnSpc>
                <a:spcPts val="3600"/>
              </a:lnSpc>
            </a:pPr>
            <a:r>
              <a:rPr lang="en-US" sz="4400" b="1" dirty="0" smtClean="0">
                <a:effectLst>
                  <a:outerShdw blurRad="50800" dist="38100" dir="16200000" rotWithShape="0">
                    <a:prstClr val="black">
                      <a:alpha val="40000"/>
                    </a:prstClr>
                  </a:outerShdw>
                </a:effectLst>
                <a:latin typeface="Harrington" pitchFamily="82" charset="0"/>
                <a:cs typeface="Arial" pitchFamily="34" charset="0"/>
              </a:rPr>
              <a:t>          </a:t>
            </a:r>
            <a:r>
              <a:rPr lang="en-US" sz="4400" dirty="0" smtClean="0">
                <a:effectLst>
                  <a:outerShdw blurRad="50800" dist="38100" dir="16200000" rotWithShape="0">
                    <a:prstClr val="black">
                      <a:alpha val="40000"/>
                    </a:prstClr>
                  </a:outerShdw>
                </a:effectLst>
                <a:latin typeface="Harrington" pitchFamily="82" charset="0"/>
                <a:cs typeface="Arial" pitchFamily="34" charset="0"/>
              </a:rPr>
              <a:t>Sale Price vs. List Price</a:t>
            </a:r>
            <a:endParaRPr lang="en-US" sz="4400" dirty="0">
              <a:effectLst>
                <a:outerShdw blurRad="50800" dist="38100" dir="16200000" rotWithShape="0">
                  <a:prstClr val="black">
                    <a:alpha val="40000"/>
                  </a:prstClr>
                </a:outerShdw>
              </a:effectLst>
              <a:latin typeface="Harrington" pitchFamily="82" charset="0"/>
              <a:cs typeface="Arial" pitchFamily="34" charset="0"/>
            </a:endParaRPr>
          </a:p>
        </p:txBody>
      </p:sp>
      <p:sp>
        <p:nvSpPr>
          <p:cNvPr id="19" name="TextBox 18"/>
          <p:cNvSpPr txBox="1"/>
          <p:nvPr/>
        </p:nvSpPr>
        <p:spPr>
          <a:xfrm>
            <a:off x="457199" y="3994845"/>
            <a:ext cx="8391526" cy="861774"/>
          </a:xfrm>
          <a:prstGeom prst="rect">
            <a:avLst/>
          </a:prstGeom>
          <a:noFill/>
        </p:spPr>
        <p:txBody>
          <a:bodyPr wrap="square" rtlCol="0">
            <a:spAutoFit/>
          </a:bodyPr>
          <a:lstStyle/>
          <a:p>
            <a:pPr>
              <a:lnSpc>
                <a:spcPts val="2000"/>
              </a:lnSpc>
            </a:pPr>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It </a:t>
            </a:r>
            <a:r>
              <a:rPr lang="en-US" sz="1600" dirty="0">
                <a:solidFill>
                  <a:prstClr val="black"/>
                </a:solidFill>
                <a:latin typeface="Arial" pitchFamily="34" charset="0"/>
                <a:cs typeface="Arial" pitchFamily="34" charset="0"/>
              </a:rPr>
              <a:t>is imperative to review</a:t>
            </a:r>
          </a:p>
          <a:p>
            <a:pPr>
              <a:lnSpc>
                <a:spcPts val="2000"/>
              </a:lnSpc>
            </a:pPr>
            <a:r>
              <a:rPr lang="en-US" sz="1600" dirty="0">
                <a:solidFill>
                  <a:prstClr val="black"/>
                </a:solidFill>
                <a:latin typeface="Arial" pitchFamily="34" charset="0"/>
                <a:cs typeface="Arial" pitchFamily="34" charset="0"/>
              </a:rPr>
              <a:t>activity and assess pricing on </a:t>
            </a:r>
          </a:p>
          <a:p>
            <a:pPr>
              <a:lnSpc>
                <a:spcPts val="2000"/>
              </a:lnSpc>
            </a:pPr>
            <a:r>
              <a:rPr lang="en-US" sz="1600" dirty="0">
                <a:solidFill>
                  <a:prstClr val="black"/>
                </a:solidFill>
                <a:latin typeface="Arial" pitchFamily="34" charset="0"/>
                <a:cs typeface="Arial" pitchFamily="34" charset="0"/>
              </a:rPr>
              <a:t>a regular basis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62400" y="2796512"/>
            <a:ext cx="4860834" cy="3756688"/>
          </a:xfrm>
          <a:prstGeom prst="rect">
            <a:avLst/>
          </a:prstGeom>
          <a:effectLst>
            <a:outerShdw blurRad="88900" dist="76200" dir="8100000" sx="101000" sy="101000" algn="tr" rotWithShape="0">
              <a:prstClr val="black">
                <a:alpha val="25000"/>
              </a:prstClr>
            </a:outerShdw>
          </a:effectLst>
        </p:spPr>
      </p:pic>
    </p:spTree>
    <p:extLst>
      <p:ext uri="{BB962C8B-B14F-4D97-AF65-F5344CB8AC3E}">
        <p14:creationId xmlns:p14="http://schemas.microsoft.com/office/powerpoint/2010/main" xmlns="" val="149717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65557"/>
            <a:ext cx="3657600" cy="830997"/>
          </a:xfrm>
          <a:prstGeom prst="rect">
            <a:avLst/>
          </a:prstGeom>
          <a:noFill/>
        </p:spPr>
        <p:txBody>
          <a:bodyPr wrap="square" rtlCol="0">
            <a:spAutoFit/>
          </a:bodyPr>
          <a:lstStyle/>
          <a:p>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An </a:t>
            </a:r>
            <a:r>
              <a:rPr lang="en-US" sz="1600" dirty="0">
                <a:solidFill>
                  <a:prstClr val="black"/>
                </a:solidFill>
                <a:latin typeface="Arial" pitchFamily="34" charset="0"/>
                <a:cs typeface="Arial" pitchFamily="34" charset="0"/>
              </a:rPr>
              <a:t>asking price beyond market range can adversely affect the marketing of a property</a:t>
            </a:r>
          </a:p>
        </p:txBody>
      </p:sp>
      <p:sp>
        <p:nvSpPr>
          <p:cNvPr id="8" name="TextBox 7"/>
          <p:cNvSpPr txBox="1"/>
          <p:nvPr/>
        </p:nvSpPr>
        <p:spPr>
          <a:xfrm>
            <a:off x="457200" y="2442706"/>
            <a:ext cx="3429000" cy="605294"/>
          </a:xfrm>
          <a:prstGeom prst="rect">
            <a:avLst/>
          </a:prstGeom>
          <a:noFill/>
        </p:spPr>
        <p:txBody>
          <a:bodyPr wrap="square" rtlCol="0">
            <a:spAutoFit/>
          </a:bodyPr>
          <a:lstStyle/>
          <a:p>
            <a:pPr>
              <a:lnSpc>
                <a:spcPts val="2000"/>
              </a:lnSpc>
            </a:pPr>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Marketing </a:t>
            </a:r>
            <a:r>
              <a:rPr lang="en-US" sz="1600" dirty="0">
                <a:solidFill>
                  <a:prstClr val="black"/>
                </a:solidFill>
                <a:latin typeface="Arial" pitchFamily="34" charset="0"/>
                <a:cs typeface="Arial" pitchFamily="34" charset="0"/>
              </a:rPr>
              <a:t>time is prolonged and initial marketing </a:t>
            </a:r>
            <a:r>
              <a:rPr lang="en-US" sz="1600" dirty="0" smtClean="0">
                <a:solidFill>
                  <a:prstClr val="black"/>
                </a:solidFill>
                <a:latin typeface="Arial" pitchFamily="34" charset="0"/>
                <a:cs typeface="Arial" pitchFamily="34" charset="0"/>
              </a:rPr>
              <a:t>momentum is </a:t>
            </a:r>
            <a:r>
              <a:rPr lang="en-US" sz="1600" dirty="0">
                <a:solidFill>
                  <a:prstClr val="black"/>
                </a:solidFill>
                <a:latin typeface="Arial" pitchFamily="34" charset="0"/>
                <a:cs typeface="Arial" pitchFamily="34" charset="0"/>
              </a:rPr>
              <a:t>lost</a:t>
            </a:r>
          </a:p>
        </p:txBody>
      </p:sp>
      <p:sp>
        <p:nvSpPr>
          <p:cNvPr id="9" name="TextBox 8"/>
          <p:cNvSpPr txBox="1"/>
          <p:nvPr/>
        </p:nvSpPr>
        <p:spPr>
          <a:xfrm>
            <a:off x="457200" y="3200400"/>
            <a:ext cx="3886200" cy="348813"/>
          </a:xfrm>
          <a:prstGeom prst="rect">
            <a:avLst/>
          </a:prstGeom>
          <a:noFill/>
        </p:spPr>
        <p:txBody>
          <a:bodyPr wrap="square" rtlCol="0">
            <a:spAutoFit/>
          </a:bodyPr>
          <a:lstStyle/>
          <a:p>
            <a:pPr>
              <a:lnSpc>
                <a:spcPts val="2000"/>
              </a:lnSpc>
            </a:pPr>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Fewer </a:t>
            </a:r>
            <a:r>
              <a:rPr lang="en-US" sz="1600" dirty="0">
                <a:solidFill>
                  <a:prstClr val="black"/>
                </a:solidFill>
                <a:latin typeface="Arial" pitchFamily="34" charset="0"/>
                <a:cs typeface="Arial" pitchFamily="34" charset="0"/>
              </a:rPr>
              <a:t>buyers will be attracted</a:t>
            </a:r>
          </a:p>
        </p:txBody>
      </p:sp>
      <p:sp>
        <p:nvSpPr>
          <p:cNvPr id="10" name="TextBox 9"/>
          <p:cNvSpPr txBox="1"/>
          <p:nvPr/>
        </p:nvSpPr>
        <p:spPr>
          <a:xfrm>
            <a:off x="4800600" y="1684156"/>
            <a:ext cx="3886200" cy="605294"/>
          </a:xfrm>
          <a:prstGeom prst="rect">
            <a:avLst/>
          </a:prstGeom>
          <a:noFill/>
        </p:spPr>
        <p:txBody>
          <a:bodyPr wrap="square" rtlCol="0">
            <a:spAutoFit/>
          </a:bodyPr>
          <a:lstStyle/>
          <a:p>
            <a:pPr>
              <a:lnSpc>
                <a:spcPts val="2000"/>
              </a:lnSpc>
            </a:pPr>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Helps </a:t>
            </a:r>
            <a:r>
              <a:rPr lang="en-US" sz="1600" dirty="0">
                <a:solidFill>
                  <a:prstClr val="black"/>
                </a:solidFill>
                <a:latin typeface="Arial" pitchFamily="34" charset="0"/>
                <a:cs typeface="Arial" pitchFamily="34" charset="0"/>
              </a:rPr>
              <a:t>sell your </a:t>
            </a:r>
            <a:r>
              <a:rPr lang="en-US" sz="1600" dirty="0" smtClean="0">
                <a:solidFill>
                  <a:prstClr val="black"/>
                </a:solidFill>
                <a:latin typeface="Arial" pitchFamily="34" charset="0"/>
                <a:cs typeface="Arial" pitchFamily="34" charset="0"/>
              </a:rPr>
              <a:t>competition’s home that is priced correctly</a:t>
            </a:r>
            <a:endParaRPr lang="en-US" sz="1600" dirty="0">
              <a:solidFill>
                <a:prstClr val="black"/>
              </a:solidFill>
              <a:latin typeface="Arial" pitchFamily="34" charset="0"/>
              <a:cs typeface="Arial" pitchFamily="34" charset="0"/>
            </a:endParaRPr>
          </a:p>
        </p:txBody>
      </p:sp>
      <p:sp>
        <p:nvSpPr>
          <p:cNvPr id="15" name="TextBox 14"/>
          <p:cNvSpPr txBox="1"/>
          <p:nvPr/>
        </p:nvSpPr>
        <p:spPr>
          <a:xfrm>
            <a:off x="4800600" y="2404646"/>
            <a:ext cx="4274820" cy="338554"/>
          </a:xfrm>
          <a:prstGeom prst="rect">
            <a:avLst/>
          </a:prstGeom>
          <a:noFill/>
        </p:spPr>
        <p:txBody>
          <a:bodyPr wrap="square" rtlCol="0">
            <a:spAutoFit/>
          </a:bodyPr>
          <a:lstStyle/>
          <a:p>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Takes </a:t>
            </a:r>
            <a:r>
              <a:rPr lang="en-US" sz="1600" dirty="0">
                <a:solidFill>
                  <a:prstClr val="black"/>
                </a:solidFill>
                <a:latin typeface="Arial" pitchFamily="34" charset="0"/>
                <a:cs typeface="Arial" pitchFamily="34" charset="0"/>
              </a:rPr>
              <a:t>a longer time to sell</a:t>
            </a:r>
          </a:p>
        </p:txBody>
      </p:sp>
      <p:sp>
        <p:nvSpPr>
          <p:cNvPr id="16" name="TextBox 15"/>
          <p:cNvSpPr txBox="1"/>
          <p:nvPr/>
        </p:nvSpPr>
        <p:spPr>
          <a:xfrm>
            <a:off x="4800600" y="2965071"/>
            <a:ext cx="4274820" cy="605294"/>
          </a:xfrm>
          <a:prstGeom prst="rect">
            <a:avLst/>
          </a:prstGeom>
          <a:noFill/>
        </p:spPr>
        <p:txBody>
          <a:bodyPr wrap="square" rtlCol="0">
            <a:spAutoFit/>
          </a:bodyPr>
          <a:lstStyle/>
          <a:p>
            <a:pPr>
              <a:lnSpc>
                <a:spcPts val="2000"/>
              </a:lnSpc>
            </a:pPr>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The </a:t>
            </a:r>
            <a:r>
              <a:rPr lang="en-US" sz="1600" dirty="0">
                <a:solidFill>
                  <a:prstClr val="black"/>
                </a:solidFill>
                <a:latin typeface="Arial" pitchFamily="34" charset="0"/>
                <a:cs typeface="Arial" pitchFamily="34" charset="0"/>
              </a:rPr>
              <a:t>property may eventually sell </a:t>
            </a:r>
            <a:r>
              <a:rPr lang="en-US" sz="1600" dirty="0" smtClean="0">
                <a:solidFill>
                  <a:prstClr val="black"/>
                </a:solidFill>
                <a:latin typeface="Arial" pitchFamily="34" charset="0"/>
                <a:cs typeface="Arial" pitchFamily="34" charset="0"/>
              </a:rPr>
              <a:t/>
            </a:r>
            <a:br>
              <a:rPr lang="en-US" sz="1600" dirty="0" smtClean="0">
                <a:solidFill>
                  <a:prstClr val="black"/>
                </a:solidFill>
                <a:latin typeface="Arial" pitchFamily="34" charset="0"/>
                <a:cs typeface="Arial" pitchFamily="34" charset="0"/>
              </a:rPr>
            </a:br>
            <a:r>
              <a:rPr lang="en-US" sz="1600" dirty="0" smtClean="0">
                <a:solidFill>
                  <a:prstClr val="black"/>
                </a:solidFill>
                <a:latin typeface="Arial" pitchFamily="34" charset="0"/>
                <a:cs typeface="Arial" pitchFamily="34" charset="0"/>
              </a:rPr>
              <a:t>below </a:t>
            </a:r>
            <a:r>
              <a:rPr lang="en-US" sz="1600" dirty="0">
                <a:solidFill>
                  <a:prstClr val="black"/>
                </a:solidFill>
                <a:latin typeface="Arial" pitchFamily="34" charset="0"/>
                <a:cs typeface="Arial" pitchFamily="34" charset="0"/>
              </a:rPr>
              <a:t>market value</a:t>
            </a:r>
          </a:p>
        </p:txBody>
      </p:sp>
      <p:sp>
        <p:nvSpPr>
          <p:cNvPr id="26" name="Title 1"/>
          <p:cNvSpPr txBox="1">
            <a:spLocks/>
          </p:cNvSpPr>
          <p:nvPr/>
        </p:nvSpPr>
        <p:spPr>
          <a:xfrm>
            <a:off x="-533400" y="609600"/>
            <a:ext cx="9677400" cy="670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600"/>
              </a:lnSpc>
            </a:pPr>
            <a:r>
              <a:rPr lang="en-US" dirty="0" smtClean="0">
                <a:solidFill>
                  <a:schemeClr val="tx2"/>
                </a:solidFill>
                <a:effectLst>
                  <a:outerShdw blurRad="38100" dist="38100" dir="2700000" algn="tl">
                    <a:srgbClr val="000000">
                      <a:alpha val="43137"/>
                    </a:srgbClr>
                  </a:outerShdw>
                </a:effectLst>
                <a:latin typeface="Harrington" pitchFamily="82" charset="0"/>
                <a:cs typeface="Arial" pitchFamily="34" charset="0"/>
              </a:rPr>
              <a:t>The Dangers of Overpricing</a:t>
            </a:r>
            <a:endParaRPr lang="en-US" dirty="0">
              <a:solidFill>
                <a:schemeClr val="tx2"/>
              </a:solidFill>
              <a:effectLst>
                <a:outerShdw blurRad="38100" dist="38100" dir="2700000" algn="tl">
                  <a:srgbClr val="000000">
                    <a:alpha val="43137"/>
                  </a:srgbClr>
                </a:outerShdw>
              </a:effectLst>
              <a:latin typeface="Harrington" pitchFamily="82" charset="0"/>
              <a:cs typeface="Arial"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4038600"/>
            <a:ext cx="3754065" cy="259080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56051" y="3977811"/>
            <a:ext cx="3702149" cy="2557761"/>
          </a:xfrm>
          <a:prstGeom prst="rect">
            <a:avLst/>
          </a:prstGeom>
        </p:spPr>
      </p:pic>
    </p:spTree>
    <p:extLst>
      <p:ext uri="{BB962C8B-B14F-4D97-AF65-F5344CB8AC3E}">
        <p14:creationId xmlns:p14="http://schemas.microsoft.com/office/powerpoint/2010/main" xmlns="" val="3168412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0" y="1066800"/>
            <a:ext cx="4277591" cy="5535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Harrington" pitchFamily="82" charset="0"/>
              </a:rPr>
              <a:t>Price Reductions</a:t>
            </a:r>
            <a:endParaRPr lang="en-US" dirty="0">
              <a:latin typeface="Harrington" pitchFamily="82" charset="0"/>
            </a:endParaRPr>
          </a:p>
        </p:txBody>
      </p:sp>
      <p:sp>
        <p:nvSpPr>
          <p:cNvPr id="4" name="Content Placeholder 3"/>
          <p:cNvSpPr>
            <a:spLocks noGrp="1"/>
          </p:cNvSpPr>
          <p:nvPr>
            <p:ph idx="1"/>
          </p:nvPr>
        </p:nvSpPr>
        <p:spPr>
          <a:xfrm>
            <a:off x="457200" y="2209800"/>
            <a:ext cx="8229600" cy="4114800"/>
          </a:xfrm>
        </p:spPr>
        <p:txBody>
          <a:bodyPr/>
          <a:lstStyle/>
          <a:p>
            <a:r>
              <a:rPr lang="en-US" dirty="0" smtClean="0"/>
              <a:t>This is just a reality that you </a:t>
            </a:r>
            <a:r>
              <a:rPr lang="en-US" b="1" dirty="0" smtClean="0"/>
              <a:t>will</a:t>
            </a:r>
            <a:r>
              <a:rPr lang="en-US" dirty="0" smtClean="0"/>
              <a:t> face during your career as a Real Estate Professional</a:t>
            </a:r>
          </a:p>
          <a:p>
            <a:pPr>
              <a:buNone/>
            </a:pPr>
            <a:endParaRPr lang="en-US" dirty="0" smtClean="0"/>
          </a:p>
          <a:p>
            <a:r>
              <a:rPr lang="en-US" dirty="0" smtClean="0"/>
              <a:t>Navigating a Price Reduction can be tricky, but if done correctly, you’ll enhance your relationship with your Sellers and help them achieve their objectives.</a:t>
            </a:r>
            <a:endParaRPr lang="en-US" dirty="0"/>
          </a:p>
        </p:txBody>
      </p:sp>
      <p:pic>
        <p:nvPicPr>
          <p:cNvPr id="5" name="Picture 2" descr="C:\Users\Lloyd\AppData\Local\Microsoft\Windows\INetCache\IE\0HFTZIXL\stock-vector-cost-reduction-concept-cost-down-businessman-with-his-hand-lowers-the-arrow-of-the-graph-744521242[1].jpg"/>
          <p:cNvPicPr>
            <a:picLocks noChangeAspect="1" noChangeArrowheads="1"/>
          </p:cNvPicPr>
          <p:nvPr/>
        </p:nvPicPr>
        <p:blipFill>
          <a:blip r:embed="rId2" cstate="print"/>
          <a:srcRect/>
          <a:stretch>
            <a:fillRect/>
          </a:stretch>
        </p:blipFill>
        <p:spPr bwMode="auto">
          <a:xfrm>
            <a:off x="6934200" y="762000"/>
            <a:ext cx="1459149" cy="152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arrington" pitchFamily="82" charset="0"/>
              </a:rPr>
              <a:t>The 5 Stages of a Price Reduction</a:t>
            </a:r>
            <a:endParaRPr lang="en-US" dirty="0">
              <a:latin typeface="Harrington" pitchFamily="82" charset="0"/>
            </a:endParaRPr>
          </a:p>
        </p:txBody>
      </p:sp>
      <p:sp>
        <p:nvSpPr>
          <p:cNvPr id="3" name="Content Placeholder 2"/>
          <p:cNvSpPr>
            <a:spLocks noGrp="1"/>
          </p:cNvSpPr>
          <p:nvPr>
            <p:ph idx="1"/>
          </p:nvPr>
        </p:nvSpPr>
        <p:spPr/>
        <p:txBody>
          <a:bodyPr/>
          <a:lstStyle/>
          <a:p>
            <a:r>
              <a:rPr lang="en-US" dirty="0" smtClean="0"/>
              <a:t>It is important to have compassion for your clients and understand the stages sellers often go through when their home is not selling as quickly as anticipated and they must consider reducing the price.</a:t>
            </a:r>
            <a:endParaRPr lang="en-US" dirty="0"/>
          </a:p>
        </p:txBody>
      </p:sp>
      <p:pic>
        <p:nvPicPr>
          <p:cNvPr id="8196" name="Picture 4" descr="C:\Users\Lloyd\AppData\Local\Microsoft\Windows\INetCache\IE\5D0TQTUN\152434655[1].jpg"/>
          <p:cNvPicPr>
            <a:picLocks noChangeAspect="1" noChangeArrowheads="1"/>
          </p:cNvPicPr>
          <p:nvPr/>
        </p:nvPicPr>
        <p:blipFill>
          <a:blip r:embed="rId2" cstate="print"/>
          <a:srcRect/>
          <a:stretch>
            <a:fillRect/>
          </a:stretch>
        </p:blipFill>
        <p:spPr bwMode="auto">
          <a:xfrm>
            <a:off x="3352800" y="4191000"/>
            <a:ext cx="1795780" cy="16129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Lloyd\AppData\Local\Microsoft\Windows\INetCache\IE\5D0TQTUN\TPIRWordmark[1].png"/>
          <p:cNvPicPr>
            <a:picLocks noChangeAspect="1" noChangeArrowheads="1"/>
          </p:cNvPicPr>
          <p:nvPr/>
        </p:nvPicPr>
        <p:blipFill>
          <a:blip r:embed="rId2" cstate="print"/>
          <a:srcRect/>
          <a:stretch>
            <a:fillRect/>
          </a:stretch>
        </p:blipFill>
        <p:spPr bwMode="auto">
          <a:xfrm>
            <a:off x="1752600" y="990600"/>
            <a:ext cx="5486400" cy="49634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Harrington" pitchFamily="82" charset="0"/>
              </a:rPr>
              <a:t>Stage 1</a:t>
            </a:r>
            <a:endParaRPr lang="en-US" dirty="0">
              <a:latin typeface="Harrington" pitchFamily="82" charset="0"/>
            </a:endParaRPr>
          </a:p>
        </p:txBody>
      </p:sp>
      <p:sp>
        <p:nvSpPr>
          <p:cNvPr id="5" name="Content Placeholder 4"/>
          <p:cNvSpPr>
            <a:spLocks noGrp="1"/>
          </p:cNvSpPr>
          <p:nvPr>
            <p:ph sz="half" idx="1"/>
          </p:nvPr>
        </p:nvSpPr>
        <p:spPr/>
        <p:txBody>
          <a:bodyPr/>
          <a:lstStyle/>
          <a:p>
            <a:r>
              <a:rPr lang="en-US" dirty="0" smtClean="0">
                <a:latin typeface="Harrington" pitchFamily="82" charset="0"/>
              </a:rPr>
              <a:t>Denial:</a:t>
            </a:r>
          </a:p>
          <a:p>
            <a:pPr lvl="1"/>
            <a:r>
              <a:rPr lang="en-US" dirty="0" smtClean="0"/>
              <a:t>Due to emotional attachment, many homeowners overestimate the market value of their home by 5-10%</a:t>
            </a:r>
          </a:p>
          <a:p>
            <a:pPr lvl="2"/>
            <a:r>
              <a:rPr lang="en-US" dirty="0" err="1" smtClean="0"/>
              <a:t>SmartMoney</a:t>
            </a:r>
            <a:r>
              <a:rPr lang="en-US" dirty="0" smtClean="0"/>
              <a:t> Magazine</a:t>
            </a:r>
            <a:endParaRPr lang="en-US" dirty="0"/>
          </a:p>
        </p:txBody>
      </p:sp>
      <p:pic>
        <p:nvPicPr>
          <p:cNvPr id="7" name="Picture 2" descr="C:\Users\Lloyd\AppData\Local\Microsoft\Windows\INetCache\IE\5D0TQTUN\denial1[1].jpg"/>
          <p:cNvPicPr>
            <a:picLocks noGrp="1" noChangeAspect="1" noChangeArrowheads="1"/>
          </p:cNvPicPr>
          <p:nvPr>
            <p:ph sz="half" idx="2"/>
          </p:nvPr>
        </p:nvPicPr>
        <p:blipFill>
          <a:blip r:embed="rId2" cstate="print"/>
          <a:srcRect/>
          <a:stretch>
            <a:fillRect/>
          </a:stretch>
        </p:blipFill>
        <p:spPr bwMode="auto">
          <a:xfrm>
            <a:off x="4654550" y="2620169"/>
            <a:ext cx="4025900" cy="30353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Stage 2</a:t>
            </a:r>
            <a:endParaRPr lang="en-US" dirty="0">
              <a:latin typeface="Harrington" pitchFamily="82" charset="0"/>
            </a:endParaRPr>
          </a:p>
        </p:txBody>
      </p:sp>
      <p:sp>
        <p:nvSpPr>
          <p:cNvPr id="3" name="Content Placeholder 2"/>
          <p:cNvSpPr>
            <a:spLocks noGrp="1"/>
          </p:cNvSpPr>
          <p:nvPr>
            <p:ph sz="half" idx="1"/>
          </p:nvPr>
        </p:nvSpPr>
        <p:spPr/>
        <p:txBody>
          <a:bodyPr/>
          <a:lstStyle/>
          <a:p>
            <a:r>
              <a:rPr lang="en-US" dirty="0" smtClean="0">
                <a:latin typeface="Harrington" pitchFamily="82" charset="0"/>
              </a:rPr>
              <a:t>Anger:</a:t>
            </a:r>
          </a:p>
          <a:p>
            <a:pPr lvl="1"/>
            <a:r>
              <a:rPr lang="en-US" dirty="0" smtClean="0"/>
              <a:t>After a week or two of inactivity, your Sellers may be getting upset and looking for someone to blame.</a:t>
            </a:r>
          </a:p>
        </p:txBody>
      </p:sp>
      <p:sp>
        <p:nvSpPr>
          <p:cNvPr id="7" name="Content Placeholder 6"/>
          <p:cNvSpPr>
            <a:spLocks noGrp="1"/>
          </p:cNvSpPr>
          <p:nvPr>
            <p:ph sz="half" idx="2"/>
          </p:nvPr>
        </p:nvSpPr>
        <p:spPr/>
        <p:txBody>
          <a:bodyPr/>
          <a:lstStyle/>
          <a:p>
            <a:endParaRPr lang="en-US" dirty="0"/>
          </a:p>
        </p:txBody>
      </p:sp>
      <p:pic>
        <p:nvPicPr>
          <p:cNvPr id="1028" name="Picture 4" descr="C:\Users\Lloyd\AppData\Local\Microsoft\Windows\INetCache\IE\0HFTZIXL\anger[1].jpg"/>
          <p:cNvPicPr>
            <a:picLocks noChangeAspect="1" noChangeArrowheads="1"/>
          </p:cNvPicPr>
          <p:nvPr/>
        </p:nvPicPr>
        <p:blipFill>
          <a:blip r:embed="rId2" cstate="print"/>
          <a:srcRect/>
          <a:stretch>
            <a:fillRect/>
          </a:stretch>
        </p:blipFill>
        <p:spPr bwMode="auto">
          <a:xfrm>
            <a:off x="4800600" y="1828800"/>
            <a:ext cx="3438525" cy="347325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Stage 3</a:t>
            </a:r>
            <a:endParaRPr lang="en-US" dirty="0">
              <a:latin typeface="Harrington" pitchFamily="82" charset="0"/>
            </a:endParaRPr>
          </a:p>
        </p:txBody>
      </p:sp>
      <p:sp>
        <p:nvSpPr>
          <p:cNvPr id="3" name="Content Placeholder 2"/>
          <p:cNvSpPr>
            <a:spLocks noGrp="1"/>
          </p:cNvSpPr>
          <p:nvPr>
            <p:ph sz="half" idx="1"/>
          </p:nvPr>
        </p:nvSpPr>
        <p:spPr/>
        <p:txBody>
          <a:bodyPr/>
          <a:lstStyle/>
          <a:p>
            <a:r>
              <a:rPr lang="en-US" dirty="0" smtClean="0">
                <a:latin typeface="Harrington" pitchFamily="82" charset="0"/>
              </a:rPr>
              <a:t>Frustration:</a:t>
            </a:r>
          </a:p>
          <a:p>
            <a:pPr lvl="1"/>
            <a:r>
              <a:rPr lang="en-US" dirty="0" smtClean="0"/>
              <a:t>Your Seller’s pent up anger could now be directed at you and your skills as a professional salesperson.</a:t>
            </a:r>
            <a:endParaRPr lang="en-US" dirty="0"/>
          </a:p>
        </p:txBody>
      </p:sp>
      <p:pic>
        <p:nvPicPr>
          <p:cNvPr id="2050" name="Picture 2" descr="C:\Users\Lloyd\AppData\Local\Microsoft\Windows\INetCache\IE\0HFTZIXL\frustration[1].jpg"/>
          <p:cNvPicPr>
            <a:picLocks noGrp="1" noChangeAspect="1" noChangeArrowheads="1"/>
          </p:cNvPicPr>
          <p:nvPr>
            <p:ph sz="half" idx="2"/>
          </p:nvPr>
        </p:nvPicPr>
        <p:blipFill>
          <a:blip r:embed="rId2" cstate="print"/>
          <a:srcRect/>
          <a:stretch>
            <a:fillRect/>
          </a:stretch>
        </p:blipFill>
        <p:spPr bwMode="auto">
          <a:xfrm>
            <a:off x="4648200" y="2499277"/>
            <a:ext cx="4038600" cy="32770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Stage 4</a:t>
            </a:r>
            <a:endParaRPr lang="en-US" dirty="0">
              <a:latin typeface="Harrington" pitchFamily="82" charset="0"/>
            </a:endParaRPr>
          </a:p>
        </p:txBody>
      </p:sp>
      <p:sp>
        <p:nvSpPr>
          <p:cNvPr id="3" name="Content Placeholder 2"/>
          <p:cNvSpPr>
            <a:spLocks noGrp="1"/>
          </p:cNvSpPr>
          <p:nvPr>
            <p:ph sz="half" idx="1"/>
          </p:nvPr>
        </p:nvSpPr>
        <p:spPr/>
        <p:txBody>
          <a:bodyPr/>
          <a:lstStyle/>
          <a:p>
            <a:r>
              <a:rPr lang="en-US" dirty="0" smtClean="0">
                <a:latin typeface="Harrington" pitchFamily="82" charset="0"/>
              </a:rPr>
              <a:t>Disappointment:</a:t>
            </a:r>
          </a:p>
          <a:p>
            <a:pPr lvl="1"/>
            <a:r>
              <a:rPr lang="en-US" dirty="0" smtClean="0"/>
              <a:t>Through continued education on the neighborhood market, they discover that their price is unrealistic and they’ve missed out on their prime marketing opportunity.</a:t>
            </a:r>
            <a:endParaRPr lang="en-US" dirty="0"/>
          </a:p>
        </p:txBody>
      </p:sp>
      <p:pic>
        <p:nvPicPr>
          <p:cNvPr id="3074" name="Picture 2" descr="C:\Users\Lloyd\AppData\Local\Microsoft\Windows\INetCache\IE\0HFTZIXL\Disappointed[1].png"/>
          <p:cNvPicPr>
            <a:picLocks noGrp="1" noChangeAspect="1" noChangeArrowheads="1"/>
          </p:cNvPicPr>
          <p:nvPr>
            <p:ph sz="half" idx="2"/>
          </p:nvPr>
        </p:nvPicPr>
        <p:blipFill>
          <a:blip r:embed="rId2" cstate="print"/>
          <a:srcRect/>
          <a:stretch>
            <a:fillRect/>
          </a:stretch>
        </p:blipFill>
        <p:spPr bwMode="auto">
          <a:xfrm>
            <a:off x="4953000" y="1828800"/>
            <a:ext cx="3413919" cy="341391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Stage 5</a:t>
            </a:r>
            <a:endParaRPr lang="en-US" dirty="0">
              <a:latin typeface="Harrington" pitchFamily="82" charset="0"/>
            </a:endParaRPr>
          </a:p>
        </p:txBody>
      </p:sp>
      <p:sp>
        <p:nvSpPr>
          <p:cNvPr id="3" name="Content Placeholder 2"/>
          <p:cNvSpPr>
            <a:spLocks noGrp="1"/>
          </p:cNvSpPr>
          <p:nvPr>
            <p:ph sz="half" idx="1"/>
          </p:nvPr>
        </p:nvSpPr>
        <p:spPr/>
        <p:txBody>
          <a:bodyPr/>
          <a:lstStyle/>
          <a:p>
            <a:r>
              <a:rPr lang="en-US" dirty="0" smtClean="0">
                <a:latin typeface="Harrington" pitchFamily="82" charset="0"/>
              </a:rPr>
              <a:t>Acceptance:</a:t>
            </a:r>
          </a:p>
          <a:p>
            <a:pPr lvl="1"/>
            <a:r>
              <a:rPr lang="en-US" dirty="0" smtClean="0"/>
              <a:t>Nearly 56% of Sellers said they reduced their asking price at least once.  The average price reduction was 11%.</a:t>
            </a:r>
          </a:p>
          <a:p>
            <a:pPr lvl="2"/>
            <a:r>
              <a:rPr lang="en-US" dirty="0" smtClean="0"/>
              <a:t>NAR Profile of Sellers</a:t>
            </a:r>
          </a:p>
          <a:p>
            <a:pPr lvl="2"/>
            <a:r>
              <a:rPr lang="en-US" dirty="0" smtClean="0"/>
              <a:t>Turlia.com Price Reduction Report</a:t>
            </a:r>
            <a:endParaRPr lang="en-US" dirty="0"/>
          </a:p>
        </p:txBody>
      </p:sp>
      <p:pic>
        <p:nvPicPr>
          <p:cNvPr id="4098" name="Picture 2" descr="C:\Users\Lloyd\AppData\Local\Microsoft\Windows\INetCache\IE\0344IFIO\acceptance2[1].png"/>
          <p:cNvPicPr>
            <a:picLocks noGrp="1" noChangeAspect="1" noChangeArrowheads="1"/>
          </p:cNvPicPr>
          <p:nvPr>
            <p:ph sz="half" idx="2"/>
          </p:nvPr>
        </p:nvPicPr>
        <p:blipFill>
          <a:blip r:embed="rId2" cstate="print"/>
          <a:srcRect/>
          <a:stretch>
            <a:fillRect/>
          </a:stretch>
        </p:blipFill>
        <p:spPr bwMode="auto">
          <a:xfrm>
            <a:off x="4648200" y="2118519"/>
            <a:ext cx="4038600" cy="4038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Harrington" pitchFamily="82" charset="0"/>
              </a:rPr>
              <a:t>Help your Sellers through the Process</a:t>
            </a:r>
            <a:endParaRPr lang="en-US" dirty="0">
              <a:latin typeface="Harrington" pitchFamily="82" charset="0"/>
            </a:endParaRPr>
          </a:p>
        </p:txBody>
      </p:sp>
      <p:sp>
        <p:nvSpPr>
          <p:cNvPr id="6" name="Content Placeholder 5"/>
          <p:cNvSpPr>
            <a:spLocks noGrp="1"/>
          </p:cNvSpPr>
          <p:nvPr>
            <p:ph idx="1"/>
          </p:nvPr>
        </p:nvSpPr>
        <p:spPr/>
        <p:txBody>
          <a:bodyPr>
            <a:normAutofit lnSpcReduction="10000"/>
          </a:bodyPr>
          <a:lstStyle/>
          <a:p>
            <a:r>
              <a:rPr lang="en-US" dirty="0" smtClean="0">
                <a:latin typeface="Harrington" pitchFamily="82" charset="0"/>
              </a:rPr>
              <a:t>Be Visible</a:t>
            </a:r>
          </a:p>
          <a:p>
            <a:pPr lvl="1"/>
            <a:r>
              <a:rPr lang="en-US" dirty="0" smtClean="0"/>
              <a:t>Communicate with your Sellers to show that you are doing all you can to sell their home.</a:t>
            </a:r>
          </a:p>
          <a:p>
            <a:pPr lvl="2"/>
            <a:r>
              <a:rPr lang="en-US" dirty="0" smtClean="0"/>
              <a:t>Call at least once a week to update them on all activity, feedback, and neighborhood information</a:t>
            </a:r>
          </a:p>
          <a:p>
            <a:pPr lvl="3"/>
            <a:r>
              <a:rPr lang="en-US" dirty="0" smtClean="0"/>
              <a:t>New Listing</a:t>
            </a:r>
          </a:p>
          <a:p>
            <a:pPr lvl="3"/>
            <a:r>
              <a:rPr lang="en-US" dirty="0" smtClean="0"/>
              <a:t>Price Reduction</a:t>
            </a:r>
          </a:p>
          <a:p>
            <a:pPr lvl="3"/>
            <a:r>
              <a:rPr lang="en-US" dirty="0" smtClean="0"/>
              <a:t>Sold</a:t>
            </a:r>
          </a:p>
          <a:p>
            <a:pPr lvl="2"/>
            <a:r>
              <a:rPr lang="en-US" dirty="0" smtClean="0"/>
              <a:t>Write a Personal Note to let them know you appreciate their business</a:t>
            </a:r>
          </a:p>
          <a:p>
            <a:pPr lvl="2"/>
            <a:r>
              <a:rPr lang="en-US" dirty="0" smtClean="0"/>
              <a:t>Every 21 days, do a face-to-face Pop-By to go over your marketing plan and to update your market analysis.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Don’t Hide</a:t>
            </a:r>
            <a:endParaRPr lang="en-US" dirty="0">
              <a:latin typeface="Harrington" pitchFamily="82" charset="0"/>
            </a:endParaRPr>
          </a:p>
        </p:txBody>
      </p:sp>
      <p:pic>
        <p:nvPicPr>
          <p:cNvPr id="5122" name="Picture 2" descr="C:\Users\Lloyd\AppData\Local\Microsoft\Windows\INetCache\IE\0HFTZIXL\Hide-Seek-cartoon[1].gif"/>
          <p:cNvPicPr>
            <a:picLocks noGrp="1" noChangeAspect="1" noChangeArrowheads="1"/>
          </p:cNvPicPr>
          <p:nvPr>
            <p:ph idx="1"/>
          </p:nvPr>
        </p:nvPicPr>
        <p:blipFill>
          <a:blip r:embed="rId2" cstate="print"/>
          <a:srcRect/>
          <a:stretch>
            <a:fillRect/>
          </a:stretch>
        </p:blipFill>
        <p:spPr bwMode="auto">
          <a:xfrm>
            <a:off x="2057400" y="1981200"/>
            <a:ext cx="4572000" cy="4572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38200"/>
            <a:ext cx="8229600" cy="5486400"/>
          </a:xfrm>
        </p:spPr>
        <p:txBody>
          <a:bodyPr>
            <a:normAutofit fontScale="92500"/>
          </a:bodyPr>
          <a:lstStyle/>
          <a:p>
            <a:r>
              <a:rPr lang="en-US" dirty="0" smtClean="0">
                <a:latin typeface="Harrington" pitchFamily="82" charset="0"/>
              </a:rPr>
              <a:t>Listen</a:t>
            </a:r>
          </a:p>
          <a:p>
            <a:pPr lvl="1"/>
            <a:r>
              <a:rPr lang="en-US" dirty="0" smtClean="0"/>
              <a:t>The best way to make Sellers comfortable enough to let down their guard is to hear what they have to say and affirm their feelings</a:t>
            </a:r>
          </a:p>
          <a:p>
            <a:r>
              <a:rPr lang="en-US" dirty="0" smtClean="0">
                <a:latin typeface="Harrington" pitchFamily="82" charset="0"/>
              </a:rPr>
              <a:t>Put Them in the Shoes of a Buyer</a:t>
            </a:r>
          </a:p>
          <a:p>
            <a:pPr lvl="1"/>
            <a:r>
              <a:rPr lang="en-US" dirty="0" smtClean="0"/>
              <a:t>Go with them to view the other homes considered to be their competition.  Talk through the decision process a buyer goes through when considering a home to purchase</a:t>
            </a:r>
          </a:p>
          <a:p>
            <a:r>
              <a:rPr lang="en-US" dirty="0" smtClean="0">
                <a:latin typeface="Harrington" pitchFamily="82" charset="0"/>
              </a:rPr>
              <a:t>Communicate Effectively:</a:t>
            </a:r>
          </a:p>
          <a:p>
            <a:pPr lvl="1"/>
            <a:r>
              <a:rPr lang="en-US" dirty="0" smtClean="0"/>
              <a:t>As you are giving your Sellers updates, use excellent dialogues to reassure them that you care and want to help them sell their home for as much as possible.</a:t>
            </a:r>
          </a:p>
          <a:p>
            <a:pPr lvl="1">
              <a:buNone/>
            </a:pPr>
            <a:endParaRPr lang="en-US" dirty="0" smtClean="0"/>
          </a:p>
          <a:p>
            <a:pPr lvl="1">
              <a:buNone/>
            </a:pPr>
            <a:r>
              <a:rPr lang="en-US" dirty="0" smtClean="0"/>
              <a:t>(I’ve shared some GREAT dialogues for Price Reductions)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Thank You for being here</a:t>
            </a:r>
            <a:endParaRPr lang="en-US" dirty="0">
              <a:latin typeface="Harrington" pitchFamily="82" charset="0"/>
            </a:endParaRPr>
          </a:p>
        </p:txBody>
      </p:sp>
      <p:pic>
        <p:nvPicPr>
          <p:cNvPr id="9218" name="Picture 2" descr="C:\Users\Lloyd\AppData\Local\Microsoft\Windows\INetCache\IE\5D0TQTUN\thank-you-messages[1].gif"/>
          <p:cNvPicPr>
            <a:picLocks noGrp="1" noChangeAspect="1" noChangeArrowheads="1"/>
          </p:cNvPicPr>
          <p:nvPr>
            <p:ph idx="1"/>
          </p:nvPr>
        </p:nvPicPr>
        <p:blipFill>
          <a:blip r:embed="rId2" cstate="print"/>
          <a:srcRect/>
          <a:stretch>
            <a:fillRect/>
          </a:stretch>
        </p:blipFill>
        <p:spPr bwMode="auto">
          <a:xfrm>
            <a:off x="1371600" y="2036667"/>
            <a:ext cx="6324600" cy="423748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“Third Thursday”</a:t>
            </a:r>
            <a:endParaRPr lang="en-US" dirty="0">
              <a:latin typeface="Harrington" pitchFamily="82" charset="0"/>
            </a:endParaRPr>
          </a:p>
        </p:txBody>
      </p:sp>
      <p:sp>
        <p:nvSpPr>
          <p:cNvPr id="3" name="Content Placeholder 2"/>
          <p:cNvSpPr>
            <a:spLocks noGrp="1"/>
          </p:cNvSpPr>
          <p:nvPr>
            <p:ph idx="1"/>
          </p:nvPr>
        </p:nvSpPr>
        <p:spPr/>
        <p:txBody>
          <a:bodyPr/>
          <a:lstStyle/>
          <a:p>
            <a:r>
              <a:rPr lang="en-US" dirty="0" smtClean="0"/>
              <a:t>February 21</a:t>
            </a:r>
            <a:r>
              <a:rPr lang="en-US" baseline="30000" dirty="0" smtClean="0"/>
              <a:t>st</a:t>
            </a:r>
            <a:r>
              <a:rPr lang="en-US" dirty="0" smtClean="0"/>
              <a:t> – </a:t>
            </a:r>
            <a:r>
              <a:rPr lang="en-US" dirty="0" smtClean="0"/>
              <a:t>This </a:t>
            </a:r>
            <a:r>
              <a:rPr lang="en-US" dirty="0" smtClean="0"/>
              <a:t>Thursday</a:t>
            </a:r>
            <a:r>
              <a:rPr lang="en-US" dirty="0" smtClean="0"/>
              <a:t>!!</a:t>
            </a:r>
          </a:p>
          <a:p>
            <a:r>
              <a:rPr lang="en-US" dirty="0" smtClean="0"/>
              <a:t>Holiday Inn, 1200 34</a:t>
            </a:r>
            <a:r>
              <a:rPr lang="en-US" baseline="30000" dirty="0" smtClean="0"/>
              <a:t>th</a:t>
            </a:r>
            <a:r>
              <a:rPr lang="en-US" dirty="0" smtClean="0"/>
              <a:t> St. North, St. Petersburg</a:t>
            </a:r>
          </a:p>
          <a:p>
            <a:r>
              <a:rPr lang="en-US" dirty="0" smtClean="0"/>
              <a:t>10 AM</a:t>
            </a:r>
          </a:p>
          <a:p>
            <a:r>
              <a:rPr lang="en-US" dirty="0" smtClean="0"/>
              <a:t>Light Breakfast at 9:45 AM</a:t>
            </a:r>
          </a:p>
          <a:p>
            <a:r>
              <a:rPr lang="en-US" dirty="0" smtClean="0"/>
              <a:t>Main Topic of the Day…</a:t>
            </a:r>
          </a:p>
          <a:p>
            <a:pPr lvl="1"/>
            <a:r>
              <a:rPr lang="en-US" sz="3600" b="1" dirty="0" smtClean="0">
                <a:latin typeface="Harrington" pitchFamily="82" charset="0"/>
              </a:rPr>
              <a:t>Taxes and the Independent Contractor</a:t>
            </a:r>
            <a:endParaRPr lang="en-US" sz="3600" b="1" dirty="0">
              <a:latin typeface="Harringto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arrington" pitchFamily="82" charset="0"/>
              </a:rPr>
              <a:t>“Pricing Your Home To Sell”</a:t>
            </a:r>
            <a:br>
              <a:rPr lang="en-US" dirty="0" smtClean="0">
                <a:latin typeface="Harrington" pitchFamily="82" charset="0"/>
              </a:rPr>
            </a:br>
            <a:r>
              <a:rPr lang="en-US" dirty="0" smtClean="0">
                <a:latin typeface="Harrington" pitchFamily="82" charset="0"/>
              </a:rPr>
              <a:t>                           </a:t>
            </a:r>
            <a:r>
              <a:rPr lang="en-US" sz="2400" dirty="0" smtClean="0">
                <a:latin typeface="Harrington" pitchFamily="82" charset="0"/>
              </a:rPr>
              <a:t>by David Knox (Consumer Video)</a:t>
            </a:r>
            <a:endParaRPr lang="en-US" sz="2400" dirty="0">
              <a:latin typeface="Harrington" pitchFamily="82" charset="0"/>
            </a:endParaRPr>
          </a:p>
        </p:txBody>
      </p:sp>
      <p:pic>
        <p:nvPicPr>
          <p:cNvPr id="3" name="Picture 2" descr="Pricing Your Home.jpg"/>
          <p:cNvPicPr>
            <a:picLocks noChangeAspect="1"/>
          </p:cNvPicPr>
          <p:nvPr/>
        </p:nvPicPr>
        <p:blipFill>
          <a:blip r:embed="rId2" cstate="print"/>
          <a:stretch>
            <a:fillRect/>
          </a:stretch>
        </p:blipFill>
        <p:spPr>
          <a:xfrm>
            <a:off x="1524000" y="1994916"/>
            <a:ext cx="3124200" cy="4248912"/>
          </a:xfrm>
          <a:prstGeom prst="rect">
            <a:avLst/>
          </a:prstGeom>
        </p:spPr>
      </p:pic>
      <p:pic>
        <p:nvPicPr>
          <p:cNvPr id="3074" name="Picture 2" descr="C:\Users\Lloyd\AppData\Local\Microsoft\Windows\INetCache\IE\0344IFIO\target_PNG55[1].png"/>
          <p:cNvPicPr>
            <a:picLocks noChangeAspect="1" noChangeArrowheads="1"/>
          </p:cNvPicPr>
          <p:nvPr/>
        </p:nvPicPr>
        <p:blipFill>
          <a:blip r:embed="rId3" cstate="print"/>
          <a:srcRect/>
          <a:stretch>
            <a:fillRect/>
          </a:stretch>
        </p:blipFill>
        <p:spPr bwMode="auto">
          <a:xfrm>
            <a:off x="4953000" y="3124200"/>
            <a:ext cx="3810000" cy="26193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arrington" pitchFamily="82" charset="0"/>
              </a:rPr>
              <a:t>Your Market Analysis…</a:t>
            </a:r>
            <a:br>
              <a:rPr lang="en-US" dirty="0" smtClean="0">
                <a:latin typeface="Harrington" pitchFamily="82" charset="0"/>
              </a:rPr>
            </a:br>
            <a:r>
              <a:rPr lang="en-US" sz="3600" dirty="0" smtClean="0">
                <a:latin typeface="Harrington" pitchFamily="82" charset="0"/>
              </a:rPr>
              <a:t>The Foundation of Your Pricing Presentation</a:t>
            </a:r>
            <a:endParaRPr lang="en-US" sz="3600" dirty="0">
              <a:latin typeface="Harrington" pitchFamily="82" charset="0"/>
            </a:endParaRPr>
          </a:p>
        </p:txBody>
      </p:sp>
      <p:sp>
        <p:nvSpPr>
          <p:cNvPr id="3" name="Content Placeholder 2"/>
          <p:cNvSpPr>
            <a:spLocks noGrp="1"/>
          </p:cNvSpPr>
          <p:nvPr>
            <p:ph idx="1"/>
          </p:nvPr>
        </p:nvSpPr>
        <p:spPr/>
        <p:txBody>
          <a:bodyPr>
            <a:normAutofit lnSpcReduction="10000"/>
          </a:bodyPr>
          <a:lstStyle/>
          <a:p>
            <a:r>
              <a:rPr lang="en-US" dirty="0" smtClean="0"/>
              <a:t>Comparable Properties for Sale</a:t>
            </a:r>
          </a:p>
          <a:p>
            <a:r>
              <a:rPr lang="en-US" dirty="0" smtClean="0"/>
              <a:t>Comparable Properties that have Sold</a:t>
            </a:r>
          </a:p>
          <a:p>
            <a:r>
              <a:rPr lang="en-US" dirty="0" smtClean="0"/>
              <a:t>Comparable Properties that have Expired without Selling</a:t>
            </a:r>
          </a:p>
          <a:p>
            <a:endParaRPr lang="en-US" dirty="0" smtClean="0"/>
          </a:p>
          <a:p>
            <a:r>
              <a:rPr lang="en-US" dirty="0" smtClean="0"/>
              <a:t>There are so many “templates” for a Market Analysis</a:t>
            </a:r>
          </a:p>
          <a:p>
            <a:pPr lvl="1"/>
            <a:r>
              <a:rPr lang="en-US" dirty="0" smtClean="0"/>
              <a:t>MLS</a:t>
            </a:r>
          </a:p>
          <a:p>
            <a:pPr lvl="1"/>
            <a:r>
              <a:rPr lang="en-US" dirty="0" smtClean="0"/>
              <a:t>RPR  (This will be the subject for an upcoming Career Development Session)</a:t>
            </a:r>
          </a:p>
          <a:p>
            <a:pPr lvl="1"/>
            <a:r>
              <a:rPr lang="en-US" dirty="0" smtClean="0"/>
              <a:t>And Others…</a:t>
            </a:r>
          </a:p>
          <a:p>
            <a:pP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arrington" pitchFamily="82" charset="0"/>
              </a:rPr>
              <a:t>RPR </a:t>
            </a:r>
            <a:br>
              <a:rPr lang="en-US" dirty="0" smtClean="0">
                <a:latin typeface="Harrington" pitchFamily="82" charset="0"/>
              </a:rPr>
            </a:br>
            <a:r>
              <a:rPr lang="en-US" dirty="0" smtClean="0">
                <a:latin typeface="Harrington" pitchFamily="82" charset="0"/>
              </a:rPr>
              <a:t>Realtor’s Property Resource </a:t>
            </a:r>
            <a:endParaRPr lang="en-US" dirty="0">
              <a:latin typeface="Harrington" pitchFamily="82" charset="0"/>
            </a:endParaRPr>
          </a:p>
        </p:txBody>
      </p:sp>
      <p:pic>
        <p:nvPicPr>
          <p:cNvPr id="4" name="Content Placeholder 3" descr="RPR.jpg"/>
          <p:cNvPicPr>
            <a:picLocks noGrp="1" noChangeAspect="1"/>
          </p:cNvPicPr>
          <p:nvPr>
            <p:ph idx="1"/>
          </p:nvPr>
        </p:nvPicPr>
        <p:blipFill>
          <a:blip r:embed="rId2" cstate="print"/>
          <a:stretch>
            <a:fillRect/>
          </a:stretch>
        </p:blipFill>
        <p:spPr>
          <a:xfrm>
            <a:off x="5715000" y="2438400"/>
            <a:ext cx="2905125" cy="3762375"/>
          </a:xfrm>
        </p:spPr>
      </p:pic>
      <p:pic>
        <p:nvPicPr>
          <p:cNvPr id="6" name="Picture 5" descr="rpr logo.png"/>
          <p:cNvPicPr>
            <a:picLocks noChangeAspect="1"/>
          </p:cNvPicPr>
          <p:nvPr/>
        </p:nvPicPr>
        <p:blipFill>
          <a:blip r:embed="rId3" cstate="print"/>
          <a:stretch>
            <a:fillRect/>
          </a:stretch>
        </p:blipFill>
        <p:spPr>
          <a:xfrm>
            <a:off x="304800" y="2667000"/>
            <a:ext cx="5257800" cy="13144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819912"/>
          </a:xfrm>
        </p:spPr>
        <p:txBody>
          <a:bodyPr>
            <a:noAutofit/>
          </a:bodyPr>
          <a:lstStyle/>
          <a:p>
            <a:r>
              <a:rPr lang="en-US" sz="4000" dirty="0" smtClean="0">
                <a:latin typeface="Harrington" pitchFamily="82" charset="0"/>
              </a:rPr>
              <a:t>Putting Your CMA Into A Compelling “Visual”</a:t>
            </a:r>
            <a:endParaRPr lang="en-US" sz="4000" dirty="0">
              <a:latin typeface="Harrington" pitchFamily="82" charset="0"/>
            </a:endParaRPr>
          </a:p>
        </p:txBody>
      </p:sp>
      <p:sp>
        <p:nvSpPr>
          <p:cNvPr id="3" name="Content Placeholder 2"/>
          <p:cNvSpPr>
            <a:spLocks noGrp="1"/>
          </p:cNvSpPr>
          <p:nvPr>
            <p:ph idx="1"/>
          </p:nvPr>
        </p:nvSpPr>
        <p:spPr/>
        <p:txBody>
          <a:bodyPr/>
          <a:lstStyle/>
          <a:p>
            <a:r>
              <a:rPr lang="en-US" dirty="0" smtClean="0"/>
              <a:t>As we know, Adults learn much better with the use of Visuals</a:t>
            </a:r>
          </a:p>
          <a:p>
            <a:r>
              <a:rPr lang="en-US" dirty="0" smtClean="0"/>
              <a:t>Let me show you how to take your CMA information and put it into a Simple… yet Effective… Format</a:t>
            </a:r>
            <a:endParaRPr lang="en-US" dirty="0"/>
          </a:p>
        </p:txBody>
      </p:sp>
      <p:pic>
        <p:nvPicPr>
          <p:cNvPr id="4" name="Picture 3" descr="C:\Users\Lloyd\AppData\Local\Microsoft\Windows\INetCache\IE\5D0TQTUN\Green_star_unboxed.svg[1].png"/>
          <p:cNvPicPr>
            <a:picLocks noChangeAspect="1" noChangeArrowheads="1"/>
          </p:cNvPicPr>
          <p:nvPr/>
        </p:nvPicPr>
        <p:blipFill>
          <a:blip r:embed="rId2" cstate="print"/>
          <a:srcRect/>
          <a:stretch>
            <a:fillRect/>
          </a:stretch>
        </p:blipFill>
        <p:spPr bwMode="auto">
          <a:xfrm>
            <a:off x="1371600" y="4419600"/>
            <a:ext cx="609600" cy="609600"/>
          </a:xfrm>
          <a:prstGeom prst="rect">
            <a:avLst/>
          </a:prstGeom>
          <a:noFill/>
        </p:spPr>
      </p:pic>
      <p:pic>
        <p:nvPicPr>
          <p:cNvPr id="5" name="Picture 2" descr="C:\Users\Lloyd\AppData\Local\Microsoft\Windows\INetCache\IE\5D0TQTUN\20090120040123!Free_Blue_Star[1].jpg"/>
          <p:cNvPicPr>
            <a:picLocks noChangeAspect="1" noChangeArrowheads="1"/>
          </p:cNvPicPr>
          <p:nvPr/>
        </p:nvPicPr>
        <p:blipFill>
          <a:blip r:embed="rId3" cstate="print"/>
          <a:srcRect/>
          <a:stretch>
            <a:fillRect/>
          </a:stretch>
        </p:blipFill>
        <p:spPr bwMode="auto">
          <a:xfrm>
            <a:off x="4495800" y="4343400"/>
            <a:ext cx="685800" cy="514350"/>
          </a:xfrm>
          <a:prstGeom prst="rect">
            <a:avLst/>
          </a:prstGeom>
          <a:noFill/>
        </p:spPr>
      </p:pic>
      <p:pic>
        <p:nvPicPr>
          <p:cNvPr id="6" name="Picture 4" descr="C:\Users\Lloyd\AppData\Local\Microsoft\Windows\INetCache\IE\0HFTZIXL\Communist_red_star.svg[1].png"/>
          <p:cNvPicPr>
            <a:picLocks noChangeAspect="1" noChangeArrowheads="1"/>
          </p:cNvPicPr>
          <p:nvPr/>
        </p:nvPicPr>
        <p:blipFill>
          <a:blip r:embed="rId4" cstate="print"/>
          <a:srcRect/>
          <a:stretch>
            <a:fillRect/>
          </a:stretch>
        </p:blipFill>
        <p:spPr bwMode="auto">
          <a:xfrm>
            <a:off x="6477000" y="4876800"/>
            <a:ext cx="685800" cy="969707"/>
          </a:xfrm>
          <a:prstGeom prst="rect">
            <a:avLst/>
          </a:prstGeom>
          <a:noFill/>
        </p:spPr>
      </p:pic>
      <p:pic>
        <p:nvPicPr>
          <p:cNvPr id="7" name="Picture 2" descr="C:\Users\Lloyd\AppData\Local\Microsoft\Windows\INetCache\IE\0344IFIO\120px-Full_Star_Yellow.svg[1].png"/>
          <p:cNvPicPr>
            <a:picLocks noChangeAspect="1" noChangeArrowheads="1"/>
          </p:cNvPicPr>
          <p:nvPr/>
        </p:nvPicPr>
        <p:blipFill>
          <a:blip r:embed="rId5" cstate="print"/>
          <a:srcRect/>
          <a:stretch>
            <a:fillRect/>
          </a:stretch>
        </p:blipFill>
        <p:spPr bwMode="auto">
          <a:xfrm>
            <a:off x="2743200" y="5181600"/>
            <a:ext cx="723900" cy="723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arrington" pitchFamily="82" charset="0"/>
              </a:rPr>
              <a:t>Dialogue to Best Position the Seller’s Home</a:t>
            </a:r>
            <a:endParaRPr lang="en-US" dirty="0">
              <a:latin typeface="Harrington" pitchFamily="82" charset="0"/>
            </a:endParaRPr>
          </a:p>
        </p:txBody>
      </p:sp>
      <p:sp>
        <p:nvSpPr>
          <p:cNvPr id="3" name="Content Placeholder 2"/>
          <p:cNvSpPr>
            <a:spLocks noGrp="1"/>
          </p:cNvSpPr>
          <p:nvPr>
            <p:ph idx="1"/>
          </p:nvPr>
        </p:nvSpPr>
        <p:spPr/>
        <p:txBody>
          <a:bodyPr>
            <a:normAutofit fontScale="92500" lnSpcReduction="10000"/>
          </a:bodyPr>
          <a:lstStyle/>
          <a:p>
            <a:pPr>
              <a:buNone/>
            </a:pPr>
            <a:r>
              <a:rPr lang="en-US" i="1" dirty="0" smtClean="0"/>
              <a:t>“Mr. &amp; Mrs. Seller, I just want you to know that I’m not here this evening to List your home… I’m here to ensure that we Sell it!!  After all, that IS our goal, right??!!”</a:t>
            </a:r>
          </a:p>
          <a:p>
            <a:pPr>
              <a:buNone/>
            </a:pPr>
            <a:r>
              <a:rPr lang="en-US" i="1" dirty="0" smtClean="0"/>
              <a:t>“I hope my Market Analysis helps you understand what </a:t>
            </a:r>
            <a:r>
              <a:rPr lang="en-US" b="1" i="1" dirty="0" smtClean="0"/>
              <a:t>the</a:t>
            </a:r>
            <a:r>
              <a:rPr lang="en-US" i="1" dirty="0" smtClean="0"/>
              <a:t> </a:t>
            </a:r>
            <a:r>
              <a:rPr lang="en-US" b="1" i="1" dirty="0" smtClean="0"/>
              <a:t>Market</a:t>
            </a:r>
            <a:r>
              <a:rPr lang="en-US" i="1" dirty="0" smtClean="0"/>
              <a:t> is saying about pricing your home.”</a:t>
            </a:r>
          </a:p>
          <a:p>
            <a:pPr>
              <a:buNone/>
            </a:pPr>
            <a:r>
              <a:rPr lang="en-US" i="1" dirty="0" smtClean="0"/>
              <a:t>“This worksheet is to help us understand each other even more.  You told me on our pre-listing phone call that you thought your property’s value was around $220,000.”</a:t>
            </a:r>
          </a:p>
          <a:p>
            <a:pPr>
              <a:buNone/>
            </a:pPr>
            <a:r>
              <a:rPr lang="en-US" i="1" dirty="0" smtClean="0"/>
              <a:t>“Within your development there is a radius of about five (5) miles where buyers will also look for a similar home.  As you’ve seen, there are 5 homes </a:t>
            </a:r>
            <a:r>
              <a:rPr lang="en-US" b="1" i="1" dirty="0" smtClean="0">
                <a:solidFill>
                  <a:schemeClr val="accent1"/>
                </a:solidFill>
              </a:rPr>
              <a:t>for sale </a:t>
            </a:r>
            <a:r>
              <a:rPr lang="en-US" i="1" dirty="0" smtClean="0"/>
              <a:t>within this area.”  </a:t>
            </a:r>
          </a:p>
          <a:p>
            <a:pPr>
              <a:buNone/>
            </a:pPr>
            <a:r>
              <a:rPr lang="en-US" b="1" i="1" dirty="0" smtClean="0"/>
              <a:t>“This is your competition.” </a:t>
            </a:r>
            <a:endParaRPr lang="en-US"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“You’ve also seen the four homes which have recently </a:t>
            </a:r>
            <a:r>
              <a:rPr lang="en-US" b="1" dirty="0" smtClean="0">
                <a:solidFill>
                  <a:srgbClr val="00B050"/>
                </a:solidFill>
              </a:rPr>
              <a:t>Sold</a:t>
            </a:r>
            <a:r>
              <a:rPr lang="en-US" dirty="0" smtClean="0"/>
              <a:t> and the five homes which have </a:t>
            </a:r>
            <a:r>
              <a:rPr lang="en-US" b="1" dirty="0" smtClean="0">
                <a:solidFill>
                  <a:srgbClr val="FF0000"/>
                </a:solidFill>
              </a:rPr>
              <a:t>Expired</a:t>
            </a:r>
            <a:r>
              <a:rPr lang="en-US" dirty="0" smtClean="0"/>
              <a:t>, and are no longer listed for sale.”</a:t>
            </a:r>
          </a:p>
          <a:p>
            <a:pPr>
              <a:buNone/>
            </a:pPr>
            <a:endParaRPr lang="en-US" dirty="0" smtClean="0"/>
          </a:p>
          <a:p>
            <a:pPr>
              <a:buNone/>
            </a:pPr>
            <a:endParaRPr lang="en-US" dirty="0" smtClean="0"/>
          </a:p>
          <a:p>
            <a:pPr>
              <a:buNone/>
            </a:pPr>
            <a:r>
              <a:rPr lang="en-US" dirty="0" smtClean="0"/>
              <a:t>                                              OR</a:t>
            </a:r>
            <a:endParaRPr lang="en-US" dirty="0"/>
          </a:p>
        </p:txBody>
      </p:sp>
      <p:pic>
        <p:nvPicPr>
          <p:cNvPr id="6146" name="Picture 2" descr="C:\Users\Lloyd\AppData\Local\Microsoft\Windows\INetCache\IE\0344IFIO\resize_generic_sold_sign255b1255d[1].jpg"/>
          <p:cNvPicPr>
            <a:picLocks noChangeAspect="1" noChangeArrowheads="1"/>
          </p:cNvPicPr>
          <p:nvPr/>
        </p:nvPicPr>
        <p:blipFill>
          <a:blip r:embed="rId2" cstate="print"/>
          <a:srcRect/>
          <a:stretch>
            <a:fillRect/>
          </a:stretch>
        </p:blipFill>
        <p:spPr bwMode="auto">
          <a:xfrm>
            <a:off x="1295400" y="3897630"/>
            <a:ext cx="1897981" cy="1803082"/>
          </a:xfrm>
          <a:prstGeom prst="rect">
            <a:avLst/>
          </a:prstGeom>
          <a:noFill/>
        </p:spPr>
      </p:pic>
      <p:pic>
        <p:nvPicPr>
          <p:cNvPr id="6147" name="Picture 3" descr="C:\Users\Lloyd\AppData\Local\Microsoft\Windows\INetCache\IE\HLFTJB9G\expired[1].png"/>
          <p:cNvPicPr>
            <a:picLocks noChangeAspect="1" noChangeArrowheads="1"/>
          </p:cNvPicPr>
          <p:nvPr/>
        </p:nvPicPr>
        <p:blipFill>
          <a:blip r:embed="rId3" cstate="print"/>
          <a:srcRect/>
          <a:stretch>
            <a:fillRect/>
          </a:stretch>
        </p:blipFill>
        <p:spPr bwMode="auto">
          <a:xfrm>
            <a:off x="5638800" y="3352800"/>
            <a:ext cx="2247900" cy="2305050"/>
          </a:xfrm>
          <a:prstGeom prst="rect">
            <a:avLst/>
          </a:prstGeom>
          <a:noFill/>
        </p:spPr>
      </p:pic>
      <p:pic>
        <p:nvPicPr>
          <p:cNvPr id="6149" name="Picture 5" descr="C:\Users\Lloyd\AppData\Local\Microsoft\Windows\INetCache\IE\0344IFIO\house-illustration-clipart[1].jpg"/>
          <p:cNvPicPr>
            <a:picLocks noChangeAspect="1" noChangeArrowheads="1"/>
          </p:cNvPicPr>
          <p:nvPr/>
        </p:nvPicPr>
        <p:blipFill>
          <a:blip r:embed="rId4" cstate="print"/>
          <a:srcRect/>
          <a:stretch>
            <a:fillRect/>
          </a:stretch>
        </p:blipFill>
        <p:spPr bwMode="auto">
          <a:xfrm>
            <a:off x="5943600" y="3962400"/>
            <a:ext cx="1176337" cy="93533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28800"/>
            <a:ext cx="8229600" cy="4495800"/>
          </a:xfrm>
        </p:spPr>
        <p:txBody>
          <a:bodyPr>
            <a:normAutofit/>
          </a:bodyPr>
          <a:lstStyle/>
          <a:p>
            <a:pPr>
              <a:buNone/>
            </a:pPr>
            <a:r>
              <a:rPr lang="en-US" dirty="0" smtClean="0"/>
              <a:t>“At the bottom of this worksheet you can see a graph ranging from “Excitement” to “Risky”.                        “My job is to create excitement for Buyers to want to see and bid on your home.”  </a:t>
            </a:r>
          </a:p>
        </p:txBody>
      </p:sp>
      <p:pic>
        <p:nvPicPr>
          <p:cNvPr id="10242" name="Picture 2" descr="C:\Users\Lloyd\AppData\Local\Microsoft\Windows\INetCache\IE\5D0TQTUN\247744,1317106325,1[1].jpg"/>
          <p:cNvPicPr>
            <a:picLocks noChangeAspect="1" noChangeArrowheads="1"/>
          </p:cNvPicPr>
          <p:nvPr/>
        </p:nvPicPr>
        <p:blipFill>
          <a:blip r:embed="rId2" cstate="print"/>
          <a:srcRect/>
          <a:stretch>
            <a:fillRect/>
          </a:stretch>
        </p:blipFill>
        <p:spPr bwMode="auto">
          <a:xfrm>
            <a:off x="2971800" y="3505200"/>
            <a:ext cx="3105586" cy="271221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855</TotalTime>
  <Words>1132</Words>
  <Application>Microsoft Office PowerPoint</Application>
  <PresentationFormat>On-screen Show (4:3)</PresentationFormat>
  <Paragraphs>125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Pricing &amp; Price Reductions…</vt:lpstr>
      <vt:lpstr>Slide 2</vt:lpstr>
      <vt:lpstr>“Pricing Your Home To Sell”                            by David Knox (Consumer Video)</vt:lpstr>
      <vt:lpstr>Your Market Analysis… The Foundation of Your Pricing Presentation</vt:lpstr>
      <vt:lpstr>RPR  Realtor’s Property Resource </vt:lpstr>
      <vt:lpstr>Putting Your CMA Into A Compelling “Visual”</vt:lpstr>
      <vt:lpstr>Dialogue to Best Position the Seller’s Home</vt:lpstr>
      <vt:lpstr>Slide 8</vt:lpstr>
      <vt:lpstr>Slide 9</vt:lpstr>
      <vt:lpstr>             Determining Market Value</vt:lpstr>
      <vt:lpstr>Price Positioning</vt:lpstr>
      <vt:lpstr>Price Positioning</vt:lpstr>
      <vt:lpstr>My Professional Advice </vt:lpstr>
      <vt:lpstr>Price Positioning</vt:lpstr>
      <vt:lpstr>          Sale Price vs. List Price</vt:lpstr>
      <vt:lpstr>Slide 16</vt:lpstr>
      <vt:lpstr>Slide 17</vt:lpstr>
      <vt:lpstr>Price Reductions</vt:lpstr>
      <vt:lpstr>The 5 Stages of a Price Reduction</vt:lpstr>
      <vt:lpstr>Stage 1</vt:lpstr>
      <vt:lpstr>Stage 2</vt:lpstr>
      <vt:lpstr>Stage 3</vt:lpstr>
      <vt:lpstr>Stage 4</vt:lpstr>
      <vt:lpstr>Stage 5</vt:lpstr>
      <vt:lpstr>Help your Sellers through the Process</vt:lpstr>
      <vt:lpstr>Don’t Hide</vt:lpstr>
      <vt:lpstr>Slide 27</vt:lpstr>
      <vt:lpstr>Thank You for being here</vt:lpstr>
      <vt:lpstr>“Third Thursday”</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Edition</dc:creator>
  <cp:lastModifiedBy>Corporate Edition</cp:lastModifiedBy>
  <cp:revision>72</cp:revision>
  <dcterms:created xsi:type="dcterms:W3CDTF">2019-02-07T16:03:31Z</dcterms:created>
  <dcterms:modified xsi:type="dcterms:W3CDTF">2019-02-18T17:33:14Z</dcterms:modified>
</cp:coreProperties>
</file>