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1"/>
  </p:handoutMasterIdLst>
  <p:sldIdLst>
    <p:sldId id="256" r:id="rId2"/>
    <p:sldId id="287" r:id="rId3"/>
    <p:sldId id="345" r:id="rId4"/>
    <p:sldId id="311" r:id="rId5"/>
    <p:sldId id="293" r:id="rId6"/>
    <p:sldId id="294" r:id="rId7"/>
    <p:sldId id="329" r:id="rId8"/>
    <p:sldId id="307" r:id="rId9"/>
    <p:sldId id="344" r:id="rId10"/>
    <p:sldId id="343" r:id="rId11"/>
    <p:sldId id="330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295" r:id="rId20"/>
    <p:sldId id="302" r:id="rId21"/>
    <p:sldId id="314" r:id="rId22"/>
    <p:sldId id="296" r:id="rId23"/>
    <p:sldId id="267" r:id="rId24"/>
    <p:sldId id="257" r:id="rId25"/>
    <p:sldId id="271" r:id="rId26"/>
    <p:sldId id="258" r:id="rId27"/>
    <p:sldId id="264" r:id="rId28"/>
    <p:sldId id="346" r:id="rId29"/>
    <p:sldId id="338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87A925F-D97A-441B-8456-0383CDCE39EA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8D2E95-4932-4B65-9325-68B53D7F7B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4BD1E3-C418-46EC-9A7E-18FFC1F62D54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Business Planning</a:t>
            </a:r>
            <a:br>
              <a:rPr lang="en-US" dirty="0" smtClean="0">
                <a:latin typeface="Harrington" pitchFamily="82" charset="0"/>
              </a:rPr>
            </a:br>
            <a:r>
              <a:rPr lang="en-US" dirty="0" smtClean="0">
                <a:latin typeface="Harrington" pitchFamily="82" charset="0"/>
              </a:rPr>
              <a:t> 2020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228536"/>
            <a:ext cx="8763000" cy="17526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Kunstler Script" pitchFamily="66" charset="0"/>
              </a:rPr>
              <a:t>“</a:t>
            </a:r>
            <a:r>
              <a:rPr lang="en-US" sz="4400" b="1" dirty="0" smtClean="0">
                <a:latin typeface="Kunstler Script" pitchFamily="66" charset="0"/>
              </a:rPr>
              <a:t>The journey of a thousand miles begins with a single step!”   </a:t>
            </a:r>
            <a:r>
              <a:rPr lang="en-US" sz="3000" dirty="0" smtClean="0">
                <a:latin typeface="Kunstler Script" pitchFamily="66" charset="0"/>
              </a:rPr>
              <a:t>Chinese Proverb</a:t>
            </a:r>
          </a:p>
          <a:p>
            <a:endParaRPr lang="en-US" dirty="0">
              <a:latin typeface="Harrington" pitchFamily="82" charset="0"/>
            </a:endParaRPr>
          </a:p>
        </p:txBody>
      </p:sp>
      <p:pic>
        <p:nvPicPr>
          <p:cNvPr id="4" name="Picture 3" descr="Laoz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4114800"/>
            <a:ext cx="1790700" cy="2324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1316736"/>
            <a:ext cx="9144000" cy="2112264"/>
          </a:xfrm>
        </p:spPr>
        <p:txBody>
          <a:bodyPr/>
          <a:lstStyle/>
          <a:p>
            <a:pPr algn="ctr"/>
            <a:r>
              <a:rPr lang="en-US" dirty="0" smtClean="0">
                <a:latin typeface="Harrington" pitchFamily="82" charset="0"/>
              </a:rPr>
              <a:t>  Leads &amp; Lead Generating          Activities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Leads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Here’s what I’ve found to be true:</a:t>
            </a:r>
          </a:p>
          <a:p>
            <a:r>
              <a:rPr lang="en-US" dirty="0" smtClean="0"/>
              <a:t>Warm is Better than Cold!!</a:t>
            </a:r>
          </a:p>
          <a:p>
            <a:pPr lvl="1"/>
            <a:r>
              <a:rPr lang="en-US" dirty="0" smtClean="0"/>
              <a:t>It’s all about the Psychology of Sales</a:t>
            </a:r>
          </a:p>
          <a:p>
            <a:pPr lvl="2"/>
            <a:r>
              <a:rPr lang="en-US" dirty="0" smtClean="0"/>
              <a:t>Know… Like… Trust…</a:t>
            </a:r>
          </a:p>
          <a:p>
            <a:r>
              <a:rPr lang="en-US" dirty="0" smtClean="0"/>
              <a:t>Warm is easier!</a:t>
            </a:r>
          </a:p>
          <a:p>
            <a:r>
              <a:rPr lang="en-US" dirty="0" smtClean="0"/>
              <a:t>Warm is faster!</a:t>
            </a:r>
          </a:p>
          <a:p>
            <a:r>
              <a:rPr lang="en-US" dirty="0" smtClean="0"/>
              <a:t>Warm is the result of a Relationship!</a:t>
            </a:r>
          </a:p>
          <a:p>
            <a:r>
              <a:rPr lang="en-US" dirty="0" smtClean="0"/>
              <a:t>Warm relationships CAN begin as Cold ones!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Warm Lead Generating Activities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Leads begin with your “List of Relationships”… your Database!!</a:t>
            </a:r>
          </a:p>
          <a:p>
            <a:r>
              <a:rPr lang="en-US" dirty="0" smtClean="0"/>
              <a:t>Warm Leads are best cultivated by continuing to grow these relationships through:</a:t>
            </a:r>
          </a:p>
          <a:p>
            <a:r>
              <a:rPr lang="en-US" dirty="0" smtClean="0"/>
              <a:t>Face-to-Face Activities</a:t>
            </a:r>
          </a:p>
          <a:p>
            <a:r>
              <a:rPr lang="en-US" dirty="0" smtClean="0"/>
              <a:t>Voice-to-Voice Activities</a:t>
            </a:r>
          </a:p>
          <a:p>
            <a:r>
              <a:rPr lang="en-US" dirty="0" smtClean="0"/>
              <a:t>Top-of-Mind-Awareness Activities</a:t>
            </a:r>
          </a:p>
          <a:p>
            <a:r>
              <a:rPr lang="en-US" dirty="0" smtClean="0"/>
              <a:t>Activities that start cool but end up warm through “Consistency” &amp; “Persistence!!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 smtClean="0">
                <a:latin typeface="Harrington" pitchFamily="82" charset="0"/>
              </a:rPr>
              <a:t>List of Relationship </a:t>
            </a:r>
            <a:r>
              <a:rPr lang="en-US" sz="2700" dirty="0" smtClean="0">
                <a:latin typeface="Harrington" pitchFamily="82" charset="0"/>
              </a:rPr>
              <a:t>&amp; what to do with it!!</a:t>
            </a:r>
            <a:endParaRPr lang="en-US" sz="2700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Your Database</a:t>
            </a:r>
          </a:p>
          <a:p>
            <a:pPr lvl="1"/>
            <a:r>
              <a:rPr lang="en-US" dirty="0" smtClean="0"/>
              <a:t>60 Relationships</a:t>
            </a:r>
          </a:p>
          <a:p>
            <a:pPr lvl="1"/>
            <a:r>
              <a:rPr lang="en-US" dirty="0" smtClean="0"/>
              <a:t>120 Relationships</a:t>
            </a:r>
          </a:p>
          <a:p>
            <a:pPr lvl="1"/>
            <a:r>
              <a:rPr lang="en-US" dirty="0" smtClean="0"/>
              <a:t>It doesn’t matter!!  Using your database does matter!!</a:t>
            </a:r>
          </a:p>
          <a:p>
            <a:pPr lvl="1"/>
            <a:r>
              <a:rPr lang="en-US" dirty="0" smtClean="0"/>
              <a:t>This MUST be a part of a successful Business Plan!!</a:t>
            </a:r>
          </a:p>
          <a:p>
            <a:r>
              <a:rPr lang="en-US" dirty="0" smtClean="0"/>
              <a:t>Phone Calls / Texts – </a:t>
            </a:r>
            <a:r>
              <a:rPr lang="en-US" sz="2000" b="1" dirty="0" smtClean="0"/>
              <a:t>Non-negotiable Activity for Success</a:t>
            </a:r>
          </a:p>
          <a:p>
            <a:pPr lvl="1"/>
            <a:r>
              <a:rPr lang="en-US" dirty="0" smtClean="0"/>
              <a:t>1 Call a Day = 60 Calls a Quarter</a:t>
            </a:r>
          </a:p>
          <a:p>
            <a:pPr lvl="1"/>
            <a:r>
              <a:rPr lang="en-US" dirty="0" smtClean="0"/>
              <a:t>2 Calls a Day = 120 Calls a Quarter</a:t>
            </a:r>
          </a:p>
          <a:p>
            <a:pPr lvl="1"/>
            <a:r>
              <a:rPr lang="en-US" dirty="0" smtClean="0"/>
              <a:t>This ALONE can be responsible for 2 – 6 GOOD leads every quarter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More of the “what” to do…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Personal Handwritten Notes - </a:t>
            </a:r>
            <a:r>
              <a:rPr lang="en-US" sz="1600" b="1" dirty="0" smtClean="0"/>
              <a:t>Non-negotiable Activity for Success</a:t>
            </a:r>
          </a:p>
          <a:p>
            <a:pPr lvl="1"/>
            <a:r>
              <a:rPr lang="en-US" dirty="0" smtClean="0"/>
              <a:t>1 Note a Day = 60 Notes a Quarter</a:t>
            </a:r>
          </a:p>
          <a:p>
            <a:pPr lvl="1"/>
            <a:r>
              <a:rPr lang="en-US" dirty="0" smtClean="0"/>
              <a:t>2 Notes a Day = 120 Notes a Quarter</a:t>
            </a:r>
          </a:p>
          <a:p>
            <a:pPr lvl="1"/>
            <a:r>
              <a:rPr lang="en-US" dirty="0" smtClean="0"/>
              <a:t>This ALONE can be responsible for 2 – 6 GOOD leads every quarter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More of the “what” to do…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Pop-Bys / Visits / Coffee / Breakfast / Lunch / Fun</a:t>
            </a:r>
          </a:p>
          <a:p>
            <a:pPr lvl="1"/>
            <a:r>
              <a:rPr lang="en-US" b="1" dirty="0" smtClean="0"/>
              <a:t>Non-negotiable Activity for Success</a:t>
            </a:r>
          </a:p>
          <a:p>
            <a:r>
              <a:rPr lang="en-US" dirty="0" smtClean="0"/>
              <a:t>Once you’ve identified your Top 24 Contacts</a:t>
            </a:r>
          </a:p>
          <a:p>
            <a:r>
              <a:rPr lang="en-US" dirty="0" smtClean="0"/>
              <a:t>Make every effort to “do something” with 2 of your very best contacts every week</a:t>
            </a:r>
          </a:p>
          <a:p>
            <a:r>
              <a:rPr lang="en-US" dirty="0" smtClean="0"/>
              <a:t>This will end up being 8 “visits” per month &amp; 24 “visits” per quarter</a:t>
            </a:r>
          </a:p>
          <a:p>
            <a:r>
              <a:rPr lang="en-US" dirty="0" smtClean="0"/>
              <a:t>This will result in at least 2 Good Leads / Quarter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Top of Mind Awareness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Monthly E-Mail Campaign - </a:t>
            </a:r>
            <a:r>
              <a:rPr lang="en-US" sz="1800" b="1" dirty="0" smtClean="0"/>
              <a:t>Non-negotiable Activity for Success</a:t>
            </a:r>
          </a:p>
          <a:p>
            <a:pPr lvl="1"/>
            <a:r>
              <a:rPr lang="en-US" dirty="0" smtClean="0"/>
              <a:t>Item of Value OR</a:t>
            </a:r>
          </a:p>
          <a:p>
            <a:pPr lvl="1"/>
            <a:r>
              <a:rPr lang="en-US" dirty="0" smtClean="0"/>
              <a:t>KCM Blog OR</a:t>
            </a:r>
          </a:p>
          <a:p>
            <a:pPr lvl="1"/>
            <a:r>
              <a:rPr lang="en-US" dirty="0" smtClean="0"/>
              <a:t>Newsletter </a:t>
            </a:r>
          </a:p>
          <a:p>
            <a:r>
              <a:rPr lang="en-US" dirty="0" smtClean="0"/>
              <a:t>Monthly Holiday e-mail </a:t>
            </a:r>
          </a:p>
          <a:p>
            <a:pPr lvl="1"/>
            <a:r>
              <a:rPr lang="en-US" dirty="0" smtClean="0"/>
              <a:t>There’s ALWAYS a Holiday</a:t>
            </a:r>
          </a:p>
          <a:p>
            <a:pPr lvl="2"/>
            <a:r>
              <a:rPr lang="en-US" dirty="0" smtClean="0"/>
              <a:t>TIP:  Send a “real holiday card” to your Top 24 contacts for a major holiday (you choose what holidays to include)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Cool to Warm Lead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Cool Contacts CAN turn into Warm Contacts IF you provide</a:t>
            </a:r>
          </a:p>
          <a:p>
            <a:pPr lvl="1"/>
            <a:r>
              <a:rPr lang="en-US" dirty="0" smtClean="0"/>
              <a:t>Something of Value</a:t>
            </a:r>
          </a:p>
          <a:p>
            <a:pPr lvl="2"/>
            <a:r>
              <a:rPr lang="en-US" dirty="0" smtClean="0"/>
              <a:t>Consistently</a:t>
            </a:r>
          </a:p>
          <a:p>
            <a:r>
              <a:rPr lang="en-US" dirty="0" smtClean="0"/>
              <a:t>Cool Contacts Include:</a:t>
            </a:r>
          </a:p>
          <a:p>
            <a:pPr lvl="1"/>
            <a:r>
              <a:rPr lang="en-US" b="1" dirty="0" smtClean="0"/>
              <a:t>Geographic Farms</a:t>
            </a:r>
          </a:p>
          <a:p>
            <a:pPr lvl="1"/>
            <a:r>
              <a:rPr lang="en-US" b="1" dirty="0" smtClean="0"/>
              <a:t>Open Houses</a:t>
            </a:r>
          </a:p>
          <a:p>
            <a:pPr lvl="1"/>
            <a:r>
              <a:rPr lang="en-US" dirty="0" smtClean="0"/>
              <a:t>FSBO’s &amp; Expired’s</a:t>
            </a:r>
          </a:p>
          <a:p>
            <a:pPr lvl="1"/>
            <a:r>
              <a:rPr lang="en-US" dirty="0" smtClean="0"/>
              <a:t>Social Media</a:t>
            </a:r>
          </a:p>
          <a:p>
            <a:pPr lvl="2"/>
            <a:r>
              <a:rPr lang="en-US" b="1" dirty="0" smtClean="0"/>
              <a:t>Tip:  Use your RMS Profile Page as your advertised webpage if you don’t have a website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Cool to Warm Lead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Being Community Active</a:t>
            </a:r>
          </a:p>
          <a:p>
            <a:pPr lvl="1"/>
            <a:r>
              <a:rPr lang="en-US" dirty="0" smtClean="0"/>
              <a:t>Active = Relationship Building = Friendships &amp; Trust = Business Contacts</a:t>
            </a:r>
          </a:p>
          <a:p>
            <a:r>
              <a:rPr lang="en-US" dirty="0" smtClean="0"/>
              <a:t>Contacting Landlords</a:t>
            </a:r>
          </a:p>
          <a:p>
            <a:r>
              <a:rPr lang="en-US" dirty="0" smtClean="0"/>
              <a:t>Contacting Investors</a:t>
            </a:r>
          </a:p>
          <a:p>
            <a:r>
              <a:rPr lang="en-US" b="1" dirty="0" smtClean="0"/>
              <a:t>Wearing your Name Badge</a:t>
            </a:r>
          </a:p>
          <a:p>
            <a:r>
              <a:rPr lang="en-US" b="1" dirty="0" smtClean="0"/>
              <a:t>Passing out Business Cards</a:t>
            </a:r>
          </a:p>
          <a:p>
            <a:r>
              <a:rPr lang="en-US" dirty="0" smtClean="0"/>
              <a:t>Holding a Seminar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How to Be a Winner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Winners consistently </a:t>
            </a:r>
            <a:r>
              <a:rPr lang="en-US" b="1" dirty="0" smtClean="0"/>
              <a:t>don’t</a:t>
            </a:r>
            <a:r>
              <a:rPr lang="en-US" dirty="0" smtClean="0"/>
              <a:t> do these things:</a:t>
            </a:r>
          </a:p>
          <a:p>
            <a:r>
              <a:rPr lang="en-US" dirty="0" smtClean="0"/>
              <a:t>They </a:t>
            </a:r>
            <a:r>
              <a:rPr lang="en-US" b="1" dirty="0" smtClean="0"/>
              <a:t>don’t</a:t>
            </a:r>
            <a:r>
              <a:rPr lang="en-US" dirty="0" smtClean="0"/>
              <a:t> complain about their circumstances</a:t>
            </a:r>
          </a:p>
          <a:p>
            <a:r>
              <a:rPr lang="en-US" dirty="0" smtClean="0"/>
              <a:t>They </a:t>
            </a:r>
            <a:r>
              <a:rPr lang="en-US" b="1" dirty="0" smtClean="0"/>
              <a:t>don’t</a:t>
            </a:r>
            <a:r>
              <a:rPr lang="en-US" dirty="0" smtClean="0"/>
              <a:t> wait for things to change</a:t>
            </a:r>
          </a:p>
          <a:p>
            <a:r>
              <a:rPr lang="en-US" dirty="0" smtClean="0"/>
              <a:t>They </a:t>
            </a:r>
            <a:r>
              <a:rPr lang="en-US" b="1" dirty="0" smtClean="0"/>
              <a:t>don’t</a:t>
            </a:r>
            <a:r>
              <a:rPr lang="en-US" dirty="0" smtClean="0"/>
              <a:t> look for gimmicks</a:t>
            </a:r>
          </a:p>
          <a:p>
            <a:r>
              <a:rPr lang="en-US" dirty="0" smtClean="0"/>
              <a:t>They</a:t>
            </a:r>
            <a:r>
              <a:rPr lang="en-US" b="1" dirty="0" smtClean="0"/>
              <a:t> don’t </a:t>
            </a:r>
            <a:r>
              <a:rPr lang="en-US" dirty="0" smtClean="0"/>
              <a:t>avoid hard work</a:t>
            </a:r>
          </a:p>
          <a:p>
            <a:r>
              <a:rPr lang="en-US" dirty="0" smtClean="0"/>
              <a:t>They </a:t>
            </a:r>
            <a:r>
              <a:rPr lang="en-US" b="1" dirty="0" smtClean="0"/>
              <a:t>don’t</a:t>
            </a:r>
            <a:r>
              <a:rPr lang="en-US" dirty="0" smtClean="0"/>
              <a:t> ignore outside influences</a:t>
            </a:r>
          </a:p>
          <a:p>
            <a:r>
              <a:rPr lang="en-US" dirty="0" smtClean="0"/>
              <a:t>They </a:t>
            </a:r>
            <a:r>
              <a:rPr lang="en-US" b="1" dirty="0" smtClean="0"/>
              <a:t>don’t</a:t>
            </a:r>
            <a:r>
              <a:rPr lang="en-US" dirty="0" smtClean="0"/>
              <a:t> go it alone</a:t>
            </a:r>
          </a:p>
          <a:p>
            <a:r>
              <a:rPr lang="en-US" dirty="0" smtClean="0"/>
              <a:t>They </a:t>
            </a:r>
            <a:r>
              <a:rPr lang="en-US" b="1" dirty="0" smtClean="0"/>
              <a:t>don’t</a:t>
            </a:r>
            <a:r>
              <a:rPr lang="en-US" dirty="0" smtClean="0"/>
              <a:t> give up easily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When it comes to setting Goals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657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>
                <a:latin typeface="Monotype Corsiva" pitchFamily="66" charset="0"/>
              </a:rPr>
              <a:t>“Most agents aim for nothing and hit it with amazing accuracy.”</a:t>
            </a:r>
          </a:p>
          <a:p>
            <a:pPr>
              <a:buNone/>
            </a:pPr>
            <a:r>
              <a:rPr lang="en-US" dirty="0" smtClean="0"/>
              <a:t>		  </a:t>
            </a:r>
            <a:r>
              <a:rPr lang="en-US" dirty="0" smtClean="0">
                <a:latin typeface="Monotype Corsiva" pitchFamily="66" charset="0"/>
              </a:rPr>
              <a:t>Joe Niego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 descr="Targe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3276600"/>
            <a:ext cx="2819400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How to Be a Winner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Winners consistently do these things:</a:t>
            </a:r>
          </a:p>
          <a:p>
            <a:r>
              <a:rPr lang="en-US" dirty="0" smtClean="0"/>
              <a:t>They never give up</a:t>
            </a:r>
          </a:p>
          <a:p>
            <a:r>
              <a:rPr lang="en-US" dirty="0" smtClean="0"/>
              <a:t>They keep their focus on their goals (not their obstacles)</a:t>
            </a:r>
          </a:p>
          <a:p>
            <a:r>
              <a:rPr lang="en-US" dirty="0" smtClean="0"/>
              <a:t>They master the fundamentals</a:t>
            </a:r>
          </a:p>
          <a:p>
            <a:r>
              <a:rPr lang="en-US" dirty="0" smtClean="0"/>
              <a:t>They are consistent</a:t>
            </a:r>
          </a:p>
          <a:p>
            <a:r>
              <a:rPr lang="en-US" dirty="0" smtClean="0"/>
              <a:t>They always seek input and improvement</a:t>
            </a:r>
          </a:p>
          <a:p>
            <a:r>
              <a:rPr lang="en-US" dirty="0" smtClean="0"/>
              <a:t>They have a winning attitude</a:t>
            </a:r>
          </a:p>
          <a:p>
            <a:r>
              <a:rPr lang="en-US" dirty="0" smtClean="0"/>
              <a:t>They do what it takes</a:t>
            </a:r>
          </a:p>
          <a:p>
            <a:r>
              <a:rPr lang="en-US" dirty="0" smtClean="0"/>
              <a:t>They never stop learning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A Goals Program is Essential to Success!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 descr="C:\Users\Lloyd\AppData\Local\Microsoft\Windows\INetCache\IE\HLFTJB9G\succes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981200"/>
            <a:ext cx="5238750" cy="449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Where do I start?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thinking about your GOALS for 2020!!</a:t>
            </a:r>
          </a:p>
          <a:p>
            <a:pPr lvl="1"/>
            <a:r>
              <a:rPr lang="en-US" dirty="0" smtClean="0"/>
              <a:t>Personal</a:t>
            </a:r>
          </a:p>
          <a:p>
            <a:pPr lvl="2"/>
            <a:r>
              <a:rPr lang="en-US" dirty="0" smtClean="0"/>
              <a:t>Physical and Emotional</a:t>
            </a:r>
          </a:p>
          <a:p>
            <a:pPr lvl="1"/>
            <a:r>
              <a:rPr lang="en-US" dirty="0" smtClean="0"/>
              <a:t>Family &amp; Relationships</a:t>
            </a:r>
          </a:p>
          <a:p>
            <a:pPr lvl="1"/>
            <a:r>
              <a:rPr lang="en-US" dirty="0" smtClean="0"/>
              <a:t>Financial</a:t>
            </a:r>
          </a:p>
          <a:p>
            <a:pPr lvl="1"/>
            <a:r>
              <a:rPr lang="en-US" dirty="0" smtClean="0"/>
              <a:t>Spiritual</a:t>
            </a:r>
          </a:p>
          <a:p>
            <a:pPr lvl="1"/>
            <a:r>
              <a:rPr lang="en-US" dirty="0" smtClean="0"/>
              <a:t>Business</a:t>
            </a:r>
          </a:p>
          <a:p>
            <a:pPr lvl="2"/>
            <a:r>
              <a:rPr lang="en-US" dirty="0" smtClean="0"/>
              <a:t>We’re going to START here!!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What should I do in 2020?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Limited Set of Targets</a:t>
            </a:r>
            <a:endParaRPr lang="en-US" dirty="0">
              <a:latin typeface="Harrington" pitchFamily="82" charset="0"/>
            </a:endParaRPr>
          </a:p>
        </p:txBody>
      </p:sp>
      <p:pic>
        <p:nvPicPr>
          <p:cNvPr id="4" name="Picture 3" descr="Targe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4114800"/>
            <a:ext cx="1828800" cy="1828800"/>
          </a:xfrm>
          <a:prstGeom prst="rect">
            <a:avLst/>
          </a:prstGeom>
        </p:spPr>
      </p:pic>
      <p:pic>
        <p:nvPicPr>
          <p:cNvPr id="5" name="Picture 4" descr="Target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1400" y="3810000"/>
            <a:ext cx="1828800" cy="1828800"/>
          </a:xfrm>
          <a:prstGeom prst="rect">
            <a:avLst/>
          </a:prstGeom>
        </p:spPr>
      </p:pic>
      <p:pic>
        <p:nvPicPr>
          <p:cNvPr id="6" name="Picture 5" descr="Targe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2895600"/>
            <a:ext cx="1828800" cy="1828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85800" y="2828836"/>
            <a:ext cx="6172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>
                <a:latin typeface="Monotype Corsiva" pitchFamily="66" charset="0"/>
              </a:rPr>
              <a:t>“Nothing can add more Power to your life than concentrating all of your energies on a limited set of targets.”		</a:t>
            </a:r>
          </a:p>
          <a:p>
            <a:pPr>
              <a:buNone/>
            </a:pPr>
            <a:r>
              <a:rPr lang="en-US" dirty="0" smtClean="0">
                <a:latin typeface="Monotype Corsiva" pitchFamily="66" charset="0"/>
              </a:rPr>
              <a:t>			Nido Qubein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Things to Remember…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Real Estate is a Contact Sport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The more contacts you make, the better you will do</a:t>
            </a:r>
          </a:p>
          <a:p>
            <a:r>
              <a:rPr lang="en-US" dirty="0" smtClean="0">
                <a:latin typeface="Harrington" pitchFamily="82" charset="0"/>
              </a:rPr>
              <a:t>If you don’t ask for referrals, you won’t get them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People don’t think we need them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It’s not even their job to remember what we do for a living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The Three “R’s” of Real Estate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Relationships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Building relationships through consistent contact and communication with our very best “network”</a:t>
            </a:r>
          </a:p>
          <a:p>
            <a:r>
              <a:rPr lang="en-US" dirty="0" smtClean="0">
                <a:latin typeface="Harrington" pitchFamily="82" charset="0"/>
              </a:rPr>
              <a:t>Referrals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Asking for referrals is the Key to Success.  Don’t assume that our “relationships” know how much we need them  (NAR Stat)</a:t>
            </a:r>
          </a:p>
          <a:p>
            <a:r>
              <a:rPr lang="en-US" dirty="0" smtClean="0">
                <a:latin typeface="Harrington" pitchFamily="82" charset="0"/>
              </a:rPr>
              <a:t>Results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Results speak for themselves… And, results lead to more results</a:t>
            </a:r>
            <a:endParaRPr lang="en-US" dirty="0">
              <a:latin typeface="Harrington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Working by Referral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A recent NAR statistic shows that more than 87% of all real estate transactions were the result of repeat or referral business.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What does it take for someone to refer you?</a:t>
            </a:r>
          </a:p>
          <a:p>
            <a:pPr lvl="2"/>
            <a:r>
              <a:rPr lang="en-US" dirty="0" smtClean="0">
                <a:latin typeface="Harrington" pitchFamily="82" charset="0"/>
              </a:rPr>
              <a:t>Respect</a:t>
            </a:r>
          </a:p>
          <a:p>
            <a:pPr lvl="2"/>
            <a:r>
              <a:rPr lang="en-US" dirty="0" smtClean="0">
                <a:latin typeface="Harrington" pitchFamily="82" charset="0"/>
              </a:rPr>
              <a:t>Trust</a:t>
            </a:r>
          </a:p>
          <a:p>
            <a:pPr lvl="2"/>
            <a:r>
              <a:rPr lang="en-US" dirty="0" smtClean="0">
                <a:latin typeface="Harrington" pitchFamily="82" charset="0"/>
              </a:rPr>
              <a:t>Having done a good job</a:t>
            </a:r>
          </a:p>
          <a:p>
            <a:pPr lvl="2"/>
            <a:r>
              <a:rPr lang="en-US" dirty="0" smtClean="0">
                <a:latin typeface="Harrington" pitchFamily="82" charset="0"/>
              </a:rPr>
              <a:t>A Relationship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Harrington" pitchFamily="82" charset="0"/>
              </a:rPr>
              <a:t>Lead Generation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Minimum 60 minutes / day</a:t>
            </a:r>
          </a:p>
          <a:p>
            <a:r>
              <a:rPr lang="en-US" dirty="0" smtClean="0">
                <a:latin typeface="Harrington" pitchFamily="82" charset="0"/>
              </a:rPr>
              <a:t>Look for 2 hours / day  to maximize your results</a:t>
            </a:r>
          </a:p>
          <a:p>
            <a:r>
              <a:rPr lang="en-US" dirty="0" smtClean="0">
                <a:latin typeface="Harrington" pitchFamily="82" charset="0"/>
              </a:rPr>
              <a:t>Understand the Difference between Lead Generation &amp; Maintenance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Lead Generation</a:t>
            </a:r>
          </a:p>
          <a:p>
            <a:pPr lvl="2"/>
            <a:r>
              <a:rPr lang="en-US" dirty="0" smtClean="0">
                <a:latin typeface="Harrington" pitchFamily="82" charset="0"/>
              </a:rPr>
              <a:t>Sales &amp; Marketing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Maintenance/Customer Service</a:t>
            </a:r>
          </a:p>
          <a:p>
            <a:pPr lvl="2"/>
            <a:r>
              <a:rPr lang="en-US" dirty="0" smtClean="0">
                <a:latin typeface="Harrington" pitchFamily="82" charset="0"/>
              </a:rPr>
              <a:t>Working With Buyers</a:t>
            </a:r>
          </a:p>
          <a:p>
            <a:pPr lvl="2"/>
            <a:r>
              <a:rPr lang="en-US" dirty="0" smtClean="0">
                <a:latin typeface="Harrington" pitchFamily="82" charset="0"/>
              </a:rPr>
              <a:t>Working With Sellers</a:t>
            </a:r>
          </a:p>
          <a:p>
            <a:pPr lvl="2"/>
            <a:r>
              <a:rPr lang="en-US" dirty="0" smtClean="0">
                <a:latin typeface="Harrington" pitchFamily="82" charset="0"/>
              </a:rPr>
              <a:t>Working With Investors, Landlords &amp; Tenants</a:t>
            </a:r>
          </a:p>
          <a:p>
            <a:pPr lvl="1">
              <a:buNone/>
            </a:pPr>
            <a:endParaRPr lang="en-US" dirty="0">
              <a:latin typeface="Harrington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01250" cy="750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ight Arrow 3"/>
          <p:cNvSpPr/>
          <p:nvPr/>
        </p:nvSpPr>
        <p:spPr>
          <a:xfrm>
            <a:off x="1981200" y="2819400"/>
            <a:ext cx="21336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Focus &amp; Habits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209800" y="3581400"/>
            <a:ext cx="16002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Attitude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1371600" y="4419600"/>
            <a:ext cx="18166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Accountability</a:t>
            </a:r>
            <a:endParaRPr lang="en-US" dirty="0"/>
          </a:p>
        </p:txBody>
      </p:sp>
      <p:sp>
        <p:nvSpPr>
          <p:cNvPr id="10" name="Left Arrow 9"/>
          <p:cNvSpPr/>
          <p:nvPr/>
        </p:nvSpPr>
        <p:spPr>
          <a:xfrm>
            <a:off x="5562600" y="2971800"/>
            <a:ext cx="1371600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11" name="Left Arrow 10"/>
          <p:cNvSpPr/>
          <p:nvPr/>
        </p:nvSpPr>
        <p:spPr>
          <a:xfrm>
            <a:off x="5715000" y="3581400"/>
            <a:ext cx="2286000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Written Plan</a:t>
            </a:r>
            <a:endParaRPr lang="en-US" dirty="0"/>
          </a:p>
        </p:txBody>
      </p:sp>
      <p:sp>
        <p:nvSpPr>
          <p:cNvPr id="12" name="Left Arrow 11"/>
          <p:cNvSpPr/>
          <p:nvPr/>
        </p:nvSpPr>
        <p:spPr>
          <a:xfrm>
            <a:off x="5715000" y="4800600"/>
            <a:ext cx="3124200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Commitment &amp; Discipline</a:t>
            </a:r>
            <a:endParaRPr lang="en-US" dirty="0"/>
          </a:p>
        </p:txBody>
      </p:sp>
      <p:sp>
        <p:nvSpPr>
          <p:cNvPr id="14" name="Left Arrow 13"/>
          <p:cNvSpPr/>
          <p:nvPr/>
        </p:nvSpPr>
        <p:spPr>
          <a:xfrm>
            <a:off x="5943600" y="5791200"/>
            <a:ext cx="2590800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Skill Development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loyd\AppData\Local\Microsoft\Windows\INetCache\IE\NXZSZ015\thank-you-messages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371600"/>
            <a:ext cx="7278806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/>
          <p:nvPr/>
        </p:nvGrpSpPr>
        <p:grpSpPr>
          <a:xfrm>
            <a:off x="2438400" y="152400"/>
            <a:ext cx="6605043" cy="6605042"/>
            <a:chOff x="2438400" y="152400"/>
            <a:chExt cx="6605042" cy="6605042"/>
          </a:xfrm>
        </p:grpSpPr>
        <p:sp>
          <p:nvSpPr>
            <p:cNvPr id="4" name="Oval 3"/>
            <p:cNvSpPr/>
            <p:nvPr/>
          </p:nvSpPr>
          <p:spPr>
            <a:xfrm>
              <a:off x="2438400" y="152400"/>
              <a:ext cx="6605042" cy="660504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108477" y="831111"/>
              <a:ext cx="5264889" cy="526488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778553" y="1588279"/>
              <a:ext cx="3854118" cy="385411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432544" y="2279079"/>
              <a:ext cx="2597721" cy="259772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5066187" y="2912722"/>
              <a:ext cx="1330433" cy="133043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38"/>
          <p:cNvGrpSpPr/>
          <p:nvPr/>
        </p:nvGrpSpPr>
        <p:grpSpPr>
          <a:xfrm>
            <a:off x="1253359" y="103464"/>
            <a:ext cx="2020909" cy="914400"/>
            <a:chOff x="1253358" y="103464"/>
            <a:chExt cx="2020909" cy="914400"/>
          </a:xfrm>
        </p:grpSpPr>
        <p:sp>
          <p:nvSpPr>
            <p:cNvPr id="10" name="Cloud 9"/>
            <p:cNvSpPr/>
            <p:nvPr/>
          </p:nvSpPr>
          <p:spPr>
            <a:xfrm>
              <a:off x="1253358" y="103464"/>
              <a:ext cx="2020909" cy="914400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600201" y="228600"/>
              <a:ext cx="139752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 smtClean="0">
                  <a:latin typeface="Arial" pitchFamily="34" charset="0"/>
                  <a:cs typeface="Arial" pitchFamily="34" charset="0"/>
                </a:rPr>
                <a:t>LUCK</a:t>
              </a:r>
              <a:endParaRPr lang="en-US" sz="30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" name="Group 39"/>
          <p:cNvGrpSpPr/>
          <p:nvPr/>
        </p:nvGrpSpPr>
        <p:grpSpPr>
          <a:xfrm>
            <a:off x="187376" y="1365715"/>
            <a:ext cx="2020909" cy="914400"/>
            <a:chOff x="187376" y="1365715"/>
            <a:chExt cx="2020909" cy="914400"/>
          </a:xfrm>
        </p:grpSpPr>
        <p:sp>
          <p:nvSpPr>
            <p:cNvPr id="14" name="Cloud 13"/>
            <p:cNvSpPr/>
            <p:nvPr/>
          </p:nvSpPr>
          <p:spPr>
            <a:xfrm>
              <a:off x="187376" y="1365715"/>
              <a:ext cx="2020909" cy="914400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99069" y="1490483"/>
              <a:ext cx="139752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 smtClean="0">
                  <a:latin typeface="Arial" pitchFamily="34" charset="0"/>
                  <a:cs typeface="Arial" pitchFamily="34" charset="0"/>
                </a:rPr>
                <a:t>WISH</a:t>
              </a:r>
              <a:endParaRPr lang="en-US" sz="30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41"/>
          <p:cNvGrpSpPr/>
          <p:nvPr/>
        </p:nvGrpSpPr>
        <p:grpSpPr>
          <a:xfrm>
            <a:off x="168640" y="4420961"/>
            <a:ext cx="2105673" cy="914400"/>
            <a:chOff x="168638" y="4420959"/>
            <a:chExt cx="2105673" cy="914400"/>
          </a:xfrm>
        </p:grpSpPr>
        <p:sp>
          <p:nvSpPr>
            <p:cNvPr id="11" name="Cloud 10"/>
            <p:cNvSpPr/>
            <p:nvPr/>
          </p:nvSpPr>
          <p:spPr>
            <a:xfrm rot="361249">
              <a:off x="211020" y="4420959"/>
              <a:ext cx="2020909" cy="914400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8638" y="4601160"/>
              <a:ext cx="210567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 smtClean="0">
                  <a:latin typeface="Arial" pitchFamily="34" charset="0"/>
                  <a:cs typeface="Arial" pitchFamily="34" charset="0"/>
                </a:rPr>
                <a:t>CHANCE</a:t>
              </a:r>
              <a:endParaRPr lang="en-US" sz="30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42"/>
          <p:cNvGrpSpPr/>
          <p:nvPr/>
        </p:nvGrpSpPr>
        <p:grpSpPr>
          <a:xfrm>
            <a:off x="1111638" y="5727570"/>
            <a:ext cx="2060617" cy="914400"/>
            <a:chOff x="1111637" y="5727568"/>
            <a:chExt cx="2060617" cy="914400"/>
          </a:xfrm>
        </p:grpSpPr>
        <p:sp>
          <p:nvSpPr>
            <p:cNvPr id="13" name="Cloud 12"/>
            <p:cNvSpPr/>
            <p:nvPr/>
          </p:nvSpPr>
          <p:spPr>
            <a:xfrm>
              <a:off x="1111637" y="5727568"/>
              <a:ext cx="2020909" cy="914400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51346" y="5885686"/>
              <a:ext cx="202090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 smtClean="0">
                  <a:latin typeface="Arial" pitchFamily="34" charset="0"/>
                  <a:cs typeface="Arial" pitchFamily="34" charset="0"/>
                </a:rPr>
                <a:t>DREAMS</a:t>
              </a:r>
              <a:endParaRPr lang="en-US" sz="30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5" name="Group 40"/>
          <p:cNvGrpSpPr/>
          <p:nvPr/>
        </p:nvGrpSpPr>
        <p:grpSpPr>
          <a:xfrm>
            <a:off x="101184" y="2887474"/>
            <a:ext cx="2025907" cy="914400"/>
            <a:chOff x="101184" y="2887474"/>
            <a:chExt cx="2025906" cy="914400"/>
          </a:xfrm>
        </p:grpSpPr>
        <p:sp>
          <p:nvSpPr>
            <p:cNvPr id="15" name="Cloud 14"/>
            <p:cNvSpPr/>
            <p:nvPr/>
          </p:nvSpPr>
          <p:spPr>
            <a:xfrm>
              <a:off x="106181" y="2887474"/>
              <a:ext cx="2020909" cy="914400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01184" y="3103602"/>
              <a:ext cx="202090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 smtClean="0">
                  <a:latin typeface="Arial" pitchFamily="34" charset="0"/>
                  <a:cs typeface="Arial" pitchFamily="34" charset="0"/>
                </a:rPr>
                <a:t>HOPE</a:t>
              </a:r>
              <a:endParaRPr lang="en-US" sz="30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931584" y="3246394"/>
            <a:ext cx="162161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PLAN</a:t>
            </a:r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8" name="Group 24"/>
          <p:cNvGrpSpPr/>
          <p:nvPr/>
        </p:nvGrpSpPr>
        <p:grpSpPr>
          <a:xfrm>
            <a:off x="4655716" y="2416202"/>
            <a:ext cx="2202285" cy="2345501"/>
            <a:chOff x="4655715" y="2302699"/>
            <a:chExt cx="2202285" cy="2345501"/>
          </a:xfrm>
        </p:grpSpPr>
        <p:sp>
          <p:nvSpPr>
            <p:cNvPr id="23" name="TextBox 22"/>
            <p:cNvSpPr txBox="1"/>
            <p:nvPr/>
          </p:nvSpPr>
          <p:spPr>
            <a:xfrm>
              <a:off x="4920596" y="2302699"/>
              <a:ext cx="16216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FOCUS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55715" y="4063425"/>
              <a:ext cx="22022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HABITS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Group 27"/>
          <p:cNvGrpSpPr/>
          <p:nvPr/>
        </p:nvGrpSpPr>
        <p:grpSpPr>
          <a:xfrm>
            <a:off x="4419600" y="1838980"/>
            <a:ext cx="2514600" cy="3495020"/>
            <a:chOff x="4419600" y="1838980"/>
            <a:chExt cx="2514600" cy="3495020"/>
          </a:xfrm>
        </p:grpSpPr>
        <p:sp>
          <p:nvSpPr>
            <p:cNvPr id="26" name="TextBox 25"/>
            <p:cNvSpPr txBox="1"/>
            <p:nvPr/>
          </p:nvSpPr>
          <p:spPr>
            <a:xfrm>
              <a:off x="4419600" y="1838980"/>
              <a:ext cx="24965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Commitment</a:t>
              </a:r>
              <a:endPara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437604" y="4810780"/>
              <a:ext cx="24965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Discipline</a:t>
              </a:r>
              <a:endPara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8" name="Group 43"/>
          <p:cNvGrpSpPr/>
          <p:nvPr/>
        </p:nvGrpSpPr>
        <p:grpSpPr>
          <a:xfrm>
            <a:off x="3206668" y="990600"/>
            <a:ext cx="5022932" cy="4971444"/>
            <a:chOff x="3206668" y="990600"/>
            <a:chExt cx="5022932" cy="4971444"/>
          </a:xfrm>
        </p:grpSpPr>
        <p:sp>
          <p:nvSpPr>
            <p:cNvPr id="30" name="TextBox 29"/>
            <p:cNvSpPr txBox="1"/>
            <p:nvPr/>
          </p:nvSpPr>
          <p:spPr>
            <a:xfrm>
              <a:off x="4457315" y="990600"/>
              <a:ext cx="24965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GOALS</a:t>
              </a:r>
              <a:endPara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08559" y="5438824"/>
              <a:ext cx="24965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GOALS</a:t>
              </a:r>
              <a:endPara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 rot="5400000">
              <a:off x="2219980" y="3221112"/>
              <a:ext cx="24965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GOALS</a:t>
              </a:r>
              <a:endPara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 rot="16200000">
              <a:off x="6719692" y="3253728"/>
              <a:ext cx="24965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GOALS</a:t>
              </a:r>
              <a:endPara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4533670" y="307891"/>
            <a:ext cx="2496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Training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84915" y="6118748"/>
            <a:ext cx="2496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Reading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 rot="5400000">
            <a:off x="1614291" y="3323338"/>
            <a:ext cx="2496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Education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 rot="16200000">
            <a:off x="7405493" y="3221111"/>
            <a:ext cx="2496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Experience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56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34" grpId="0"/>
      <p:bldP spid="35" grpId="0"/>
      <p:bldP spid="36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Symptoms of Agents without Goals 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Feel like they’re in a   </a:t>
            </a:r>
            <a:r>
              <a:rPr lang="en-US" b="1" u="sng" dirty="0" smtClean="0">
                <a:solidFill>
                  <a:srgbClr val="FF0000"/>
                </a:solidFill>
              </a:rPr>
              <a:t>RUT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u="sng" dirty="0" smtClean="0">
                <a:solidFill>
                  <a:srgbClr val="FF0000"/>
                </a:solidFill>
              </a:rPr>
              <a:t>FRUSTRATED</a:t>
            </a:r>
            <a:r>
              <a:rPr lang="en-US" dirty="0" smtClean="0"/>
              <a:t>   by lack of growth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Caught up in the </a:t>
            </a:r>
            <a:r>
              <a:rPr lang="en-US" b="1" u="sng" dirty="0" smtClean="0">
                <a:solidFill>
                  <a:srgbClr val="FF0000"/>
                </a:solidFill>
              </a:rPr>
              <a:t>WORRIES</a:t>
            </a:r>
            <a:r>
              <a:rPr lang="en-US" dirty="0" smtClean="0"/>
              <a:t> of today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 </a:t>
            </a:r>
            <a:r>
              <a:rPr lang="en-US" b="1" u="sng" dirty="0" smtClean="0">
                <a:solidFill>
                  <a:srgbClr val="FF0000"/>
                </a:solidFill>
              </a:rPr>
              <a:t>PURPOSE</a:t>
            </a:r>
            <a:r>
              <a:rPr lang="en-US" dirty="0" smtClean="0"/>
              <a:t> to their </a:t>
            </a:r>
            <a:r>
              <a:rPr lang="en-US" b="1" u="sng" dirty="0" smtClean="0">
                <a:solidFill>
                  <a:srgbClr val="FF0000"/>
                </a:solidFill>
              </a:rPr>
              <a:t>DAILY</a:t>
            </a:r>
            <a:r>
              <a:rPr lang="en-US" dirty="0" smtClean="0"/>
              <a:t> activities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Lack of </a:t>
            </a:r>
            <a:r>
              <a:rPr lang="en-US" b="1" u="sng" dirty="0" smtClean="0">
                <a:solidFill>
                  <a:srgbClr val="FF0000"/>
                </a:solidFill>
              </a:rPr>
              <a:t>MOTIVATION</a:t>
            </a:r>
            <a:r>
              <a:rPr lang="en-US" dirty="0" smtClean="0"/>
              <a:t> and </a:t>
            </a:r>
            <a:r>
              <a:rPr lang="en-US" b="1" u="sng" dirty="0" smtClean="0">
                <a:solidFill>
                  <a:srgbClr val="FF0000"/>
                </a:solidFill>
              </a:rPr>
              <a:t>ENERGY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8988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Habits of Highly Successful Sales Associates </a:t>
            </a:r>
            <a:endParaRPr lang="en-US" sz="3600" dirty="0">
              <a:latin typeface="Harrington" pitchFamily="82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They understand the importance of Prospecting / Lead Generation</a:t>
            </a:r>
          </a:p>
          <a:p>
            <a:r>
              <a:rPr lang="en-US" dirty="0" smtClean="0"/>
              <a:t>They stick to a Strategic Action Plan</a:t>
            </a:r>
          </a:p>
          <a:p>
            <a:r>
              <a:rPr lang="en-US" dirty="0" smtClean="0"/>
              <a:t>They spend more time working on their Business than in their Business</a:t>
            </a:r>
          </a:p>
          <a:p>
            <a:pPr lvl="1"/>
            <a:r>
              <a:rPr lang="en-US" dirty="0" smtClean="0"/>
              <a:t>Sales &amp; Marketing vs. Customer Service</a:t>
            </a:r>
          </a:p>
          <a:p>
            <a:r>
              <a:rPr lang="en-US" dirty="0" smtClean="0"/>
              <a:t>They use marketing dollars wisely</a:t>
            </a:r>
          </a:p>
          <a:p>
            <a:r>
              <a:rPr lang="en-US" dirty="0" smtClean="0"/>
              <a:t>They maintain a Database</a:t>
            </a:r>
          </a:p>
          <a:p>
            <a:r>
              <a:rPr lang="en-US" dirty="0" smtClean="0"/>
              <a:t>They take 100% Accountability</a:t>
            </a:r>
          </a:p>
          <a:p>
            <a:r>
              <a:rPr lang="en-US" dirty="0" smtClean="0"/>
              <a:t>They manage expectations</a:t>
            </a:r>
          </a:p>
          <a:p>
            <a:r>
              <a:rPr lang="en-US" dirty="0" smtClean="0"/>
              <a:t>They maintain a Great Attitude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Traits of a Top Producer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Persistent</a:t>
            </a:r>
          </a:p>
          <a:p>
            <a:r>
              <a:rPr lang="en-US" dirty="0" smtClean="0"/>
              <a:t>They are Accountable</a:t>
            </a:r>
          </a:p>
          <a:p>
            <a:r>
              <a:rPr lang="en-US" dirty="0" smtClean="0"/>
              <a:t>They Stick to a Rigid Prospecting Schedule</a:t>
            </a:r>
          </a:p>
          <a:p>
            <a:r>
              <a:rPr lang="en-US" dirty="0" smtClean="0"/>
              <a:t>They Use Scripts</a:t>
            </a:r>
          </a:p>
          <a:p>
            <a:r>
              <a:rPr lang="en-US" dirty="0" smtClean="0"/>
              <a:t>They Pursue Multiple Lead Types</a:t>
            </a:r>
          </a:p>
          <a:p>
            <a:r>
              <a:rPr lang="en-US" dirty="0" smtClean="0"/>
              <a:t>They Implement Multiple Prospecting Methods</a:t>
            </a:r>
          </a:p>
          <a:p>
            <a:r>
              <a:rPr lang="en-US" dirty="0" smtClean="0"/>
              <a:t>They are Consistent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Consistency &amp; Persistence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have that “1 Lead a Week” mentality?</a:t>
            </a:r>
          </a:p>
          <a:p>
            <a:r>
              <a:rPr lang="en-US" dirty="0" smtClean="0"/>
              <a:t>Do you want that “1 Lead a Week” mentality?</a:t>
            </a:r>
          </a:p>
          <a:p>
            <a:r>
              <a:rPr lang="en-US" dirty="0" smtClean="0"/>
              <a:t>Remember… that “1” Lead may require between 25 &amp; 40 Contacts</a:t>
            </a:r>
          </a:p>
          <a:p>
            <a:r>
              <a:rPr lang="en-US" dirty="0" smtClean="0"/>
              <a:t>Here’s the Reward of making those contacts…</a:t>
            </a:r>
          </a:p>
          <a:p>
            <a:r>
              <a:rPr lang="en-US" dirty="0" smtClean="0"/>
              <a:t>1 Lead a Week = 50 Leads a Year = 25 Closings a Year =</a:t>
            </a:r>
          </a:p>
          <a:p>
            <a:pPr lvl="1"/>
            <a:r>
              <a:rPr lang="en-US" dirty="0" smtClean="0"/>
              <a:t>A Very Happy Real Estate Professional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524001"/>
            <a:ext cx="8610600" cy="48006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905000"/>
            <a:ext cx="6553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Harrington" pitchFamily="82" charset="0"/>
              </a:rPr>
              <a:t>   </a:t>
            </a:r>
            <a:r>
              <a:rPr lang="en-US" sz="6000" dirty="0" smtClean="0">
                <a:solidFill>
                  <a:srgbClr val="0070C0"/>
                </a:solidFill>
                <a:latin typeface="Harrington" pitchFamily="82" charset="0"/>
              </a:rPr>
              <a:t>Self-Assessment</a:t>
            </a:r>
            <a:endParaRPr lang="en-US" sz="6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Worksheets…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Harrington" pitchFamily="82" charset="0"/>
              </a:rPr>
              <a:t>Where to Improve</a:t>
            </a:r>
          </a:p>
          <a:p>
            <a:endParaRPr lang="en-US" sz="4000" b="1" dirty="0" smtClean="0">
              <a:solidFill>
                <a:srgbClr val="0070C0"/>
              </a:solidFill>
              <a:latin typeface="Harrington" pitchFamily="82" charset="0"/>
            </a:endParaRPr>
          </a:p>
          <a:p>
            <a:r>
              <a:rPr lang="en-US" sz="4000" b="1" dirty="0" smtClean="0">
                <a:solidFill>
                  <a:srgbClr val="0070C0"/>
                </a:solidFill>
                <a:latin typeface="Harrington" pitchFamily="82" charset="0"/>
              </a:rPr>
              <a:t>Why You Want It</a:t>
            </a:r>
          </a:p>
          <a:p>
            <a:endParaRPr lang="en-US" sz="4000" b="1" dirty="0" smtClean="0">
              <a:solidFill>
                <a:srgbClr val="0070C0"/>
              </a:solidFill>
              <a:latin typeface="Harrington" pitchFamily="82" charset="0"/>
            </a:endParaRPr>
          </a:p>
          <a:p>
            <a:r>
              <a:rPr lang="en-US" sz="4000" b="1" dirty="0" smtClean="0">
                <a:solidFill>
                  <a:srgbClr val="0070C0"/>
                </a:solidFill>
                <a:latin typeface="Harrington" pitchFamily="82" charset="0"/>
              </a:rPr>
              <a:t>What You Want</a:t>
            </a:r>
            <a:endParaRPr lang="en-US" sz="4000" b="1" dirty="0">
              <a:solidFill>
                <a:srgbClr val="0070C0"/>
              </a:solidFill>
              <a:latin typeface="Harringto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1860</TotalTime>
  <Words>1110</Words>
  <Application>Microsoft Office PowerPoint</Application>
  <PresentationFormat>On-screen Show (4:3)</PresentationFormat>
  <Paragraphs>200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Flow</vt:lpstr>
      <vt:lpstr>Business Planning  2020</vt:lpstr>
      <vt:lpstr>When it comes to setting Goals</vt:lpstr>
      <vt:lpstr>Slide 3</vt:lpstr>
      <vt:lpstr>Symptoms of Agents without Goals </vt:lpstr>
      <vt:lpstr>Habits of Highly Successful Sales Associates </vt:lpstr>
      <vt:lpstr>Traits of a Top Producer</vt:lpstr>
      <vt:lpstr>Consistency &amp; Persistence</vt:lpstr>
      <vt:lpstr>Slide 8</vt:lpstr>
      <vt:lpstr>Worksheets…</vt:lpstr>
      <vt:lpstr>  Leads &amp; Lead Generating          Activities</vt:lpstr>
      <vt:lpstr>Leads</vt:lpstr>
      <vt:lpstr>Warm Lead Generating Activities</vt:lpstr>
      <vt:lpstr>List of Relationship &amp; what to do with it!!</vt:lpstr>
      <vt:lpstr>More of the “what” to do…</vt:lpstr>
      <vt:lpstr>More of the “what” to do…</vt:lpstr>
      <vt:lpstr>Top of Mind Awareness</vt:lpstr>
      <vt:lpstr>Cool to Warm Lead Generation</vt:lpstr>
      <vt:lpstr>Cool to Warm Lead Generation</vt:lpstr>
      <vt:lpstr>How to Be a Winner</vt:lpstr>
      <vt:lpstr>How to Be a Winner</vt:lpstr>
      <vt:lpstr>A Goals Program is Essential to Success!</vt:lpstr>
      <vt:lpstr>Where do I start?</vt:lpstr>
      <vt:lpstr>What should I do in 2020?</vt:lpstr>
      <vt:lpstr>Things to Remember…</vt:lpstr>
      <vt:lpstr>The Three “R’s” of Real Estate</vt:lpstr>
      <vt:lpstr>Working by Referral</vt:lpstr>
      <vt:lpstr>Lead Generation</vt:lpstr>
      <vt:lpstr>Slide 28</vt:lpstr>
      <vt:lpstr>Slide 29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Planning 2011</dc:title>
  <dc:creator>Corporate Edition</dc:creator>
  <cp:lastModifiedBy>Corporate Edition</cp:lastModifiedBy>
  <cp:revision>126</cp:revision>
  <dcterms:created xsi:type="dcterms:W3CDTF">2010-11-15T15:06:02Z</dcterms:created>
  <dcterms:modified xsi:type="dcterms:W3CDTF">2019-12-11T17:03:19Z</dcterms:modified>
</cp:coreProperties>
</file>