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8"/>
  </p:handoutMasterIdLst>
  <p:sldIdLst>
    <p:sldId id="256" r:id="rId2"/>
    <p:sldId id="287" r:id="rId3"/>
    <p:sldId id="327" r:id="rId4"/>
    <p:sldId id="311" r:id="rId5"/>
    <p:sldId id="293" r:id="rId6"/>
    <p:sldId id="294" r:id="rId7"/>
    <p:sldId id="295" r:id="rId8"/>
    <p:sldId id="302" r:id="rId9"/>
    <p:sldId id="314" r:id="rId10"/>
    <p:sldId id="288" r:id="rId11"/>
    <p:sldId id="296" r:id="rId12"/>
    <p:sldId id="267" r:id="rId13"/>
    <p:sldId id="312" r:id="rId14"/>
    <p:sldId id="318" r:id="rId15"/>
    <p:sldId id="260" r:id="rId16"/>
    <p:sldId id="303" r:id="rId17"/>
    <p:sldId id="257" r:id="rId18"/>
    <p:sldId id="271" r:id="rId19"/>
    <p:sldId id="261" r:id="rId20"/>
    <p:sldId id="258" r:id="rId21"/>
    <p:sldId id="284" r:id="rId22"/>
    <p:sldId id="301" r:id="rId23"/>
    <p:sldId id="259" r:id="rId24"/>
    <p:sldId id="282" r:id="rId25"/>
    <p:sldId id="264" r:id="rId26"/>
    <p:sldId id="262" r:id="rId27"/>
    <p:sldId id="263" r:id="rId28"/>
    <p:sldId id="285" r:id="rId29"/>
    <p:sldId id="286" r:id="rId30"/>
    <p:sldId id="268" r:id="rId31"/>
    <p:sldId id="290" r:id="rId32"/>
    <p:sldId id="277" r:id="rId33"/>
    <p:sldId id="266" r:id="rId34"/>
    <p:sldId id="278" r:id="rId35"/>
    <p:sldId id="269" r:id="rId36"/>
    <p:sldId id="270" r:id="rId3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>
        <c:manualLayout>
          <c:layoutTarget val="inner"/>
          <c:xMode val="edge"/>
          <c:yMode val="edge"/>
          <c:x val="5.2631578947368432E-2"/>
          <c:y val="0.16591127245433362"/>
          <c:w val="0.62421605194087582"/>
          <c:h val="0.8153025065134710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Goal Setting</c:v>
                </c:pt>
              </c:strCache>
            </c:strRef>
          </c:tx>
          <c:explosion val="5"/>
          <c:dPt>
            <c:idx val="2"/>
            <c:explosion val="2"/>
          </c:dPt>
          <c:dPt>
            <c:idx val="3"/>
            <c:explosion val="0"/>
          </c:dPt>
          <c:cat>
            <c:strRef>
              <c:f>Sheet1!$A$2:$A$5</c:f>
              <c:strCache>
                <c:ptCount val="4"/>
                <c:pt idx="0">
                  <c:v>Top Producer</c:v>
                </c:pt>
                <c:pt idx="1">
                  <c:v>Good Producer</c:v>
                </c:pt>
                <c:pt idx="2">
                  <c:v>Barely get by</c:v>
                </c:pt>
                <c:pt idx="3">
                  <c:v>Dependent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10</c:v>
                </c:pt>
                <c:pt idx="2">
                  <c:v>60</c:v>
                </c:pt>
                <c:pt idx="3">
                  <c:v>27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87A925F-D97A-441B-8456-0383CDCE39EA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8D2E95-4932-4B65-9325-68B53D7F7B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54BD1E3-C418-46EC-9A7E-18FFC1F62D54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7067738-8F2B-4E7D-9BB2-9DC0C56D761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Business Planning</a:t>
            </a:r>
            <a:br>
              <a:rPr lang="en-US" dirty="0" smtClean="0">
                <a:latin typeface="Harrington" pitchFamily="82" charset="0"/>
              </a:rPr>
            </a:br>
            <a:r>
              <a:rPr lang="en-US" dirty="0" smtClean="0">
                <a:latin typeface="Harrington" pitchFamily="82" charset="0"/>
              </a:rPr>
              <a:t> </a:t>
            </a:r>
            <a:r>
              <a:rPr lang="en-US" dirty="0" smtClean="0">
                <a:latin typeface="Harrington" pitchFamily="82" charset="0"/>
              </a:rPr>
              <a:t>2020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228536"/>
            <a:ext cx="8763000" cy="17526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Kunstler Script" pitchFamily="66" charset="0"/>
              </a:rPr>
              <a:t>“</a:t>
            </a:r>
            <a:r>
              <a:rPr lang="en-US" sz="4400" b="1" dirty="0" smtClean="0">
                <a:latin typeface="Kunstler Script" pitchFamily="66" charset="0"/>
              </a:rPr>
              <a:t>The journey of a thousand miles begins with a single step!”   </a:t>
            </a:r>
            <a:r>
              <a:rPr lang="en-US" sz="3000" dirty="0" smtClean="0">
                <a:latin typeface="Kunstler Script" pitchFamily="66" charset="0"/>
              </a:rPr>
              <a:t>Tao Te Ching</a:t>
            </a:r>
          </a:p>
          <a:p>
            <a:endParaRPr lang="en-US" dirty="0">
              <a:latin typeface="Harrington" pitchFamily="82" charset="0"/>
            </a:endParaRPr>
          </a:p>
        </p:txBody>
      </p:sp>
      <p:pic>
        <p:nvPicPr>
          <p:cNvPr id="4" name="Picture 3" descr="Laoz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4114800"/>
            <a:ext cx="1790700" cy="232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Goals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Harrington" pitchFamily="82" charset="0"/>
              </a:rPr>
              <a:t>GOAL:</a:t>
            </a:r>
          </a:p>
          <a:p>
            <a:pPr>
              <a:buNone/>
            </a:pPr>
            <a:r>
              <a:rPr lang="en-US" dirty="0" smtClean="0">
                <a:latin typeface="Harrington" pitchFamily="82" charset="0"/>
              </a:rPr>
              <a:t>	“The end to which all effort is directed.”</a:t>
            </a:r>
          </a:p>
          <a:p>
            <a:pPr>
              <a:buNone/>
            </a:pPr>
            <a:endParaRPr lang="en-US" dirty="0" smtClean="0">
              <a:latin typeface="Harrington" pitchFamily="82" charset="0"/>
            </a:endParaRPr>
          </a:p>
          <a:p>
            <a:pPr>
              <a:buNone/>
            </a:pPr>
            <a:r>
              <a:rPr lang="en-US" dirty="0" smtClean="0">
                <a:latin typeface="Harrington" pitchFamily="82" charset="0"/>
              </a:rPr>
              <a:t>EFFORT:</a:t>
            </a:r>
          </a:p>
          <a:p>
            <a:pPr>
              <a:buNone/>
            </a:pPr>
            <a:r>
              <a:rPr lang="en-US" dirty="0" smtClean="0">
                <a:latin typeface="Harrington" pitchFamily="82" charset="0"/>
              </a:rPr>
              <a:t>	“The action(s) required to complete an objective.”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Where do I start?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thinking about your GOALS for </a:t>
            </a:r>
            <a:r>
              <a:rPr lang="en-US" dirty="0" smtClean="0"/>
              <a:t>2020!!</a:t>
            </a:r>
            <a:endParaRPr lang="en-US" dirty="0" smtClean="0"/>
          </a:p>
          <a:p>
            <a:pPr lvl="1"/>
            <a:r>
              <a:rPr lang="en-US" dirty="0" smtClean="0"/>
              <a:t>Personal</a:t>
            </a:r>
          </a:p>
          <a:p>
            <a:pPr lvl="2"/>
            <a:r>
              <a:rPr lang="en-US" dirty="0" smtClean="0"/>
              <a:t>Physical and Emotional</a:t>
            </a:r>
          </a:p>
          <a:p>
            <a:pPr lvl="1"/>
            <a:r>
              <a:rPr lang="en-US" dirty="0" smtClean="0"/>
              <a:t>Family &amp; Relationships</a:t>
            </a:r>
          </a:p>
          <a:p>
            <a:pPr lvl="1"/>
            <a:r>
              <a:rPr lang="en-US" dirty="0" smtClean="0"/>
              <a:t>Financial</a:t>
            </a:r>
          </a:p>
          <a:p>
            <a:pPr lvl="1"/>
            <a:r>
              <a:rPr lang="en-US" dirty="0" smtClean="0"/>
              <a:t>Spiritual</a:t>
            </a:r>
          </a:p>
          <a:p>
            <a:pPr lvl="1"/>
            <a:r>
              <a:rPr lang="en-US" dirty="0" smtClean="0"/>
              <a:t>Business</a:t>
            </a:r>
          </a:p>
          <a:p>
            <a:pPr lvl="2"/>
            <a:r>
              <a:rPr lang="en-US" dirty="0" smtClean="0"/>
              <a:t>We’re going to START here!!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What should I do in </a:t>
            </a:r>
            <a:r>
              <a:rPr lang="en-US" dirty="0" smtClean="0">
                <a:latin typeface="Harrington" pitchFamily="82" charset="0"/>
              </a:rPr>
              <a:t>2020?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Limited Set of Targets</a:t>
            </a:r>
            <a:endParaRPr lang="en-US" dirty="0">
              <a:latin typeface="Harrington" pitchFamily="82" charset="0"/>
            </a:endParaRPr>
          </a:p>
        </p:txBody>
      </p:sp>
      <p:pic>
        <p:nvPicPr>
          <p:cNvPr id="4" name="Picture 3" descr="Targe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4114800"/>
            <a:ext cx="1828800" cy="1828800"/>
          </a:xfrm>
          <a:prstGeom prst="rect">
            <a:avLst/>
          </a:prstGeom>
        </p:spPr>
      </p:pic>
      <p:pic>
        <p:nvPicPr>
          <p:cNvPr id="5" name="Picture 4" descr="Targe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81400" y="3810000"/>
            <a:ext cx="1828800" cy="1828800"/>
          </a:xfrm>
          <a:prstGeom prst="rect">
            <a:avLst/>
          </a:prstGeom>
        </p:spPr>
      </p:pic>
      <p:pic>
        <p:nvPicPr>
          <p:cNvPr id="6" name="Picture 5" descr="Targe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3600" y="2895600"/>
            <a:ext cx="1828800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5800" y="2828836"/>
            <a:ext cx="6172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latin typeface="Monotype Corsiva" pitchFamily="66" charset="0"/>
              </a:rPr>
              <a:t>“Nothing can add more Power to your life than concentrating all of your energies on a limited set of targets.”		</a:t>
            </a:r>
          </a:p>
          <a:p>
            <a:pPr>
              <a:buNone/>
            </a:pPr>
            <a:r>
              <a:rPr lang="en-US" dirty="0" smtClean="0">
                <a:latin typeface="Monotype Corsiva" pitchFamily="66" charset="0"/>
              </a:rPr>
              <a:t>			Nido Qubein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S.M.A.R.T. Goals… </a:t>
            </a:r>
            <a:br>
              <a:rPr lang="en-US" dirty="0" smtClean="0">
                <a:latin typeface="Harrington" pitchFamily="82" charset="0"/>
              </a:rPr>
            </a:br>
            <a:r>
              <a:rPr lang="en-US" dirty="0" smtClean="0">
                <a:latin typeface="Harrington" pitchFamily="82" charset="0"/>
              </a:rPr>
              <a:t>                     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and </a:t>
            </a:r>
            <a:r>
              <a:rPr lang="en-US" b="1" u="sng" dirty="0" smtClean="0">
                <a:solidFill>
                  <a:srgbClr val="FF0000"/>
                </a:solidFill>
              </a:rPr>
              <a:t>WRITTEN</a:t>
            </a:r>
          </a:p>
          <a:p>
            <a:endParaRPr lang="en-US" dirty="0" smtClean="0"/>
          </a:p>
          <a:p>
            <a:r>
              <a:rPr lang="en-US" dirty="0" smtClean="0"/>
              <a:t>Measurable </a:t>
            </a:r>
            <a:r>
              <a:rPr lang="en-US" b="1" u="sng" dirty="0" smtClean="0">
                <a:solidFill>
                  <a:srgbClr val="FF0000"/>
                </a:solidFill>
              </a:rPr>
              <a:t>PROGRESS</a:t>
            </a:r>
            <a:r>
              <a:rPr lang="en-US" dirty="0" smtClean="0"/>
              <a:t> and </a:t>
            </a:r>
            <a:r>
              <a:rPr lang="en-US" b="1" u="sng" dirty="0" smtClean="0">
                <a:solidFill>
                  <a:srgbClr val="FF0000"/>
                </a:solidFill>
              </a:rPr>
              <a:t>COMPLETION</a:t>
            </a:r>
          </a:p>
          <a:p>
            <a:endParaRPr lang="en-US" dirty="0" smtClean="0"/>
          </a:p>
          <a:p>
            <a:r>
              <a:rPr lang="en-US" dirty="0" smtClean="0"/>
              <a:t>Achievable </a:t>
            </a:r>
            <a:r>
              <a:rPr lang="en-US" b="1" u="sng" dirty="0" smtClean="0">
                <a:solidFill>
                  <a:srgbClr val="FF0000"/>
                </a:solidFill>
              </a:rPr>
              <a:t>OUTCOME</a:t>
            </a:r>
          </a:p>
          <a:p>
            <a:endParaRPr lang="en-US" dirty="0" smtClean="0"/>
          </a:p>
          <a:p>
            <a:r>
              <a:rPr lang="en-US" dirty="0" smtClean="0"/>
              <a:t>Realistic in </a:t>
            </a:r>
            <a:r>
              <a:rPr lang="en-US" b="1" u="sng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 and </a:t>
            </a:r>
            <a:r>
              <a:rPr lang="en-US" b="1" u="sng" dirty="0" smtClean="0">
                <a:solidFill>
                  <a:srgbClr val="FF0000"/>
                </a:solidFill>
              </a:rPr>
              <a:t>SKILL</a:t>
            </a:r>
          </a:p>
          <a:p>
            <a:endParaRPr lang="en-US" dirty="0" smtClean="0"/>
          </a:p>
          <a:p>
            <a:r>
              <a:rPr lang="en-US" dirty="0" smtClean="0"/>
              <a:t>Time-based </a:t>
            </a:r>
            <a:r>
              <a:rPr lang="en-US" b="1" u="sng" dirty="0" smtClean="0">
                <a:solidFill>
                  <a:srgbClr val="FF0000"/>
                </a:solidFill>
              </a:rPr>
              <a:t>ACHIEVEMENT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Next Week:  </a:t>
            </a:r>
            <a:br>
              <a:rPr lang="en-US" dirty="0" smtClean="0">
                <a:latin typeface="Harrington" pitchFamily="82" charset="0"/>
              </a:rPr>
            </a:br>
            <a:r>
              <a:rPr lang="en-US" dirty="0" smtClean="0">
                <a:latin typeface="Harrington" pitchFamily="82" charset="0"/>
              </a:rPr>
              <a:t>Having a Dynamic Database</a:t>
            </a:r>
            <a:endParaRPr lang="en-US" dirty="0">
              <a:latin typeface="Harrington" pitchFamily="82" charset="0"/>
            </a:endParaRPr>
          </a:p>
        </p:txBody>
      </p:sp>
      <p:pic>
        <p:nvPicPr>
          <p:cNvPr id="2050" name="Picture 2" descr="C:\Users\Lloyd\AppData\Local\Microsoft\Windows\INetCache\IE\5D0TQTUN\light_vortex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3722" y="2362200"/>
            <a:ext cx="5954793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A Working Database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Start with a “list” of everyone you know…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Mailing List</a:t>
            </a:r>
          </a:p>
          <a:p>
            <a:r>
              <a:rPr lang="en-US" dirty="0" smtClean="0">
                <a:latin typeface="Harrington" pitchFamily="82" charset="0"/>
              </a:rPr>
              <a:t>Classify your “list”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“A” ~ people MOST likely to refer you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“B” ~ people who would refer you if asked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“C” ~ people who might refer you in the future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“D” ~ people to be deleted from your database</a:t>
            </a:r>
          </a:p>
          <a:p>
            <a:r>
              <a:rPr lang="en-US" dirty="0" smtClean="0">
                <a:latin typeface="Harrington" pitchFamily="82" charset="0"/>
              </a:rPr>
              <a:t>This is the beginning of a great “database”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A Relationship List</a:t>
            </a:r>
          </a:p>
          <a:p>
            <a:endParaRPr lang="en-US" dirty="0" smtClean="0">
              <a:latin typeface="Harringto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How to Be a Winner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a “To Do” list every day</a:t>
            </a:r>
          </a:p>
          <a:p>
            <a:endParaRPr lang="en-US" dirty="0" smtClean="0"/>
          </a:p>
          <a:p>
            <a:r>
              <a:rPr lang="en-US" dirty="0" smtClean="0"/>
              <a:t>Prioritize your list to do the most important (or difficult) things first</a:t>
            </a:r>
          </a:p>
          <a:p>
            <a:endParaRPr lang="en-US" dirty="0" smtClean="0"/>
          </a:p>
          <a:p>
            <a:r>
              <a:rPr lang="en-US" dirty="0" smtClean="0"/>
              <a:t>Schedule time every day (5 days a week) for Lead Generating Activities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Things to Remember…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Real Estate is a Contact Sport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The more contacts you make, the better you will do</a:t>
            </a:r>
          </a:p>
          <a:p>
            <a:r>
              <a:rPr lang="en-US" dirty="0" smtClean="0">
                <a:latin typeface="Harrington" pitchFamily="82" charset="0"/>
              </a:rPr>
              <a:t>If you don’t ask for referrals, you won’t get them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People don’t think we need them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The Three “R’s” of Real Estate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Relationships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Building relationships through consistent contact and communication with our very best “network”</a:t>
            </a:r>
          </a:p>
          <a:p>
            <a:r>
              <a:rPr lang="en-US" dirty="0" smtClean="0">
                <a:latin typeface="Harrington" pitchFamily="82" charset="0"/>
              </a:rPr>
              <a:t>Referrals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Asking for referrals is the Key to Success.  Don’t assume that our “relationships” know how much we need them  (NAR Stat)</a:t>
            </a:r>
          </a:p>
          <a:p>
            <a:r>
              <a:rPr lang="en-US" dirty="0" smtClean="0">
                <a:latin typeface="Harrington" pitchFamily="82" charset="0"/>
              </a:rPr>
              <a:t>Results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Results speak for themselves… And, results lead to more results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Most agents stop contact with their customers and clients at closing</a:t>
            </a:r>
          </a:p>
          <a:p>
            <a:r>
              <a:rPr lang="en-US" dirty="0" smtClean="0">
                <a:latin typeface="Harrington" pitchFamily="82" charset="0"/>
              </a:rPr>
              <a:t>Most customers and clients don’t remember their agents name</a:t>
            </a:r>
          </a:p>
          <a:p>
            <a:r>
              <a:rPr lang="en-US" dirty="0" smtClean="0">
                <a:latin typeface="Harrington" pitchFamily="82" charset="0"/>
              </a:rPr>
              <a:t>Many customers and clients would refer their agent if they could remember their name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When it comes to setting Goals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000" dirty="0" smtClean="0">
                <a:latin typeface="Monotype Corsiva" pitchFamily="66" charset="0"/>
              </a:rPr>
              <a:t>“Most agents aim for nothing and hit it with amazing accuracy.”</a:t>
            </a:r>
          </a:p>
          <a:p>
            <a:pPr>
              <a:buNone/>
            </a:pPr>
            <a:r>
              <a:rPr lang="en-US" dirty="0" smtClean="0"/>
              <a:t>		  </a:t>
            </a:r>
            <a:r>
              <a:rPr lang="en-US" dirty="0" smtClean="0">
                <a:latin typeface="Monotype Corsiva" pitchFamily="66" charset="0"/>
              </a:rPr>
              <a:t>Joe Niego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000" dirty="0" smtClean="0">
                <a:latin typeface="Monotype Corsiva" pitchFamily="66" charset="0"/>
              </a:rPr>
              <a:t>“</a:t>
            </a:r>
            <a:r>
              <a:rPr lang="en-US" sz="3000" b="1" dirty="0" smtClean="0">
                <a:latin typeface="Monotype Corsiva" pitchFamily="66" charset="0"/>
              </a:rPr>
              <a:t>WE</a:t>
            </a:r>
            <a:r>
              <a:rPr lang="en-US" sz="3000" dirty="0" smtClean="0">
                <a:latin typeface="Monotype Corsiva" pitchFamily="66" charset="0"/>
              </a:rPr>
              <a:t> are going to get </a:t>
            </a:r>
            <a:r>
              <a:rPr lang="en-US" sz="3000" b="1" dirty="0" smtClean="0">
                <a:latin typeface="Monotype Corsiva" pitchFamily="66" charset="0"/>
              </a:rPr>
              <a:t>READY</a:t>
            </a:r>
            <a:r>
              <a:rPr lang="en-US" sz="3000" dirty="0" smtClean="0">
                <a:latin typeface="Monotype Corsiva" pitchFamily="66" charset="0"/>
              </a:rPr>
              <a:t>…</a:t>
            </a:r>
          </a:p>
          <a:p>
            <a:pPr>
              <a:buNone/>
            </a:pPr>
            <a:r>
              <a:rPr lang="en-US" sz="3000" dirty="0" smtClean="0">
                <a:latin typeface="Monotype Corsiva" pitchFamily="66" charset="0"/>
              </a:rPr>
              <a:t>	</a:t>
            </a:r>
            <a:r>
              <a:rPr lang="en-US" sz="3000" b="1" dirty="0" smtClean="0">
                <a:latin typeface="Monotype Corsiva" pitchFamily="66" charset="0"/>
              </a:rPr>
              <a:t>WE</a:t>
            </a:r>
            <a:r>
              <a:rPr lang="en-US" sz="3000" dirty="0" smtClean="0">
                <a:latin typeface="Monotype Corsiva" pitchFamily="66" charset="0"/>
              </a:rPr>
              <a:t> are going to </a:t>
            </a:r>
            <a:r>
              <a:rPr lang="en-US" sz="3000" b="1" dirty="0" smtClean="0">
                <a:latin typeface="Monotype Corsiva" pitchFamily="66" charset="0"/>
              </a:rPr>
              <a:t>AIM</a:t>
            </a:r>
            <a:r>
              <a:rPr lang="en-US" sz="3000" dirty="0" smtClean="0">
                <a:latin typeface="Monotype Corsiva" pitchFamily="66" charset="0"/>
              </a:rPr>
              <a:t> for some very specific targets…</a:t>
            </a:r>
          </a:p>
          <a:p>
            <a:pPr>
              <a:buNone/>
            </a:pPr>
            <a:r>
              <a:rPr lang="en-US" sz="3000" dirty="0" smtClean="0">
                <a:latin typeface="Monotype Corsiva" pitchFamily="66" charset="0"/>
              </a:rPr>
              <a:t>	    </a:t>
            </a:r>
            <a:r>
              <a:rPr lang="en-US" sz="3000" b="1" dirty="0" smtClean="0">
                <a:latin typeface="Monotype Corsiva" pitchFamily="66" charset="0"/>
              </a:rPr>
              <a:t>WE</a:t>
            </a:r>
            <a:r>
              <a:rPr lang="en-US" sz="3000" dirty="0" smtClean="0">
                <a:latin typeface="Monotype Corsiva" pitchFamily="66" charset="0"/>
              </a:rPr>
              <a:t> are going to </a:t>
            </a:r>
            <a:r>
              <a:rPr lang="en-US" sz="3000" b="1" dirty="0" smtClean="0">
                <a:latin typeface="Monotype Corsiva" pitchFamily="66" charset="0"/>
              </a:rPr>
              <a:t>HIT</a:t>
            </a:r>
            <a:r>
              <a:rPr lang="en-US" sz="3000" dirty="0" smtClean="0">
                <a:latin typeface="Monotype Corsiva" pitchFamily="66" charset="0"/>
              </a:rPr>
              <a:t> our Goals… the Bull's-eye of SUCCESS!”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smtClean="0">
                <a:latin typeface="Monotype Corsiva" pitchFamily="66" charset="0"/>
              </a:rPr>
              <a:t>Lloyd Dreibelbis</a:t>
            </a:r>
            <a:endParaRPr lang="en-US" dirty="0">
              <a:latin typeface="Monotype Corsiva" pitchFamily="66" charset="0"/>
            </a:endParaRPr>
          </a:p>
        </p:txBody>
      </p:sp>
      <p:pic>
        <p:nvPicPr>
          <p:cNvPr id="4" name="Picture 3" descr="Targe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2514600"/>
            <a:ext cx="13716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Working by Referral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A recent NAR statistic shows that more than 87% of all real estate transactions were the result of repeat or referral business.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What does it take for someone to refer you?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Respect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Trust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Having done a good job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A Relationship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Generate Leads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What Actions should I include in my “plan”?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Warm vs. Cold</a:t>
            </a:r>
          </a:p>
          <a:p>
            <a:endParaRPr lang="en-US" dirty="0" smtClean="0">
              <a:latin typeface="Harrington" pitchFamily="82" charset="0"/>
            </a:endParaRPr>
          </a:p>
          <a:p>
            <a:r>
              <a:rPr lang="en-US" dirty="0" smtClean="0">
                <a:latin typeface="Harrington" pitchFamily="82" charset="0"/>
              </a:rPr>
              <a:t>How Often should I perform this Action?</a:t>
            </a:r>
          </a:p>
          <a:p>
            <a:endParaRPr lang="en-US" dirty="0" smtClean="0">
              <a:latin typeface="Harrington" pitchFamily="82" charset="0"/>
            </a:endParaRPr>
          </a:p>
          <a:p>
            <a:r>
              <a:rPr lang="en-US" dirty="0" smtClean="0">
                <a:latin typeface="Harrington" pitchFamily="82" charset="0"/>
              </a:rPr>
              <a:t>Is this Action schedulable?  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Having that one lead a week mentality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Warm Calls vs. Cold Calls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Harrington" pitchFamily="82" charset="0"/>
              </a:rPr>
              <a:t>The Psychology of Sales</a:t>
            </a:r>
          </a:p>
          <a:p>
            <a:r>
              <a:rPr lang="en-US" dirty="0" smtClean="0">
                <a:latin typeface="Harrington" pitchFamily="82" charset="0"/>
              </a:rPr>
              <a:t>Phase 1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Get to Know You</a:t>
            </a:r>
          </a:p>
          <a:p>
            <a:r>
              <a:rPr lang="en-US" dirty="0" smtClean="0">
                <a:latin typeface="Harrington" pitchFamily="82" charset="0"/>
              </a:rPr>
              <a:t>Phase 2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Get to Like You</a:t>
            </a:r>
          </a:p>
          <a:p>
            <a:r>
              <a:rPr lang="en-US" dirty="0" smtClean="0">
                <a:latin typeface="Harrington" pitchFamily="82" charset="0"/>
              </a:rPr>
              <a:t>Phase 3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Get to Trust You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Warm vs. Cold Lead Generation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WARM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COLD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Working With People You Know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Family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Friends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Current Customers &amp; Clients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Past Customers &amp; Clients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People You Refer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Fellow Club Members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Working With People You Don’t Know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Phone Book Cold Calls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FSBO’s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Expired Listings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Open House Visitors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Floor Calls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Walk-Ins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Harrington" pitchFamily="82" charset="0"/>
              </a:rPr>
              <a:t>Lead Generation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Minimum 60 minutes / day</a:t>
            </a:r>
          </a:p>
          <a:p>
            <a:r>
              <a:rPr lang="en-US" dirty="0" smtClean="0">
                <a:latin typeface="Harrington" pitchFamily="82" charset="0"/>
              </a:rPr>
              <a:t>Look for 2 hours / day  to maximize your results</a:t>
            </a:r>
          </a:p>
          <a:p>
            <a:r>
              <a:rPr lang="en-US" dirty="0" smtClean="0">
                <a:latin typeface="Harrington" pitchFamily="82" charset="0"/>
              </a:rPr>
              <a:t>Understand the Difference between Lead Generation &amp; Maintenance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Working With Buyers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Working With Sellers</a:t>
            </a:r>
          </a:p>
          <a:p>
            <a:pPr lvl="1">
              <a:buNone/>
            </a:pP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Database Information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Names</a:t>
            </a:r>
          </a:p>
          <a:p>
            <a:r>
              <a:rPr lang="en-US" dirty="0" smtClean="0">
                <a:latin typeface="Harrington" pitchFamily="82" charset="0"/>
              </a:rPr>
              <a:t>Address</a:t>
            </a:r>
          </a:p>
          <a:p>
            <a:r>
              <a:rPr lang="en-US" dirty="0" smtClean="0">
                <a:latin typeface="Harrington" pitchFamily="82" charset="0"/>
              </a:rPr>
              <a:t>Phone Contacts</a:t>
            </a:r>
          </a:p>
          <a:p>
            <a:r>
              <a:rPr lang="en-US" dirty="0" smtClean="0">
                <a:latin typeface="Harrington" pitchFamily="82" charset="0"/>
              </a:rPr>
              <a:t>E-mail(s)</a:t>
            </a:r>
          </a:p>
          <a:p>
            <a:r>
              <a:rPr lang="en-US" dirty="0" smtClean="0">
                <a:latin typeface="Harrington" pitchFamily="82" charset="0"/>
              </a:rPr>
              <a:t>Birthdays</a:t>
            </a:r>
          </a:p>
          <a:p>
            <a:r>
              <a:rPr lang="en-US" dirty="0" smtClean="0">
                <a:latin typeface="Harrington" pitchFamily="82" charset="0"/>
              </a:rPr>
              <a:t>Special Occasions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Top 120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For the purpose of extreme follow-up</a:t>
            </a:r>
          </a:p>
          <a:p>
            <a:endParaRPr lang="en-US" dirty="0" smtClean="0">
              <a:latin typeface="Harrington" pitchFamily="82" charset="0"/>
            </a:endParaRPr>
          </a:p>
          <a:p>
            <a:pPr>
              <a:buNone/>
            </a:pPr>
            <a:r>
              <a:rPr lang="en-US" sz="4800" dirty="0" smtClean="0">
                <a:solidFill>
                  <a:schemeClr val="tx2"/>
                </a:solidFill>
                <a:latin typeface="Harrington" pitchFamily="82" charset="0"/>
              </a:rPr>
              <a:t>Then… Top 24</a:t>
            </a:r>
          </a:p>
          <a:p>
            <a:pPr>
              <a:buNone/>
            </a:pPr>
            <a:endParaRPr lang="en-US" sz="4800" dirty="0">
              <a:solidFill>
                <a:schemeClr val="tx2"/>
              </a:solidFill>
              <a:latin typeface="Harrington" pitchFamily="82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Help Sellers Sell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Communication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How Often?</a:t>
            </a:r>
          </a:p>
          <a:p>
            <a:r>
              <a:rPr lang="en-US" dirty="0" smtClean="0">
                <a:latin typeface="Harrington" pitchFamily="82" charset="0"/>
              </a:rPr>
              <a:t>Actions on my Seller Checklist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Add to my Database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OSA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Lowes REALTOR Benefits Program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Help Buyers Buy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Communication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How Often?</a:t>
            </a:r>
          </a:p>
          <a:p>
            <a:r>
              <a:rPr lang="en-US" dirty="0" smtClean="0">
                <a:latin typeface="Harrington" pitchFamily="82" charset="0"/>
              </a:rPr>
              <a:t>Actions on my Buyer Checklist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Add to my Database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My Home Finder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Info 24/7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Lowes REALTOR Benefits Program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The Power of Goal Setting</a:t>
            </a:r>
            <a:br>
              <a:rPr lang="en-US" dirty="0" smtClean="0">
                <a:latin typeface="Harrington" pitchFamily="82" charset="0"/>
              </a:rPr>
            </a:br>
            <a:r>
              <a:rPr lang="en-US" sz="2700" dirty="0" smtClean="0">
                <a:latin typeface="Harrington" pitchFamily="82" charset="0"/>
              </a:rPr>
              <a:t>A Survey of Independent Business People is revealing…</a:t>
            </a:r>
            <a:endParaRPr lang="en-US" sz="2700" dirty="0">
              <a:latin typeface="Harrington" pitchFamily="8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“Top Producers” set Goals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represents about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</a:t>
            </a:r>
            <a:r>
              <a:rPr lang="en-US" dirty="0" smtClean="0"/>
              <a:t>3</a:t>
            </a:r>
            <a:r>
              <a:rPr lang="en-US" dirty="0" smtClean="0"/>
              <a:t>% of </a:t>
            </a:r>
            <a:r>
              <a:rPr lang="en-US" dirty="0" smtClean="0"/>
              <a:t>Agents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nationwide</a:t>
            </a:r>
            <a:endParaRPr lang="en-US" dirty="0" smtClean="0"/>
          </a:p>
          <a:p>
            <a:r>
              <a:rPr lang="en-US" dirty="0" smtClean="0"/>
              <a:t>“Good Producers” set        Goals</a:t>
            </a:r>
            <a:endParaRPr lang="en-US" dirty="0" smtClean="0"/>
          </a:p>
          <a:p>
            <a:pPr lvl="1"/>
            <a:r>
              <a:rPr lang="en-US" dirty="0" smtClean="0"/>
              <a:t>This represents</a:t>
            </a:r>
          </a:p>
          <a:p>
            <a:pPr lvl="1">
              <a:buNone/>
            </a:pPr>
            <a:r>
              <a:rPr lang="en-US" dirty="0" smtClean="0"/>
              <a:t>a</a:t>
            </a:r>
            <a:r>
              <a:rPr lang="en-US" dirty="0" smtClean="0"/>
              <a:t>bout 10% of Agents</a:t>
            </a:r>
          </a:p>
          <a:p>
            <a:pPr lvl="1">
              <a:buNone/>
            </a:pPr>
            <a:r>
              <a:rPr lang="en-US" dirty="0" smtClean="0"/>
              <a:t>nationwide</a:t>
            </a:r>
            <a:endParaRPr lang="en-US" dirty="0" smtClean="0"/>
          </a:p>
          <a:p>
            <a:r>
              <a:rPr lang="en-US" dirty="0" smtClean="0"/>
              <a:t>87% of Agents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nationwide Don’t set</a:t>
            </a:r>
          </a:p>
          <a:p>
            <a:pPr>
              <a:buNone/>
            </a:pPr>
            <a:r>
              <a:rPr lang="en-US" dirty="0" smtClean="0"/>
              <a:t>    Goals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3124200" y="2057400"/>
          <a:ext cx="5562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How to Schedule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Planning around your choices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“Eat that Frog”</a:t>
            </a:r>
          </a:p>
          <a:p>
            <a:r>
              <a:rPr lang="en-US" dirty="0" smtClean="0">
                <a:latin typeface="Harrington" pitchFamily="82" charset="0"/>
              </a:rPr>
              <a:t>Scheduling Activity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Time Management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Power Hour(s)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One Day At A Time (for now)</a:t>
            </a:r>
          </a:p>
          <a:p>
            <a:r>
              <a:rPr lang="en-US" dirty="0" smtClean="0">
                <a:latin typeface="Harrington" pitchFamily="82" charset="0"/>
              </a:rPr>
              <a:t>Staying Accountable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How to Schedule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Personal / Family / Relationship Time FIRST</a:t>
            </a:r>
          </a:p>
          <a:p>
            <a:r>
              <a:rPr lang="en-US" dirty="0" smtClean="0">
                <a:latin typeface="Harrington" pitchFamily="82" charset="0"/>
              </a:rPr>
              <a:t>Schedule Appointments Next</a:t>
            </a:r>
          </a:p>
          <a:p>
            <a:r>
              <a:rPr lang="en-US" dirty="0" smtClean="0">
                <a:latin typeface="Harrington" pitchFamily="82" charset="0"/>
              </a:rPr>
              <a:t>Schedule Buyer &amp; Seller “Maintenance”</a:t>
            </a:r>
          </a:p>
          <a:p>
            <a:r>
              <a:rPr lang="en-US" dirty="0" smtClean="0">
                <a:latin typeface="Harrington" pitchFamily="82" charset="0"/>
              </a:rPr>
              <a:t>Schedule Lead Generating Activities in the time you have left each day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Two Hours a Day is Ideal for Lead Generation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Big Rocks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Non-Negotiable vs. Negotiable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What’s Important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1) Personal (Non-Negotiable)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2) Lead Generation (Non-Negotiable)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3) Client Follow-up (Non-Negotiable)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4) Everything else (Negotiable)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Open Houses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Floor Time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FSBO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Expired Listings</a:t>
            </a:r>
          </a:p>
          <a:p>
            <a:pPr lvl="2"/>
            <a:r>
              <a:rPr lang="en-US" dirty="0" smtClean="0">
                <a:latin typeface="Harrington" pitchFamily="82" charset="0"/>
              </a:rPr>
              <a:t>Farming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Show me a Good Template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Maintenance</a:t>
            </a:r>
          </a:p>
          <a:p>
            <a:endParaRPr lang="en-US" dirty="0" smtClean="0">
              <a:latin typeface="Harrington" pitchFamily="82" charset="0"/>
            </a:endParaRPr>
          </a:p>
          <a:p>
            <a:endParaRPr lang="en-US" dirty="0" smtClean="0">
              <a:latin typeface="Harrington" pitchFamily="82" charset="0"/>
            </a:endParaRPr>
          </a:p>
          <a:p>
            <a:endParaRPr lang="en-US" dirty="0" smtClean="0">
              <a:latin typeface="Harrington" pitchFamily="82" charset="0"/>
            </a:endParaRPr>
          </a:p>
          <a:p>
            <a:r>
              <a:rPr lang="en-US" dirty="0" smtClean="0">
                <a:latin typeface="Harrington" pitchFamily="82" charset="0"/>
              </a:rPr>
              <a:t>Lead Generation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Tracking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It is important to track: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Who did I contact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When did I contact them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How did I contact them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Keeping Accountable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Find an Accountability Partner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Another Agent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Manager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Success Center Instructor</a:t>
            </a:r>
          </a:p>
          <a:p>
            <a:pPr lvl="1"/>
            <a:r>
              <a:rPr lang="en-US" dirty="0" smtClean="0">
                <a:latin typeface="Harrington" pitchFamily="82" charset="0"/>
              </a:rPr>
              <a:t>SOMEONE</a:t>
            </a:r>
            <a:endParaRPr lang="en-US" dirty="0">
              <a:latin typeface="Harrington" pitchFamily="8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Symptoms of Agents without Goals 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Feel like they’re in a   </a:t>
            </a:r>
            <a:r>
              <a:rPr lang="en-US" b="1" u="sng" dirty="0" smtClean="0">
                <a:solidFill>
                  <a:srgbClr val="FF0000"/>
                </a:solidFill>
              </a:rPr>
              <a:t>RUT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>
                <a:solidFill>
                  <a:srgbClr val="FF0000"/>
                </a:solidFill>
              </a:rPr>
              <a:t>FRUSTRATED</a:t>
            </a:r>
            <a:r>
              <a:rPr lang="en-US" dirty="0" smtClean="0"/>
              <a:t>   by lack of growth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Caught up in the </a:t>
            </a:r>
            <a:r>
              <a:rPr lang="en-US" b="1" u="sng" dirty="0" smtClean="0">
                <a:solidFill>
                  <a:srgbClr val="FF0000"/>
                </a:solidFill>
              </a:rPr>
              <a:t>WORRIES</a:t>
            </a:r>
            <a:r>
              <a:rPr lang="en-US" dirty="0" smtClean="0"/>
              <a:t> of today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 </a:t>
            </a:r>
            <a:r>
              <a:rPr lang="en-US" b="1" u="sng" dirty="0" smtClean="0">
                <a:solidFill>
                  <a:srgbClr val="FF0000"/>
                </a:solidFill>
              </a:rPr>
              <a:t>PURPOSE</a:t>
            </a:r>
            <a:r>
              <a:rPr lang="en-US" dirty="0" smtClean="0"/>
              <a:t> to their </a:t>
            </a:r>
            <a:r>
              <a:rPr lang="en-US" b="1" u="sng" dirty="0" smtClean="0">
                <a:solidFill>
                  <a:srgbClr val="FF0000"/>
                </a:solidFill>
              </a:rPr>
              <a:t>DAILY</a:t>
            </a:r>
            <a:r>
              <a:rPr lang="en-US" dirty="0" smtClean="0"/>
              <a:t> activities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Lack of </a:t>
            </a:r>
            <a:r>
              <a:rPr lang="en-US" b="1" u="sng" dirty="0" smtClean="0">
                <a:solidFill>
                  <a:srgbClr val="FF0000"/>
                </a:solidFill>
              </a:rPr>
              <a:t>MOTIVATION</a:t>
            </a:r>
            <a:r>
              <a:rPr lang="en-US" dirty="0" smtClean="0"/>
              <a:t> and </a:t>
            </a:r>
            <a:r>
              <a:rPr lang="en-US" b="1" u="sng" dirty="0" smtClean="0">
                <a:solidFill>
                  <a:srgbClr val="FF0000"/>
                </a:solidFill>
              </a:rPr>
              <a:t>ENERGY</a:t>
            </a:r>
            <a:endParaRPr lang="en-US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Habits of Highly Successful Sales Associates </a:t>
            </a:r>
            <a:r>
              <a:rPr lang="en-US" sz="3600" dirty="0" smtClean="0">
                <a:latin typeface="Harrington" pitchFamily="82" charset="0"/>
              </a:rPr>
              <a:t>(Go to Workbook)</a:t>
            </a:r>
            <a:endParaRPr lang="en-US" sz="3600" dirty="0">
              <a:latin typeface="Harrington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They understand the importance of Prospecting / Lead Generation</a:t>
            </a:r>
          </a:p>
          <a:p>
            <a:r>
              <a:rPr lang="en-US" dirty="0" smtClean="0"/>
              <a:t>They stick to a Strategic Action Plan</a:t>
            </a:r>
          </a:p>
          <a:p>
            <a:r>
              <a:rPr lang="en-US" dirty="0" smtClean="0"/>
              <a:t>They spend more time working on their Business than in their Business</a:t>
            </a:r>
          </a:p>
          <a:p>
            <a:r>
              <a:rPr lang="en-US" dirty="0" smtClean="0"/>
              <a:t>They use marketing dollars wisely</a:t>
            </a:r>
          </a:p>
          <a:p>
            <a:r>
              <a:rPr lang="en-US" dirty="0" smtClean="0"/>
              <a:t>They maintain a Database</a:t>
            </a:r>
          </a:p>
          <a:p>
            <a:r>
              <a:rPr lang="en-US" dirty="0" smtClean="0"/>
              <a:t>They take 100% Accountability</a:t>
            </a:r>
          </a:p>
          <a:p>
            <a:r>
              <a:rPr lang="en-US" dirty="0" smtClean="0"/>
              <a:t>They manage expectations</a:t>
            </a:r>
          </a:p>
          <a:p>
            <a:r>
              <a:rPr lang="en-US" dirty="0" smtClean="0"/>
              <a:t>They maintain a Great Attitude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Traits of a Top Producer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Persistent</a:t>
            </a:r>
          </a:p>
          <a:p>
            <a:r>
              <a:rPr lang="en-US" dirty="0" smtClean="0"/>
              <a:t>They are Accountable</a:t>
            </a:r>
          </a:p>
          <a:p>
            <a:r>
              <a:rPr lang="en-US" dirty="0" smtClean="0"/>
              <a:t>They Stick to a Rigid Prospecting Schedule</a:t>
            </a:r>
          </a:p>
          <a:p>
            <a:r>
              <a:rPr lang="en-US" dirty="0" smtClean="0"/>
              <a:t>They Use Scripts</a:t>
            </a:r>
          </a:p>
          <a:p>
            <a:r>
              <a:rPr lang="en-US" dirty="0" smtClean="0"/>
              <a:t>They Pursue Multiple Lead Types</a:t>
            </a:r>
          </a:p>
          <a:p>
            <a:r>
              <a:rPr lang="en-US" dirty="0" smtClean="0"/>
              <a:t>They Implement Multiple Prospecting Methods</a:t>
            </a:r>
          </a:p>
          <a:p>
            <a:r>
              <a:rPr lang="en-US" dirty="0" smtClean="0"/>
              <a:t>They Leverage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How to Be a Winner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Winners consistently </a:t>
            </a:r>
            <a:r>
              <a:rPr lang="en-US" b="1" dirty="0" smtClean="0"/>
              <a:t>don’t</a:t>
            </a:r>
            <a:r>
              <a:rPr lang="en-US" dirty="0" smtClean="0"/>
              <a:t> do these things: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complain about their circumstances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wait for things to change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look for gimmicks</a:t>
            </a:r>
          </a:p>
          <a:p>
            <a:r>
              <a:rPr lang="en-US" dirty="0" smtClean="0"/>
              <a:t>They</a:t>
            </a:r>
            <a:r>
              <a:rPr lang="en-US" b="1" dirty="0" smtClean="0"/>
              <a:t> don’t </a:t>
            </a:r>
            <a:r>
              <a:rPr lang="en-US" dirty="0" smtClean="0"/>
              <a:t>avoid hard work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ignore outside influences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go it alone</a:t>
            </a:r>
          </a:p>
          <a:p>
            <a:r>
              <a:rPr lang="en-US" dirty="0" smtClean="0"/>
              <a:t>They </a:t>
            </a:r>
            <a:r>
              <a:rPr lang="en-US" b="1" dirty="0" smtClean="0"/>
              <a:t>don’t</a:t>
            </a:r>
            <a:r>
              <a:rPr lang="en-US" dirty="0" smtClean="0"/>
              <a:t> give up easily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rrington" pitchFamily="82" charset="0"/>
              </a:rPr>
              <a:t>How to Be a Winner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Winners consistently </a:t>
            </a:r>
            <a:r>
              <a:rPr lang="en-US" b="1" dirty="0" smtClean="0"/>
              <a:t>DO</a:t>
            </a:r>
            <a:r>
              <a:rPr lang="en-US" dirty="0" smtClean="0"/>
              <a:t> </a:t>
            </a:r>
            <a:r>
              <a:rPr lang="en-US" dirty="0" smtClean="0"/>
              <a:t>these things:</a:t>
            </a:r>
          </a:p>
          <a:p>
            <a:r>
              <a:rPr lang="en-US" dirty="0" smtClean="0"/>
              <a:t>They never give up</a:t>
            </a:r>
          </a:p>
          <a:p>
            <a:r>
              <a:rPr lang="en-US" dirty="0" smtClean="0"/>
              <a:t>They keep their focus on their goals (not their obstacles)</a:t>
            </a:r>
          </a:p>
          <a:p>
            <a:r>
              <a:rPr lang="en-US" dirty="0" smtClean="0"/>
              <a:t>They master the fundamentals</a:t>
            </a:r>
          </a:p>
          <a:p>
            <a:r>
              <a:rPr lang="en-US" dirty="0" smtClean="0"/>
              <a:t>They are consistent</a:t>
            </a:r>
          </a:p>
          <a:p>
            <a:r>
              <a:rPr lang="en-US" dirty="0" smtClean="0"/>
              <a:t>They always seek input and improvement</a:t>
            </a:r>
          </a:p>
          <a:p>
            <a:r>
              <a:rPr lang="en-US" dirty="0" smtClean="0"/>
              <a:t>They have a winning attitude</a:t>
            </a:r>
          </a:p>
          <a:p>
            <a:r>
              <a:rPr lang="en-US" dirty="0" smtClean="0"/>
              <a:t>They do what it takes</a:t>
            </a:r>
          </a:p>
          <a:p>
            <a:r>
              <a:rPr lang="en-US" dirty="0" smtClean="0"/>
              <a:t>They never stop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rrington" pitchFamily="82" charset="0"/>
              </a:rPr>
              <a:t>A Goals Program is Essential to Success!</a:t>
            </a:r>
            <a:endParaRPr lang="en-US" dirty="0">
              <a:latin typeface="Harringto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 descr="C:\Users\Lloyd\AppData\Local\Microsoft\Windows\INetCache\IE\HLFTJB9G\success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81200"/>
            <a:ext cx="523875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</TotalTime>
  <Words>1056</Words>
  <Application>Microsoft Office PowerPoint</Application>
  <PresentationFormat>On-screen Show (4:3)</PresentationFormat>
  <Paragraphs>248</Paragraphs>
  <Slides>36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Flow</vt:lpstr>
      <vt:lpstr>Business Planning  2020</vt:lpstr>
      <vt:lpstr>When it comes to setting Goals</vt:lpstr>
      <vt:lpstr>The Power of Goal Setting A Survey of Independent Business People is revealing…</vt:lpstr>
      <vt:lpstr>Symptoms of Agents without Goals </vt:lpstr>
      <vt:lpstr>Habits of Highly Successful Sales Associates (Go to Workbook)</vt:lpstr>
      <vt:lpstr>Traits of a Top Producer</vt:lpstr>
      <vt:lpstr>How to Be a Winner</vt:lpstr>
      <vt:lpstr>How to Be a Winner</vt:lpstr>
      <vt:lpstr>A Goals Program is Essential to Success!</vt:lpstr>
      <vt:lpstr>Goals</vt:lpstr>
      <vt:lpstr>Where do I start?</vt:lpstr>
      <vt:lpstr>What should I do in 2020?</vt:lpstr>
      <vt:lpstr>S.M.A.R.T. Goals…                       </vt:lpstr>
      <vt:lpstr>Next Week:   Having a Dynamic Database</vt:lpstr>
      <vt:lpstr>A Working Database</vt:lpstr>
      <vt:lpstr>How to Be a Winner</vt:lpstr>
      <vt:lpstr>Things to Remember…</vt:lpstr>
      <vt:lpstr>The Three “R’s” of Real Estate</vt:lpstr>
      <vt:lpstr>Slide 19</vt:lpstr>
      <vt:lpstr>Working by Referral</vt:lpstr>
      <vt:lpstr>Generate Leads</vt:lpstr>
      <vt:lpstr>Having that one lead a week mentality</vt:lpstr>
      <vt:lpstr>Warm Calls vs. Cold Calls</vt:lpstr>
      <vt:lpstr>Warm vs. Cold Lead Generation</vt:lpstr>
      <vt:lpstr>Lead Generation</vt:lpstr>
      <vt:lpstr>Database Information</vt:lpstr>
      <vt:lpstr>Top 120</vt:lpstr>
      <vt:lpstr>Help Sellers Sell</vt:lpstr>
      <vt:lpstr>Help Buyers Buy</vt:lpstr>
      <vt:lpstr>How to Schedule</vt:lpstr>
      <vt:lpstr>How to Schedule</vt:lpstr>
      <vt:lpstr>Big Rocks</vt:lpstr>
      <vt:lpstr>Non-Negotiable vs. Negotiable</vt:lpstr>
      <vt:lpstr>Show me a Good Template</vt:lpstr>
      <vt:lpstr>Tracking</vt:lpstr>
      <vt:lpstr>Keeping Accountable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Planning 2011</dc:title>
  <dc:creator>Corporate Edition</dc:creator>
  <cp:lastModifiedBy>Corporate Edition</cp:lastModifiedBy>
  <cp:revision>74</cp:revision>
  <dcterms:created xsi:type="dcterms:W3CDTF">2010-11-15T15:06:02Z</dcterms:created>
  <dcterms:modified xsi:type="dcterms:W3CDTF">2020-05-08T14:17:36Z</dcterms:modified>
</cp:coreProperties>
</file>