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9" r:id="rId3"/>
    <p:sldId id="270" r:id="rId4"/>
    <p:sldId id="271" r:id="rId5"/>
    <p:sldId id="275" r:id="rId6"/>
    <p:sldId id="272" r:id="rId7"/>
    <p:sldId id="256" r:id="rId8"/>
    <p:sldId id="258" r:id="rId9"/>
    <p:sldId id="260" r:id="rId10"/>
    <p:sldId id="262" r:id="rId11"/>
    <p:sldId id="276" r:id="rId12"/>
    <p:sldId id="274" r:id="rId13"/>
    <p:sldId id="265" r:id="rId14"/>
    <p:sldId id="266" r:id="rId15"/>
    <p:sldId id="273" r:id="rId16"/>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2280"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16523" y="1828800"/>
            <a:ext cx="61722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467C30C-6C8D-418E-A0F6-39DE00A04AD3}" type="datetimeFigureOut">
              <a:rPr lang="en-US" smtClean="0"/>
              <a:pPr/>
              <a:t>5/15/2020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03451CF-44A5-4E02-98BD-DE5EAFBCE4F8}" type="slidenum">
              <a:rPr lang="en-US" smtClean="0"/>
              <a:pPr/>
              <a:t>‹#›</a:t>
            </a:fld>
            <a:endParaRPr lang="en-US"/>
          </a:p>
        </p:txBody>
      </p:sp>
      <p:sp>
        <p:nvSpPr>
          <p:cNvPr id="9" name="Subtitle 8"/>
          <p:cNvSpPr>
            <a:spLocks noGrp="1"/>
          </p:cNvSpPr>
          <p:nvPr>
            <p:ph type="subTitle" idx="1"/>
          </p:nvPr>
        </p:nvSpPr>
        <p:spPr>
          <a:xfrm>
            <a:off x="1028700" y="4442264"/>
            <a:ext cx="48006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67C30C-6C8D-418E-A0F6-39DE00A04AD3}"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451CF-44A5-4E02-98BD-DE5EAFBCE4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67C30C-6C8D-418E-A0F6-39DE00A04AD3}"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451CF-44A5-4E02-98BD-DE5EAFBCE4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67C30C-6C8D-418E-A0F6-39DE00A04AD3}"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451CF-44A5-4E02-98BD-DE5EAFBCE4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00150" y="812800"/>
            <a:ext cx="531495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00150" y="3343715"/>
            <a:ext cx="531495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67C30C-6C8D-418E-A0F6-39DE00A04AD3}" type="datetimeFigureOut">
              <a:rPr lang="en-US" smtClean="0"/>
              <a:pPr/>
              <a:t>5/15/2020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943600" y="8555568"/>
            <a:ext cx="571500" cy="486833"/>
          </a:xfrm>
        </p:spPr>
        <p:txBody>
          <a:bodyPr/>
          <a:lstStyle/>
          <a:p>
            <a:fld id="{A03451CF-44A5-4E02-98BD-DE5EAFBCE4F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42900" y="2133601"/>
            <a:ext cx="302895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486150" y="2133601"/>
            <a:ext cx="302895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67C30C-6C8D-418E-A0F6-39DE00A04AD3}" type="datetimeFigureOut">
              <a:rPr lang="en-US" smtClean="0"/>
              <a:pPr/>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451CF-44A5-4E02-98BD-DE5EAFBCE4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6172200" cy="1524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42900" y="2046817"/>
            <a:ext cx="3030141"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483769" y="2046817"/>
            <a:ext cx="3031331"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42900" y="3149601"/>
            <a:ext cx="3030141"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483769" y="3149601"/>
            <a:ext cx="3031331"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67C30C-6C8D-418E-A0F6-39DE00A04AD3}" type="datetimeFigureOut">
              <a:rPr lang="en-US" smtClean="0"/>
              <a:pPr/>
              <a:t>5/15/2020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451CF-44A5-4E02-98BD-DE5EAFBCE4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67C30C-6C8D-418E-A0F6-39DE00A04AD3}" type="datetimeFigureOut">
              <a:rPr lang="en-US" smtClean="0"/>
              <a:pPr/>
              <a:t>5/15/2020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3451CF-44A5-4E02-98BD-DE5EAFBCE4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7C30C-6C8D-418E-A0F6-39DE00A04AD3}" type="datetimeFigureOut">
              <a:rPr lang="en-US" smtClean="0"/>
              <a:pPr/>
              <a:t>5/15/2020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3451CF-44A5-4E02-98BD-DE5EAFBCE4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42900" y="2032001"/>
            <a:ext cx="2256235"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681287" y="364067"/>
            <a:ext cx="3833813"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67C30C-6C8D-418E-A0F6-39DE00A04AD3}" type="datetimeFigureOut">
              <a:rPr lang="en-US" smtClean="0"/>
              <a:pPr/>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451CF-44A5-4E02-98BD-DE5EAFBCE4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812800"/>
            <a:ext cx="4114800" cy="696384"/>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371600" y="2442633"/>
            <a:ext cx="41148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371600" y="1555716"/>
            <a:ext cx="41148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67C30C-6C8D-418E-A0F6-39DE00A04AD3}" type="datetimeFigureOut">
              <a:rPr lang="en-US" smtClean="0"/>
              <a:pPr/>
              <a:t>5/15/2020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451CF-44A5-4E02-98BD-DE5EAFBCE4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42900" y="366184"/>
            <a:ext cx="61722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42900" y="2133600"/>
            <a:ext cx="6172200" cy="62788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42900" y="8555568"/>
            <a:ext cx="16002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6467C30C-6C8D-418E-A0F6-39DE00A04AD3}" type="datetimeFigureOut">
              <a:rPr lang="en-US" smtClean="0"/>
              <a:pPr/>
              <a:t>5/15/2020</a:t>
            </a:fld>
            <a:endParaRPr lang="en-US"/>
          </a:p>
        </p:txBody>
      </p:sp>
      <p:sp>
        <p:nvSpPr>
          <p:cNvPr id="3" name="Footer Placeholder 2"/>
          <p:cNvSpPr>
            <a:spLocks noGrp="1"/>
          </p:cNvSpPr>
          <p:nvPr>
            <p:ph type="ftr" sz="quarter" idx="3"/>
          </p:nvPr>
        </p:nvSpPr>
        <p:spPr>
          <a:xfrm>
            <a:off x="2343150" y="8555568"/>
            <a:ext cx="21717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5943600" y="8555568"/>
            <a:ext cx="5715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03451CF-44A5-4E02-98BD-DE5EAFBCE4F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normAutofit fontScale="92500"/>
          </a:bodyPr>
          <a:lstStyle/>
          <a:p>
            <a:endParaRPr lang="en-US" dirty="0" smtClean="0"/>
          </a:p>
          <a:p>
            <a:r>
              <a:rPr lang="en-US" dirty="0" smtClean="0"/>
              <a:t>The RMS Elite Properties’</a:t>
            </a:r>
          </a:p>
          <a:p>
            <a:r>
              <a:rPr lang="en-US" sz="4800" dirty="0" smtClean="0"/>
              <a:t>Pre-Listing Packet</a:t>
            </a:r>
            <a:endParaRPr lang="en-US" sz="4800" dirty="0"/>
          </a:p>
        </p:txBody>
      </p:sp>
      <p:pic>
        <p:nvPicPr>
          <p:cNvPr id="6" name="Picture 5" descr="RMS Elite Properties logo stacked.png"/>
          <p:cNvPicPr>
            <a:picLocks noChangeAspect="1"/>
          </p:cNvPicPr>
          <p:nvPr/>
        </p:nvPicPr>
        <p:blipFill>
          <a:blip r:embed="rId2" cstate="print"/>
          <a:stretch>
            <a:fillRect/>
          </a:stretch>
        </p:blipFill>
        <p:spPr>
          <a:xfrm>
            <a:off x="1095725" y="1752600"/>
            <a:ext cx="4695475" cy="2438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04800"/>
            <a:ext cx="6172200" cy="1524000"/>
          </a:xfrm>
        </p:spPr>
        <p:txBody>
          <a:bodyPr/>
          <a:lstStyle/>
          <a:p>
            <a:r>
              <a:rPr lang="en-US" dirty="0" smtClean="0"/>
              <a:t> </a:t>
            </a:r>
            <a:endParaRPr lang="en-US" dirty="0">
              <a:latin typeface="+mn-lt"/>
            </a:endParaRPr>
          </a:p>
        </p:txBody>
      </p:sp>
      <p:sp>
        <p:nvSpPr>
          <p:cNvPr id="3" name="Content Placeholder 2"/>
          <p:cNvSpPr>
            <a:spLocks noGrp="1"/>
          </p:cNvSpPr>
          <p:nvPr>
            <p:ph idx="1"/>
          </p:nvPr>
        </p:nvSpPr>
        <p:spPr/>
        <p:txBody>
          <a:bodyPr>
            <a:normAutofit fontScale="77500" lnSpcReduction="20000"/>
          </a:bodyPr>
          <a:lstStyle/>
          <a:p>
            <a:pPr>
              <a:buNone/>
            </a:pPr>
            <a:r>
              <a:rPr lang="en-US" b="1" dirty="0" smtClean="0"/>
              <a:t>RMS Elite Properties</a:t>
            </a:r>
            <a:r>
              <a:rPr lang="en-US" dirty="0" smtClean="0"/>
              <a:t>, one of the fastest growing Real Estate Companies in the Greater Tampa Bay Area, is built on a very strong foundation.  A foundation that includes an incredibly successful Real Estate Investment firm, and a Property Management Company second to none.  Our company is unique by virtue of our relationships with ready, willing and very capable buyers of Real Estate at all times.</a:t>
            </a:r>
          </a:p>
          <a:p>
            <a:pPr>
              <a:buNone/>
            </a:pPr>
            <a:r>
              <a:rPr lang="en-US" b="1" dirty="0" smtClean="0"/>
              <a:t>RMS Elite Properties </a:t>
            </a:r>
            <a:r>
              <a:rPr lang="en-US" dirty="0" smtClean="0"/>
              <a:t>is a company based on the premise that you &amp;  your needs are our Primary goals &amp; responsibilities.  We are committed to running our business with </a:t>
            </a:r>
            <a:r>
              <a:rPr lang="en-US" b="1" dirty="0" smtClean="0"/>
              <a:t>Honesty, Integrity &amp; Professionalism </a:t>
            </a:r>
            <a:r>
              <a:rPr lang="en-US" dirty="0" smtClean="0"/>
              <a:t>that will last beyond the transaction, and realize that these traits are integral to our long term relationship.  </a:t>
            </a:r>
          </a:p>
          <a:p>
            <a:pPr>
              <a:buNone/>
            </a:pPr>
            <a:r>
              <a:rPr lang="en-US" b="1" dirty="0" smtClean="0"/>
              <a:t>We want you to be a Customer for Life</a:t>
            </a:r>
            <a:r>
              <a:rPr lang="en-US" dirty="0" smtClean="0"/>
              <a:t>!  We don’t want to be just your Agent… we want to be your Elite Agent!!</a:t>
            </a:r>
            <a:endParaRPr lang="en-US" dirty="0"/>
          </a:p>
        </p:txBody>
      </p:sp>
      <p:pic>
        <p:nvPicPr>
          <p:cNvPr id="6" name="Picture 5" descr="RMS Elite Properties logo stacked.png"/>
          <p:cNvPicPr>
            <a:picLocks noChangeAspect="1"/>
          </p:cNvPicPr>
          <p:nvPr/>
        </p:nvPicPr>
        <p:blipFill>
          <a:blip r:embed="rId2" cstate="print"/>
          <a:stretch>
            <a:fillRect/>
          </a:stretch>
        </p:blipFill>
        <p:spPr>
          <a:xfrm>
            <a:off x="2133600" y="381000"/>
            <a:ext cx="2494471" cy="1295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6172200" cy="899584"/>
          </a:xfrm>
        </p:spPr>
        <p:txBody>
          <a:bodyPr>
            <a:normAutofit fontScale="90000"/>
          </a:bodyPr>
          <a:lstStyle/>
          <a:p>
            <a:r>
              <a:rPr lang="en-US" sz="3600" dirty="0" smtClean="0"/>
              <a:t>My 20 Point Marketing Plan</a:t>
            </a:r>
            <a:r>
              <a:rPr lang="en-US" dirty="0" smtClean="0"/>
              <a:t/>
            </a:r>
            <a:br>
              <a:rPr lang="en-US" dirty="0" smtClean="0"/>
            </a:br>
            <a:r>
              <a:rPr lang="en-US" sz="3100" dirty="0" smtClean="0"/>
              <a:t>“Safely Listing, Marketing &amp; Selling Homes”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40000" lnSpcReduction="20000"/>
          </a:bodyPr>
          <a:lstStyle/>
          <a:p>
            <a:pPr lvl="0"/>
            <a:r>
              <a:rPr lang="en-US" dirty="0" smtClean="0"/>
              <a:t>Now </a:t>
            </a:r>
            <a:r>
              <a:rPr lang="en-US" dirty="0" smtClean="0"/>
              <a:t>Offering – Virtual Seller Consultations / Listing Presentations via ZOOM</a:t>
            </a:r>
          </a:p>
          <a:p>
            <a:pPr lvl="1"/>
            <a:r>
              <a:rPr lang="en-US" dirty="0" smtClean="0"/>
              <a:t>Live Consultations &amp; Presentations (as permissible)	</a:t>
            </a:r>
          </a:p>
          <a:p>
            <a:pPr lvl="0"/>
            <a:r>
              <a:rPr lang="en-US" dirty="0" smtClean="0"/>
              <a:t>Now Offering – An Informational/Educational Pre-Listing Packet via e-mail</a:t>
            </a:r>
          </a:p>
          <a:p>
            <a:pPr lvl="1"/>
            <a:r>
              <a:rPr lang="en-US" dirty="0" smtClean="0"/>
              <a:t>Hard Copy Available for Home Delivery </a:t>
            </a:r>
          </a:p>
          <a:p>
            <a:pPr lvl="0"/>
            <a:r>
              <a:rPr lang="en-US" dirty="0" smtClean="0"/>
              <a:t>A Written Competitive Market Analysis on Pricing Your Home in Today’s Market</a:t>
            </a:r>
          </a:p>
          <a:p>
            <a:pPr lvl="1"/>
            <a:r>
              <a:rPr lang="en-US" dirty="0" smtClean="0"/>
              <a:t>We’ll take a look at your Competition, and what Homes like yours are selling for TODAY</a:t>
            </a:r>
          </a:p>
          <a:p>
            <a:pPr lvl="0"/>
            <a:r>
              <a:rPr lang="en-US" dirty="0" smtClean="0"/>
              <a:t>A Home Enhancement Checklist Review in preparation to SELL your Home</a:t>
            </a:r>
          </a:p>
          <a:p>
            <a:pPr lvl="1"/>
            <a:r>
              <a:rPr lang="en-US" dirty="0" smtClean="0"/>
              <a:t>Indoor and Outdoor Tips to make your Home as marketable as possible</a:t>
            </a:r>
          </a:p>
          <a:p>
            <a:pPr lvl="0"/>
            <a:r>
              <a:rPr lang="en-US" dirty="0" smtClean="0"/>
              <a:t>A Listing Contract Review &amp; Signatures</a:t>
            </a:r>
          </a:p>
          <a:p>
            <a:pPr lvl="1"/>
            <a:r>
              <a:rPr lang="en-US" dirty="0" smtClean="0"/>
              <a:t>This will allow us to begin Marketing your Home</a:t>
            </a:r>
          </a:p>
          <a:p>
            <a:pPr lvl="0"/>
            <a:r>
              <a:rPr lang="en-US" dirty="0" smtClean="0"/>
              <a:t>Professional Photography scheduled </a:t>
            </a:r>
          </a:p>
          <a:p>
            <a:pPr lvl="0"/>
            <a:r>
              <a:rPr lang="en-US" dirty="0" smtClean="0"/>
              <a:t>Prepare Virtual Tour &amp;/or Property Video </a:t>
            </a:r>
          </a:p>
          <a:p>
            <a:pPr lvl="0"/>
            <a:r>
              <a:rPr lang="en-US" dirty="0" smtClean="0"/>
              <a:t>Add your Home to our Multiple Listing Service reaching thousands of Professional Real Estate Agents throughout Florida</a:t>
            </a:r>
          </a:p>
          <a:p>
            <a:pPr lvl="0"/>
            <a:r>
              <a:rPr lang="en-US" dirty="0" smtClean="0"/>
              <a:t>Professional Yard Sign</a:t>
            </a:r>
          </a:p>
          <a:p>
            <a:pPr lvl="1"/>
            <a:r>
              <a:rPr lang="en-US" dirty="0" smtClean="0"/>
              <a:t>Still one of the most productive marketing techniques in Real Estate</a:t>
            </a:r>
          </a:p>
          <a:p>
            <a:pPr lvl="0"/>
            <a:r>
              <a:rPr lang="en-US" dirty="0" smtClean="0"/>
              <a:t>Create a Professional Brochure on your home</a:t>
            </a:r>
          </a:p>
          <a:p>
            <a:pPr lvl="0"/>
            <a:r>
              <a:rPr lang="en-US" dirty="0" smtClean="0"/>
              <a:t>Promotion of your Home on Social Media Sites</a:t>
            </a:r>
          </a:p>
          <a:p>
            <a:pPr lvl="1"/>
            <a:r>
              <a:rPr lang="en-US" dirty="0" smtClean="0"/>
              <a:t>Facebook, etc.</a:t>
            </a:r>
          </a:p>
          <a:p>
            <a:pPr lvl="0"/>
            <a:r>
              <a:rPr lang="en-US" dirty="0" smtClean="0"/>
              <a:t>Notify Agents in my office &amp; throughout my network</a:t>
            </a:r>
          </a:p>
          <a:p>
            <a:pPr lvl="0"/>
            <a:r>
              <a:rPr lang="en-US" dirty="0" smtClean="0"/>
              <a:t>Tell 50 Program </a:t>
            </a:r>
          </a:p>
          <a:p>
            <a:pPr lvl="1"/>
            <a:r>
              <a:rPr lang="en-US" dirty="0" smtClean="0"/>
              <a:t>Physically knocking on doors in the neighborhood to see if anyone they know may be looking into buying a Home in the area</a:t>
            </a:r>
          </a:p>
          <a:p>
            <a:pPr lvl="0"/>
            <a:r>
              <a:rPr lang="en-US" dirty="0" smtClean="0"/>
              <a:t>Now Offering – Virtual Open Houses for the Public</a:t>
            </a:r>
          </a:p>
          <a:p>
            <a:pPr lvl="1"/>
            <a:r>
              <a:rPr lang="en-US" dirty="0" smtClean="0"/>
              <a:t>Live Open Houses (as permissible) </a:t>
            </a:r>
          </a:p>
          <a:p>
            <a:pPr lvl="0"/>
            <a:r>
              <a:rPr lang="en-US" dirty="0" smtClean="0"/>
              <a:t>Broker Open Houses / Neighborhood Open Houses (as permissible) </a:t>
            </a:r>
          </a:p>
          <a:p>
            <a:pPr lvl="1"/>
            <a:r>
              <a:rPr lang="en-US" dirty="0" smtClean="0"/>
              <a:t>Asking local Brokers and Agents to visit your Home for Feedback</a:t>
            </a:r>
          </a:p>
          <a:p>
            <a:pPr lvl="0"/>
            <a:r>
              <a:rPr lang="en-US" dirty="0" smtClean="0"/>
              <a:t>Aggressive follow-up with Prospective Buyers</a:t>
            </a:r>
          </a:p>
          <a:p>
            <a:pPr lvl="0"/>
            <a:r>
              <a:rPr lang="en-US" dirty="0" smtClean="0"/>
              <a:t>Constant Communication based on YOUR expectations</a:t>
            </a:r>
          </a:p>
          <a:p>
            <a:pPr lvl="1"/>
            <a:r>
              <a:rPr lang="en-US" dirty="0" smtClean="0"/>
              <a:t>Weekly Updates</a:t>
            </a:r>
          </a:p>
          <a:p>
            <a:pPr lvl="1"/>
            <a:r>
              <a:rPr lang="en-US" dirty="0" smtClean="0"/>
              <a:t>Feedback on Showings</a:t>
            </a:r>
          </a:p>
          <a:p>
            <a:pPr lvl="1"/>
            <a:r>
              <a:rPr lang="en-US" dirty="0" smtClean="0"/>
              <a:t>Tracking New Market Data for our analysis</a:t>
            </a:r>
          </a:p>
          <a:p>
            <a:pPr lvl="0"/>
            <a:r>
              <a:rPr lang="en-US" dirty="0" smtClean="0"/>
              <a:t>Market Analysis Review every 30 Days – Now Offering Virtual Reviews</a:t>
            </a:r>
          </a:p>
          <a:p>
            <a:pPr lvl="1"/>
            <a:r>
              <a:rPr lang="en-US" dirty="0" smtClean="0"/>
              <a:t>Live Reviews (as permissible)</a:t>
            </a:r>
          </a:p>
          <a:p>
            <a:pPr lvl="0"/>
            <a:r>
              <a:rPr lang="en-US" dirty="0" smtClean="0"/>
              <a:t>Complete Transaction Management from Listing to Closing to Moving</a:t>
            </a:r>
          </a:p>
          <a:p>
            <a:pPr lvl="0"/>
            <a:r>
              <a:rPr lang="en-US" dirty="0" smtClean="0"/>
              <a:t>Add you to my Client Appreciation Program</a:t>
            </a:r>
          </a:p>
          <a:p>
            <a:pPr lvl="1"/>
            <a:r>
              <a:rPr lang="en-US" dirty="0" smtClean="0"/>
              <a:t>My “Customer For Life Program” to keep in touch and to assist with any of your referrals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5859" y="2133600"/>
            <a:ext cx="6822141" cy="5271655"/>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Home Enhancement Checklist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Improvement Log</a:t>
            </a:r>
            <a:endParaRPr lang="en-US" dirty="0"/>
          </a:p>
        </p:txBody>
      </p:sp>
      <p:sp>
        <p:nvSpPr>
          <p:cNvPr id="3" name="Content Placeholder 2"/>
          <p:cNvSpPr>
            <a:spLocks noGrp="1"/>
          </p:cNvSpPr>
          <p:nvPr>
            <p:ph idx="1"/>
          </p:nvPr>
        </p:nvSpPr>
        <p:spPr>
          <a:xfrm>
            <a:off x="0" y="2133600"/>
            <a:ext cx="6858000" cy="6278880"/>
          </a:xfrm>
        </p:spPr>
        <p:txBody>
          <a:bodyPr/>
          <a:lstStyle/>
          <a:p>
            <a:pPr>
              <a:buNone/>
            </a:pPr>
            <a:endParaRPr lang="en-US" dirty="0" smtClean="0"/>
          </a:p>
          <a:p>
            <a:pPr>
              <a:buNone/>
            </a:pPr>
            <a:r>
              <a:rPr lang="en-US" sz="1800" u="sng" dirty="0" smtClean="0"/>
              <a:t>Approximate </a:t>
            </a:r>
            <a:r>
              <a:rPr lang="en-US" sz="1800" dirty="0" smtClean="0"/>
              <a:t>             </a:t>
            </a:r>
            <a:r>
              <a:rPr lang="en-US" sz="1800" u="sng" dirty="0" smtClean="0"/>
              <a:t>Description  </a:t>
            </a:r>
            <a:r>
              <a:rPr lang="en-US" sz="1800" dirty="0" smtClean="0"/>
              <a:t>                  </a:t>
            </a:r>
            <a:r>
              <a:rPr lang="en-US" sz="1800" u="sng" dirty="0" smtClean="0"/>
              <a:t>Approximate</a:t>
            </a:r>
          </a:p>
          <a:p>
            <a:pPr>
              <a:buNone/>
            </a:pPr>
            <a:r>
              <a:rPr lang="en-US" sz="1800" dirty="0" smtClean="0"/>
              <a:t>   </a:t>
            </a:r>
            <a:r>
              <a:rPr lang="en-US" sz="1800" u="sng" dirty="0" smtClean="0"/>
              <a:t>Date</a:t>
            </a:r>
            <a:r>
              <a:rPr lang="en-US" sz="1800" dirty="0" smtClean="0"/>
              <a:t>					</a:t>
            </a:r>
            <a:r>
              <a:rPr lang="en-US" sz="1800" u="sng" dirty="0" smtClean="0"/>
              <a:t>Cost</a:t>
            </a:r>
          </a:p>
          <a:p>
            <a:pPr>
              <a:buNone/>
            </a:pPr>
            <a:r>
              <a:rPr lang="en-US" sz="1800" dirty="0" smtClean="0"/>
              <a:t>__________          ______________________        ________</a:t>
            </a:r>
          </a:p>
          <a:p>
            <a:pPr>
              <a:buNone/>
            </a:pPr>
            <a:endParaRPr lang="en-US" sz="1800" dirty="0" smtClean="0"/>
          </a:p>
          <a:p>
            <a:pPr>
              <a:buNone/>
            </a:pPr>
            <a:r>
              <a:rPr lang="en-US" sz="1800" dirty="0" smtClean="0"/>
              <a:t>__________          ______________________        ________</a:t>
            </a:r>
          </a:p>
          <a:p>
            <a:pPr>
              <a:buNone/>
            </a:pPr>
            <a:endParaRPr lang="en-US" sz="1800" dirty="0" smtClean="0"/>
          </a:p>
          <a:p>
            <a:pPr>
              <a:buNone/>
            </a:pPr>
            <a:r>
              <a:rPr lang="en-US" sz="1800" dirty="0" smtClean="0"/>
              <a:t>__________          ______________________        ________							</a:t>
            </a: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ellerGuideCoverWeb.png"/>
          <p:cNvPicPr>
            <a:picLocks noGrp="1" noChangeAspect="1"/>
          </p:cNvPicPr>
          <p:nvPr>
            <p:ph idx="4294967295"/>
          </p:nvPr>
        </p:nvPicPr>
        <p:blipFill>
          <a:blip r:embed="rId2" cstate="print"/>
          <a:stretch>
            <a:fillRect/>
          </a:stretch>
        </p:blipFill>
        <p:spPr>
          <a:xfrm>
            <a:off x="0" y="218227"/>
            <a:ext cx="6248400" cy="892577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3291416"/>
          </a:xfrm>
        </p:spPr>
        <p:txBody>
          <a:bodyPr>
            <a:normAutofit/>
          </a:bodyPr>
          <a:lstStyle/>
          <a:p>
            <a:r>
              <a:rPr lang="en-US" dirty="0" smtClean="0"/>
              <a:t>Thank You!!</a:t>
            </a:r>
            <a:endParaRPr lang="en-US" dirty="0"/>
          </a:p>
        </p:txBody>
      </p:sp>
      <p:pic>
        <p:nvPicPr>
          <p:cNvPr id="4" name="Content Placeholder 3" descr="RMS Elite Properties logo stacked.png"/>
          <p:cNvPicPr>
            <a:picLocks noGrp="1" noChangeAspect="1"/>
          </p:cNvPicPr>
          <p:nvPr>
            <p:ph idx="1"/>
          </p:nvPr>
        </p:nvPicPr>
        <p:blipFill>
          <a:blip r:embed="rId2" cstate="print"/>
          <a:stretch>
            <a:fillRect/>
          </a:stretch>
        </p:blipFill>
        <p:spPr>
          <a:xfrm>
            <a:off x="1294604" y="4508057"/>
            <a:ext cx="4268791" cy="221544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a</a:t>
            </a:r>
            <a:br>
              <a:rPr lang="en-US" dirty="0" smtClean="0"/>
            </a:br>
            <a:r>
              <a:rPr lang="en-US" dirty="0" smtClean="0"/>
              <a:t>Pre-Listing Packet</a:t>
            </a:r>
            <a:endParaRPr lang="en-US" dirty="0"/>
          </a:p>
        </p:txBody>
      </p:sp>
      <p:sp>
        <p:nvSpPr>
          <p:cNvPr id="3" name="Content Placeholder 2"/>
          <p:cNvSpPr>
            <a:spLocks noGrp="1"/>
          </p:cNvSpPr>
          <p:nvPr>
            <p:ph idx="1"/>
          </p:nvPr>
        </p:nvSpPr>
        <p:spPr/>
        <p:txBody>
          <a:bodyPr/>
          <a:lstStyle/>
          <a:p>
            <a:r>
              <a:rPr lang="en-US" dirty="0" smtClean="0"/>
              <a:t>Raises the acceptance level in advance</a:t>
            </a:r>
          </a:p>
          <a:p>
            <a:r>
              <a:rPr lang="en-US" dirty="0" smtClean="0"/>
              <a:t>Establishes credibility in advance</a:t>
            </a:r>
          </a:p>
          <a:p>
            <a:r>
              <a:rPr lang="en-US" dirty="0" smtClean="0"/>
              <a:t>Creates “You’re the agent…” recognition</a:t>
            </a:r>
          </a:p>
          <a:p>
            <a:r>
              <a:rPr lang="en-US" dirty="0" smtClean="0"/>
              <a:t>Gets the Sellers involved with you before you ever meet them</a:t>
            </a:r>
          </a:p>
          <a:p>
            <a:r>
              <a:rPr lang="en-US" dirty="0" smtClean="0"/>
              <a:t>Prepares the Seller for a “conversation” instead of a lecture</a:t>
            </a:r>
          </a:p>
          <a:p>
            <a:endParaRPr lang="en-US" dirty="0" smtClean="0"/>
          </a:p>
          <a:p>
            <a:endParaRPr lang="en-US" dirty="0"/>
          </a:p>
        </p:txBody>
      </p:sp>
      <p:pic>
        <p:nvPicPr>
          <p:cNvPr id="1029" name="Picture 5" descr="See the source image"/>
          <p:cNvPicPr>
            <a:picLocks noChangeAspect="1" noChangeArrowheads="1"/>
          </p:cNvPicPr>
          <p:nvPr/>
        </p:nvPicPr>
        <p:blipFill>
          <a:blip r:embed="rId2" cstate="print"/>
          <a:srcRect/>
          <a:stretch>
            <a:fillRect/>
          </a:stretch>
        </p:blipFill>
        <p:spPr bwMode="auto">
          <a:xfrm>
            <a:off x="1371600" y="6477000"/>
            <a:ext cx="4254500" cy="23931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Elements of a Powerful Pre-Listing Packet</a:t>
            </a:r>
            <a:endParaRPr lang="en-US" dirty="0"/>
          </a:p>
        </p:txBody>
      </p:sp>
      <p:sp>
        <p:nvSpPr>
          <p:cNvPr id="3" name="Content Placeholder 2"/>
          <p:cNvSpPr>
            <a:spLocks noGrp="1"/>
          </p:cNvSpPr>
          <p:nvPr>
            <p:ph idx="1"/>
          </p:nvPr>
        </p:nvSpPr>
        <p:spPr/>
        <p:txBody>
          <a:bodyPr>
            <a:normAutofit/>
          </a:bodyPr>
          <a:lstStyle/>
          <a:p>
            <a:r>
              <a:rPr lang="en-US" sz="2400" dirty="0" smtClean="0"/>
              <a:t>Personalized Cover Sheet</a:t>
            </a:r>
          </a:p>
          <a:p>
            <a:r>
              <a:rPr lang="en-US" sz="2400" dirty="0" smtClean="0"/>
              <a:t>Introductory Letter</a:t>
            </a:r>
          </a:p>
          <a:p>
            <a:r>
              <a:rPr lang="en-US" sz="2400" dirty="0" smtClean="0"/>
              <a:t>Professional Resume’ or  Personal Brochure</a:t>
            </a:r>
          </a:p>
          <a:p>
            <a:r>
              <a:rPr lang="en-US" sz="2400" dirty="0" smtClean="0"/>
              <a:t>Company Information</a:t>
            </a:r>
          </a:p>
          <a:p>
            <a:pPr lvl="1"/>
            <a:r>
              <a:rPr lang="en-US" sz="2000" dirty="0" smtClean="0"/>
              <a:t>Mission Statement &amp; Core Values</a:t>
            </a:r>
          </a:p>
          <a:p>
            <a:r>
              <a:rPr lang="en-US" sz="2400" dirty="0" smtClean="0"/>
              <a:t>My Elite 20 Point Marketing Plan</a:t>
            </a:r>
          </a:p>
          <a:p>
            <a:pPr lvl="1"/>
            <a:r>
              <a:rPr lang="en-US" dirty="0" smtClean="0"/>
              <a:t>“Safely Listing, Marketing &amp; Selling Your Home”</a:t>
            </a:r>
          </a:p>
          <a:p>
            <a:r>
              <a:rPr lang="en-US" sz="2400" dirty="0" smtClean="0"/>
              <a:t>The Home Enhancement Checklist</a:t>
            </a:r>
          </a:p>
          <a:p>
            <a:r>
              <a:rPr lang="en-US" sz="2400" dirty="0" smtClean="0"/>
              <a:t>The Home Improvement Log</a:t>
            </a:r>
          </a:p>
          <a:p>
            <a:r>
              <a:rPr lang="en-US" sz="2400" dirty="0" smtClean="0"/>
              <a:t>“Things to Consider when Selling Your House”</a:t>
            </a:r>
          </a:p>
          <a:p>
            <a:pPr lvl="1"/>
            <a:r>
              <a:rPr lang="en-US" dirty="0" smtClean="0"/>
              <a:t>Educational Seller’s Guide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Message You’re </a:t>
            </a:r>
            <a:r>
              <a:rPr lang="en-US" dirty="0" err="1" smtClean="0"/>
              <a:t>Seding</a:t>
            </a:r>
            <a:endParaRPr lang="en-US" dirty="0"/>
          </a:p>
        </p:txBody>
      </p:sp>
      <p:sp>
        <p:nvSpPr>
          <p:cNvPr id="3" name="Content Placeholder 2"/>
          <p:cNvSpPr>
            <a:spLocks noGrp="1"/>
          </p:cNvSpPr>
          <p:nvPr>
            <p:ph idx="1"/>
          </p:nvPr>
        </p:nvSpPr>
        <p:spPr/>
        <p:txBody>
          <a:bodyPr/>
          <a:lstStyle/>
          <a:p>
            <a:r>
              <a:rPr lang="en-US" dirty="0" smtClean="0"/>
              <a:t>Professional</a:t>
            </a:r>
          </a:p>
          <a:p>
            <a:r>
              <a:rPr lang="en-US" dirty="0" smtClean="0"/>
              <a:t>Prepared</a:t>
            </a:r>
          </a:p>
          <a:p>
            <a:r>
              <a:rPr lang="en-US" dirty="0" smtClean="0"/>
              <a:t>Organized</a:t>
            </a:r>
          </a:p>
          <a:p>
            <a:r>
              <a:rPr lang="en-US" dirty="0" smtClean="0"/>
              <a:t>Different</a:t>
            </a:r>
          </a:p>
          <a:p>
            <a:r>
              <a:rPr lang="en-US" dirty="0" smtClean="0"/>
              <a:t>You Care</a:t>
            </a:r>
          </a:p>
          <a:p>
            <a:pPr lvl="1"/>
            <a:r>
              <a:rPr lang="en-US" dirty="0" smtClean="0"/>
              <a:t>About their needs &amp; wants</a:t>
            </a:r>
          </a:p>
          <a:p>
            <a:pPr lvl="1"/>
            <a:r>
              <a:rPr lang="en-US" dirty="0" smtClean="0"/>
              <a:t>About their goals</a:t>
            </a:r>
          </a:p>
          <a:p>
            <a:pPr lvl="1"/>
            <a:r>
              <a:rPr lang="en-US" dirty="0" smtClean="0"/>
              <a:t>About their knowledge of the Selling Process</a:t>
            </a:r>
          </a:p>
          <a:p>
            <a:pPr lvl="1"/>
            <a:r>
              <a:rPr lang="en-US" dirty="0" smtClean="0"/>
              <a:t>About their questions</a:t>
            </a:r>
          </a:p>
          <a:p>
            <a:pPr lvl="1"/>
            <a:r>
              <a:rPr lang="en-US" dirty="0" smtClean="0"/>
              <a:t>About THEM &amp; their HOME</a:t>
            </a:r>
          </a:p>
          <a:p>
            <a:pPr lvl="1"/>
            <a:r>
              <a:rPr lang="en-US" dirty="0" smtClean="0"/>
              <a:t>About RESULTS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take a look…</a:t>
            </a:r>
            <a:endParaRPr lang="en-US" dirty="0"/>
          </a:p>
        </p:txBody>
      </p:sp>
      <p:sp>
        <p:nvSpPr>
          <p:cNvPr id="3" name="Subtitle 2"/>
          <p:cNvSpPr>
            <a:spLocks noGrp="1"/>
          </p:cNvSpPr>
          <p:nvPr>
            <p:ph type="subTitle" idx="1"/>
          </p:nvPr>
        </p:nvSpPr>
        <p:spPr/>
        <p:txBody>
          <a:bodyPr/>
          <a:lstStyle/>
          <a:p>
            <a:r>
              <a:rPr lang="en-US" dirty="0" smtClean="0"/>
              <a:t>One Page At A Time…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Actual Presentation</a:t>
            </a:r>
            <a:endParaRPr lang="en-US" dirty="0"/>
          </a:p>
        </p:txBody>
      </p:sp>
      <p:pic>
        <p:nvPicPr>
          <p:cNvPr id="2050" name="Picture 2" descr="C:\Users\Lloyd\AppData\Local\Microsoft\Windows\INetCache\IE\DYQPJBUP\folders-portfolios[1].jpg"/>
          <p:cNvPicPr>
            <a:picLocks noChangeAspect="1" noChangeArrowheads="1"/>
          </p:cNvPicPr>
          <p:nvPr/>
        </p:nvPicPr>
        <p:blipFill>
          <a:blip r:embed="rId2" cstate="print"/>
          <a:srcRect/>
          <a:stretch>
            <a:fillRect/>
          </a:stretch>
        </p:blipFill>
        <p:spPr bwMode="auto">
          <a:xfrm>
            <a:off x="1371600" y="2057400"/>
            <a:ext cx="4038600" cy="4038600"/>
          </a:xfrm>
          <a:prstGeom prst="rect">
            <a:avLst/>
          </a:prstGeom>
          <a:noFill/>
        </p:spPr>
      </p:pic>
      <p:sp>
        <p:nvSpPr>
          <p:cNvPr id="4" name="TextBox 3"/>
          <p:cNvSpPr txBox="1"/>
          <p:nvPr/>
        </p:nvSpPr>
        <p:spPr>
          <a:xfrm>
            <a:off x="0" y="6324600"/>
            <a:ext cx="6858000" cy="2246769"/>
          </a:xfrm>
          <a:prstGeom prst="rect">
            <a:avLst/>
          </a:prstGeom>
          <a:noFill/>
        </p:spPr>
        <p:txBody>
          <a:bodyPr wrap="square" rtlCol="0">
            <a:spAutoFit/>
          </a:bodyPr>
          <a:lstStyle/>
          <a:p>
            <a:pPr algn="ctr"/>
            <a:r>
              <a:rPr lang="en-US" sz="2000" dirty="0" smtClean="0"/>
              <a:t>The Quality of your Presentation is a “First Impression Opportunity”…  Take Advantage of That !!</a:t>
            </a:r>
          </a:p>
          <a:p>
            <a:pPr algn="ctr"/>
            <a:endParaRPr lang="en-US" sz="2000" dirty="0" smtClean="0"/>
          </a:p>
          <a:p>
            <a:pPr algn="ctr"/>
            <a:r>
              <a:rPr lang="en-US" sz="2000" dirty="0" smtClean="0"/>
              <a:t>Use Linen Paper… Use Color…  Customize…</a:t>
            </a:r>
          </a:p>
          <a:p>
            <a:pPr algn="ctr"/>
            <a:r>
              <a:rPr lang="en-US" sz="2000" dirty="0" smtClean="0"/>
              <a:t>They WILL judge your Professionalism on the Quality of this marketing piece &amp; ANYTHING  else you may send to them!!</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a:xfrm>
            <a:off x="1028700" y="2971800"/>
            <a:ext cx="4800600" cy="2286000"/>
          </a:xfrm>
        </p:spPr>
        <p:txBody>
          <a:bodyPr/>
          <a:lstStyle/>
          <a:p>
            <a:r>
              <a:rPr lang="en-US" dirty="0" smtClean="0"/>
              <a:t>Pre-Listing Packet</a:t>
            </a:r>
          </a:p>
          <a:p>
            <a:r>
              <a:rPr lang="en-US" dirty="0" smtClean="0"/>
              <a:t>Prepared for:</a:t>
            </a:r>
          </a:p>
          <a:p>
            <a:r>
              <a:rPr lang="en-US" dirty="0" smtClean="0"/>
              <a:t>Mr. &amp; Mrs. Smith</a:t>
            </a:r>
          </a:p>
          <a:p>
            <a:r>
              <a:rPr lang="en-US" dirty="0" smtClean="0"/>
              <a:t>St. Petersburg, FL</a:t>
            </a:r>
            <a:endParaRPr lang="en-US" dirty="0"/>
          </a:p>
        </p:txBody>
      </p:sp>
      <p:pic>
        <p:nvPicPr>
          <p:cNvPr id="6" name="Picture 5" descr="RMS Elite Properties logo stacked.png"/>
          <p:cNvPicPr>
            <a:picLocks noChangeAspect="1"/>
          </p:cNvPicPr>
          <p:nvPr/>
        </p:nvPicPr>
        <p:blipFill>
          <a:blip r:embed="rId2" cstate="print"/>
          <a:stretch>
            <a:fillRect/>
          </a:stretch>
        </p:blipFill>
        <p:spPr>
          <a:xfrm>
            <a:off x="1371600" y="533400"/>
            <a:ext cx="4267200" cy="2215993"/>
          </a:xfrm>
          <a:prstGeom prst="rect">
            <a:avLst/>
          </a:prstGeom>
        </p:spPr>
      </p:pic>
      <p:sp>
        <p:nvSpPr>
          <p:cNvPr id="7" name="TextBox 6"/>
          <p:cNvSpPr txBox="1"/>
          <p:nvPr/>
        </p:nvSpPr>
        <p:spPr>
          <a:xfrm>
            <a:off x="1676400" y="5486400"/>
            <a:ext cx="3733800" cy="3293209"/>
          </a:xfrm>
          <a:prstGeom prst="rect">
            <a:avLst/>
          </a:prstGeom>
          <a:noFill/>
        </p:spPr>
        <p:txBody>
          <a:bodyPr wrap="square" rtlCol="0">
            <a:spAutoFit/>
          </a:bodyPr>
          <a:lstStyle/>
          <a:p>
            <a:pPr algn="ctr"/>
            <a:r>
              <a:rPr lang="en-US" sz="2800" b="1" dirty="0" smtClean="0">
                <a:solidFill>
                  <a:srgbClr val="FF0000"/>
                </a:solidFill>
              </a:rPr>
              <a:t>Table of Contents</a:t>
            </a:r>
          </a:p>
          <a:p>
            <a:endParaRPr lang="en-US" dirty="0" smtClean="0"/>
          </a:p>
          <a:p>
            <a:r>
              <a:rPr lang="en-US" dirty="0" smtClean="0"/>
              <a:t>* Introductory Letter </a:t>
            </a:r>
          </a:p>
          <a:p>
            <a:r>
              <a:rPr lang="en-US" dirty="0" smtClean="0"/>
              <a:t>* Professional Resume’</a:t>
            </a:r>
          </a:p>
          <a:p>
            <a:r>
              <a:rPr lang="en-US" dirty="0" smtClean="0"/>
              <a:t>* RMS Company Information</a:t>
            </a:r>
          </a:p>
          <a:p>
            <a:r>
              <a:rPr lang="en-US" dirty="0" smtClean="0"/>
              <a:t>* Mission Statement &amp; Core Values</a:t>
            </a:r>
          </a:p>
          <a:p>
            <a:r>
              <a:rPr lang="en-US" dirty="0" smtClean="0"/>
              <a:t>* 20 Point Marketing Plan</a:t>
            </a:r>
          </a:p>
          <a:p>
            <a:r>
              <a:rPr lang="en-US" dirty="0" smtClean="0"/>
              <a:t>* Home Enhancement Checklist</a:t>
            </a:r>
          </a:p>
          <a:p>
            <a:r>
              <a:rPr lang="en-US" dirty="0" smtClean="0"/>
              <a:t>* Home Improvement Log</a:t>
            </a:r>
          </a:p>
          <a:p>
            <a:r>
              <a:rPr lang="en-US" dirty="0" smtClean="0"/>
              <a:t>* “Things To Consider When       	Selling Your House”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386416"/>
          </a:xfrm>
        </p:spPr>
        <p:txBody>
          <a:bodyPr>
            <a:normAutofit/>
          </a:bodyPr>
          <a:lstStyle/>
          <a:p>
            <a:r>
              <a:rPr lang="en-US" dirty="0" smtClean="0"/>
              <a:t/>
            </a:r>
            <a:br>
              <a:rPr lang="en-US" dirty="0" smtClean="0"/>
            </a:br>
            <a:endParaRPr lang="en-US" dirty="0"/>
          </a:p>
        </p:txBody>
      </p:sp>
      <p:sp>
        <p:nvSpPr>
          <p:cNvPr id="3" name="Content Placeholder 2"/>
          <p:cNvSpPr>
            <a:spLocks noGrp="1"/>
          </p:cNvSpPr>
          <p:nvPr>
            <p:ph idx="1"/>
          </p:nvPr>
        </p:nvSpPr>
        <p:spPr>
          <a:xfrm>
            <a:off x="685800" y="1295400"/>
            <a:ext cx="5829300" cy="7848600"/>
          </a:xfrm>
        </p:spPr>
        <p:txBody>
          <a:bodyPr>
            <a:normAutofit fontScale="55000" lnSpcReduction="20000"/>
          </a:bodyPr>
          <a:lstStyle/>
          <a:p>
            <a:pPr>
              <a:buNone/>
            </a:pPr>
            <a:endParaRPr lang="en-US" dirty="0" smtClean="0"/>
          </a:p>
          <a:p>
            <a:pPr>
              <a:buNone/>
            </a:pPr>
            <a:r>
              <a:rPr lang="en-US" dirty="0" smtClean="0"/>
              <a:t>Real Estate Sales, Leasing, Property Management, Investment Services</a:t>
            </a:r>
          </a:p>
          <a:p>
            <a:pPr>
              <a:buNone/>
            </a:pPr>
            <a:endParaRPr lang="en-US" dirty="0" smtClean="0"/>
          </a:p>
          <a:p>
            <a:pPr>
              <a:buNone/>
            </a:pPr>
            <a:r>
              <a:rPr lang="en-US" dirty="0" smtClean="0"/>
              <a:t>April 21, 2020</a:t>
            </a:r>
          </a:p>
          <a:p>
            <a:endParaRPr lang="en-US" dirty="0" smtClean="0"/>
          </a:p>
          <a:p>
            <a:pPr>
              <a:buNone/>
            </a:pPr>
            <a:r>
              <a:rPr lang="en-US" dirty="0" smtClean="0"/>
              <a:t>Dear Mr. &amp; Mrs. Smith:</a:t>
            </a:r>
          </a:p>
          <a:p>
            <a:pPr>
              <a:buNone/>
            </a:pPr>
            <a:r>
              <a:rPr lang="en-US" dirty="0" smtClean="0"/>
              <a:t>Thank you for taking the time to review the enclosed materials I have prepared for you.  In addition to some general home selling information, you will also find information on RMS Elite Properties and my written Marketing Plan showing how I propose to market your property.</a:t>
            </a:r>
          </a:p>
          <a:p>
            <a:pPr>
              <a:buNone/>
            </a:pPr>
            <a:r>
              <a:rPr lang="en-US" dirty="0" smtClean="0"/>
              <a:t>You will receive competent and professional service when you select me and RMS Elite Properties to assist you in the sale of your home.  We have assisted many Sellers in the area with successful results.  Knowledge and Communication are the keys to a successful relationship, and we are committed to both.</a:t>
            </a:r>
          </a:p>
          <a:p>
            <a:pPr>
              <a:buNone/>
            </a:pPr>
            <a:r>
              <a:rPr lang="en-US" dirty="0" smtClean="0"/>
              <a:t>I look forward to meeting with you, live or virtually, to discuss the enclosed materials as well as review a comprehensive marketing analysis that will assist us in determining the market value and pricing of your home.  Our GOAL is to successfully sell your home for the most money the market will bear in the shortest amount of time.</a:t>
            </a:r>
          </a:p>
          <a:p>
            <a:pPr>
              <a:buNone/>
            </a:pPr>
            <a:r>
              <a:rPr lang="en-US" dirty="0" smtClean="0"/>
              <a:t>I will contact you within the next few days to schedule our “meeting”.</a:t>
            </a:r>
          </a:p>
          <a:p>
            <a:pPr>
              <a:buNone/>
            </a:pPr>
            <a:r>
              <a:rPr lang="en-US" dirty="0" smtClean="0"/>
              <a:t>Sincerely,</a:t>
            </a:r>
          </a:p>
          <a:p>
            <a:pPr>
              <a:buNone/>
            </a:pPr>
            <a:r>
              <a:rPr lang="en-US" dirty="0" smtClean="0"/>
              <a:t>  </a:t>
            </a:r>
          </a:p>
          <a:p>
            <a:pPr>
              <a:buNone/>
            </a:pPr>
            <a:r>
              <a:rPr lang="en-US" dirty="0" smtClean="0"/>
              <a:t>Lloyd Dreibelbis, BROKER, CRB, CRS, GRI                                                                                                                                                                             RMS Elite Properties                                                                                                                                                                          4700 9</a:t>
            </a:r>
            <a:r>
              <a:rPr lang="en-US" baseline="30000" dirty="0" smtClean="0"/>
              <a:t>th</a:t>
            </a:r>
            <a:r>
              <a:rPr lang="en-US" dirty="0" smtClean="0"/>
              <a:t> Ave. N.                                                                                                                                                                                                St. Petersburg, FL  33713</a:t>
            </a:r>
          </a:p>
          <a:p>
            <a:pPr>
              <a:buNone/>
            </a:pPr>
            <a:r>
              <a:rPr lang="en-US" dirty="0" smtClean="0"/>
              <a:t>        rmslloyd@gmail.com</a:t>
            </a:r>
            <a:endParaRPr lang="en-US" dirty="0"/>
          </a:p>
        </p:txBody>
      </p:sp>
      <p:pic>
        <p:nvPicPr>
          <p:cNvPr id="4" name="Picture 3" descr="RMS Elite Properties logo stacked.png"/>
          <p:cNvPicPr>
            <a:picLocks noChangeAspect="1"/>
          </p:cNvPicPr>
          <p:nvPr/>
        </p:nvPicPr>
        <p:blipFill>
          <a:blip r:embed="rId2" cstate="print"/>
          <a:stretch>
            <a:fillRect/>
          </a:stretch>
        </p:blipFill>
        <p:spPr>
          <a:xfrm>
            <a:off x="2667000" y="457200"/>
            <a:ext cx="1524000" cy="79142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234016"/>
          </a:xfrm>
        </p:spPr>
        <p:txBody>
          <a:bodyPr>
            <a:normAutofit fontScale="90000"/>
          </a:bodyPr>
          <a:lstStyle/>
          <a:p>
            <a:r>
              <a:rPr lang="en-US" dirty="0" smtClean="0">
                <a:latin typeface="Century Schoolbook" pitchFamily="18" charset="0"/>
              </a:rPr>
              <a:t>Lloyd Dreibelbis, Broker</a:t>
            </a:r>
            <a:br>
              <a:rPr lang="en-US" dirty="0" smtClean="0">
                <a:latin typeface="Century Schoolbook" pitchFamily="18" charset="0"/>
              </a:rPr>
            </a:br>
            <a:r>
              <a:rPr lang="en-US" dirty="0" smtClean="0">
                <a:latin typeface="Century Schoolbook" pitchFamily="18" charset="0"/>
              </a:rPr>
              <a:t>CRB, CRS, GRI</a:t>
            </a:r>
            <a:endParaRPr lang="en-US" dirty="0">
              <a:latin typeface="Century Schoolbook" pitchFamily="18" charset="0"/>
            </a:endParaRPr>
          </a:p>
        </p:txBody>
      </p:sp>
      <p:sp>
        <p:nvSpPr>
          <p:cNvPr id="3" name="Content Placeholder 2"/>
          <p:cNvSpPr>
            <a:spLocks noGrp="1"/>
          </p:cNvSpPr>
          <p:nvPr>
            <p:ph idx="1"/>
          </p:nvPr>
        </p:nvSpPr>
        <p:spPr>
          <a:xfrm>
            <a:off x="342900" y="1676400"/>
            <a:ext cx="6172200" cy="6736080"/>
          </a:xfrm>
        </p:spPr>
        <p:txBody>
          <a:bodyPr>
            <a:normAutofit fontScale="62500" lnSpcReduction="20000"/>
          </a:bodyPr>
          <a:lstStyle/>
          <a:p>
            <a:pPr>
              <a:buNone/>
            </a:pPr>
            <a:endParaRPr lang="en-US" sz="1400" dirty="0" smtClean="0"/>
          </a:p>
          <a:p>
            <a:pPr algn="ctr">
              <a:buNone/>
            </a:pPr>
            <a:r>
              <a:rPr lang="en-US" sz="3300" i="1" dirty="0" smtClean="0"/>
              <a:t>“Mastering Professionalism in Real Estate”</a:t>
            </a:r>
          </a:p>
          <a:p>
            <a:pPr algn="ctr">
              <a:buNone/>
            </a:pPr>
            <a:r>
              <a:rPr lang="en-US" sz="3300" i="1" dirty="0" smtClean="0"/>
              <a:t>“Knowledge &amp; Experience Matter”</a:t>
            </a:r>
          </a:p>
          <a:p>
            <a:pPr>
              <a:buNone/>
            </a:pPr>
            <a:r>
              <a:rPr lang="en-US" dirty="0" smtClean="0"/>
              <a:t> </a:t>
            </a:r>
            <a:endParaRPr lang="en-US" sz="2000" dirty="0" smtClean="0"/>
          </a:p>
          <a:p>
            <a:pPr lvl="0">
              <a:buNone/>
            </a:pPr>
            <a:r>
              <a:rPr lang="en-US" dirty="0" smtClean="0"/>
              <a:t>30 Years of Real Estate Sales &amp; Management Experience</a:t>
            </a:r>
            <a:endParaRPr lang="en-US" sz="2000" dirty="0" smtClean="0"/>
          </a:p>
          <a:p>
            <a:pPr lvl="1"/>
            <a:r>
              <a:rPr lang="en-US" dirty="0" smtClean="0"/>
              <a:t>Past Regional President for a Top 10 National Company</a:t>
            </a:r>
            <a:endParaRPr lang="en-US" sz="1800" dirty="0" smtClean="0"/>
          </a:p>
          <a:p>
            <a:pPr lvl="0">
              <a:buNone/>
            </a:pPr>
            <a:r>
              <a:rPr lang="en-US" dirty="0" smtClean="0"/>
              <a:t>Broker Licenses in Florida &amp; Pennsylvania</a:t>
            </a:r>
            <a:endParaRPr lang="en-US" sz="2000" dirty="0" smtClean="0"/>
          </a:p>
          <a:p>
            <a:pPr lvl="0">
              <a:buNone/>
            </a:pPr>
            <a:r>
              <a:rPr lang="en-US" dirty="0" smtClean="0"/>
              <a:t>Professional Real Estate Designations</a:t>
            </a:r>
            <a:endParaRPr lang="en-US" sz="2000" dirty="0" smtClean="0"/>
          </a:p>
          <a:p>
            <a:pPr lvl="1"/>
            <a:r>
              <a:rPr lang="en-US" dirty="0" smtClean="0"/>
              <a:t>Certified Residential Brokerage Manager (CRB)</a:t>
            </a:r>
            <a:endParaRPr lang="en-US" sz="1800" dirty="0" smtClean="0"/>
          </a:p>
          <a:p>
            <a:pPr lvl="1"/>
            <a:r>
              <a:rPr lang="en-US" dirty="0" smtClean="0"/>
              <a:t>Certified Residential Specialist (CRS)</a:t>
            </a:r>
            <a:endParaRPr lang="en-US" sz="1800" dirty="0" smtClean="0"/>
          </a:p>
          <a:p>
            <a:pPr lvl="1"/>
            <a:r>
              <a:rPr lang="en-US" dirty="0" smtClean="0"/>
              <a:t>Graduate REALTORS Institute (GRI)</a:t>
            </a:r>
            <a:endParaRPr lang="en-US" sz="1800" dirty="0" smtClean="0"/>
          </a:p>
          <a:p>
            <a:pPr lvl="0">
              <a:buNone/>
            </a:pPr>
            <a:r>
              <a:rPr lang="en-US" dirty="0" smtClean="0"/>
              <a:t>Real Estate Instructor for more than 20 Years</a:t>
            </a:r>
            <a:endParaRPr lang="en-US" sz="2000" dirty="0" smtClean="0"/>
          </a:p>
          <a:p>
            <a:pPr lvl="0">
              <a:buNone/>
            </a:pPr>
            <a:r>
              <a:rPr lang="en-US" dirty="0" smtClean="0"/>
              <a:t>REALTOR® - Working under strict Code of Ethics</a:t>
            </a:r>
            <a:endParaRPr lang="en-US" sz="2000" dirty="0" smtClean="0"/>
          </a:p>
          <a:p>
            <a:pPr lvl="0">
              <a:buNone/>
            </a:pPr>
            <a:r>
              <a:rPr lang="en-US" dirty="0" smtClean="0"/>
              <a:t>Member</a:t>
            </a:r>
            <a:endParaRPr lang="en-US" sz="2000" dirty="0" smtClean="0"/>
          </a:p>
          <a:p>
            <a:pPr lvl="1"/>
            <a:r>
              <a:rPr lang="en-US" dirty="0" smtClean="0"/>
              <a:t>National Association of REALTORS</a:t>
            </a:r>
            <a:endParaRPr lang="en-US" sz="1800" dirty="0" smtClean="0"/>
          </a:p>
          <a:p>
            <a:pPr lvl="1"/>
            <a:r>
              <a:rPr lang="en-US" dirty="0" smtClean="0"/>
              <a:t>Florida Association of REALTORS</a:t>
            </a:r>
            <a:endParaRPr lang="en-US" sz="1800" dirty="0" smtClean="0"/>
          </a:p>
          <a:p>
            <a:pPr lvl="1"/>
            <a:r>
              <a:rPr lang="en-US" dirty="0" smtClean="0"/>
              <a:t>Pinellas REALTOR Organization</a:t>
            </a:r>
            <a:endParaRPr lang="en-US" sz="1800" dirty="0" smtClean="0"/>
          </a:p>
          <a:p>
            <a:pPr lvl="1"/>
            <a:r>
              <a:rPr lang="en-US" dirty="0" smtClean="0"/>
              <a:t>Real Estate Association of Sarasota &amp; Manatee Counties</a:t>
            </a:r>
            <a:endParaRPr lang="en-US" sz="1800" dirty="0" smtClean="0"/>
          </a:p>
          <a:p>
            <a:pPr lvl="0">
              <a:buNone/>
            </a:pPr>
            <a:r>
              <a:rPr lang="en-US" dirty="0" smtClean="0"/>
              <a:t>Certified Real Estate Success Coach </a:t>
            </a:r>
            <a:endParaRPr lang="en-US" sz="2000" dirty="0" smtClean="0"/>
          </a:p>
          <a:p>
            <a:pPr lvl="1"/>
            <a:r>
              <a:rPr lang="en-US" dirty="0" smtClean="0"/>
              <a:t>Ron Willingham’s Integrity Coaching Graduate</a:t>
            </a:r>
            <a:endParaRPr lang="en-US" sz="1800" dirty="0" smtClean="0"/>
          </a:p>
          <a:p>
            <a:pPr lvl="0">
              <a:buNone/>
            </a:pPr>
            <a:r>
              <a:rPr lang="en-US" dirty="0" smtClean="0"/>
              <a:t>Real Estate Consulting Services</a:t>
            </a:r>
            <a:endParaRPr lang="en-US" sz="2000" dirty="0" smtClean="0"/>
          </a:p>
          <a:p>
            <a:pPr lvl="1"/>
            <a:r>
              <a:rPr lang="en-US" dirty="0" smtClean="0"/>
              <a:t>Dreibelbis Consulting</a:t>
            </a:r>
            <a:endParaRPr lang="en-US" sz="1800" dirty="0" smtClean="0"/>
          </a:p>
          <a:p>
            <a:pPr lvl="0">
              <a:buNone/>
            </a:pPr>
            <a:r>
              <a:rPr lang="en-US" dirty="0" smtClean="0"/>
              <a:t>Certified Mentor – Buffini &amp; Company</a:t>
            </a:r>
            <a:endParaRPr lang="en-US" sz="2000" dirty="0" smtClean="0"/>
          </a:p>
          <a:p>
            <a:pPr lvl="1"/>
            <a:r>
              <a:rPr lang="en-US" dirty="0" smtClean="0"/>
              <a:t>100 Days to Greatness</a:t>
            </a:r>
            <a:endParaRPr lang="en-US" sz="1800" dirty="0" smtClean="0"/>
          </a:p>
          <a:p>
            <a:pPr lvl="1"/>
            <a:r>
              <a:rPr lang="en-US" dirty="0" smtClean="0"/>
              <a:t>Peak Producers</a:t>
            </a:r>
            <a:endParaRPr lang="en-US" sz="1800"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04617B"/>
      </a:dk2>
      <a:lt2>
        <a:srgbClr val="DBF5F9"/>
      </a:lt2>
      <a:accent1>
        <a:srgbClr val="FF0000"/>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243</TotalTime>
  <Words>681</Words>
  <Application>Microsoft Office PowerPoint</Application>
  <PresentationFormat>On-screen Show (4:3)</PresentationFormat>
  <Paragraphs>146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Slide 1</vt:lpstr>
      <vt:lpstr>Reasons for a Pre-Listing Packet</vt:lpstr>
      <vt:lpstr>The Elements of a Powerful Pre-Listing Packet</vt:lpstr>
      <vt:lpstr>What is the Message You’re Seding</vt:lpstr>
      <vt:lpstr>Let’s take a look…</vt:lpstr>
      <vt:lpstr>The Actual Presentation</vt:lpstr>
      <vt:lpstr>Slide 7</vt:lpstr>
      <vt:lpstr> </vt:lpstr>
      <vt:lpstr>Lloyd Dreibelbis, Broker CRB, CRS, GRI</vt:lpstr>
      <vt:lpstr> </vt:lpstr>
      <vt:lpstr>My 20 Point Marketing Plan “Safely Listing, Marketing &amp; Selling Homes” </vt:lpstr>
      <vt:lpstr>Home Enhancement Checklist</vt:lpstr>
      <vt:lpstr>Home Improvement Log</vt:lpstr>
      <vt:lpstr>Slide 14</vt:lpstr>
      <vt:lpstr>Thank You!!</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Corporate Edition</dc:creator>
  <cp:lastModifiedBy>Corporate Edition</cp:lastModifiedBy>
  <cp:revision>25</cp:revision>
  <dcterms:created xsi:type="dcterms:W3CDTF">2020-04-21T17:25:30Z</dcterms:created>
  <dcterms:modified xsi:type="dcterms:W3CDTF">2020-05-15T15:57:08Z</dcterms:modified>
</cp:coreProperties>
</file>