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56" r:id="rId2"/>
    <p:sldId id="269" r:id="rId3"/>
    <p:sldId id="264" r:id="rId4"/>
    <p:sldId id="265" r:id="rId5"/>
    <p:sldId id="266" r:id="rId6"/>
    <p:sldId id="267" r:id="rId7"/>
    <p:sldId id="268" r:id="rId8"/>
    <p:sldId id="257" r:id="rId9"/>
    <p:sldId id="258" r:id="rId10"/>
    <p:sldId id="259" r:id="rId11"/>
    <p:sldId id="260" r:id="rId12"/>
    <p:sldId id="262" r:id="rId13"/>
    <p:sldId id="261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A9E2522-0305-4B03-92A9-12E46DC5382C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5FEEB0D-5972-49F8-980F-1F7FBC13D6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FAEC04A-4C94-4F14-866B-4BA3ED2B8EE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5030B0-925A-4A3D-BF6E-218724A74C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EC04A-4C94-4F14-866B-4BA3ED2B8EE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030B0-925A-4A3D-BF6E-218724A74C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EC04A-4C94-4F14-866B-4BA3ED2B8EE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030B0-925A-4A3D-BF6E-218724A74C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EC04A-4C94-4F14-866B-4BA3ED2B8EE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030B0-925A-4A3D-BF6E-218724A74C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EC04A-4C94-4F14-866B-4BA3ED2B8EE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030B0-925A-4A3D-BF6E-218724A74C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EC04A-4C94-4F14-866B-4BA3ED2B8EE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030B0-925A-4A3D-BF6E-218724A74C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EC04A-4C94-4F14-866B-4BA3ED2B8EE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030B0-925A-4A3D-BF6E-218724A74C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EC04A-4C94-4F14-866B-4BA3ED2B8EE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030B0-925A-4A3D-BF6E-218724A74C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EC04A-4C94-4F14-866B-4BA3ED2B8EE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030B0-925A-4A3D-BF6E-218724A74C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FAEC04A-4C94-4F14-866B-4BA3ED2B8EE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030B0-925A-4A3D-BF6E-218724A74C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FAEC04A-4C94-4F14-866B-4BA3ED2B8EE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5030B0-925A-4A3D-BF6E-218724A74C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FAEC04A-4C94-4F14-866B-4BA3ED2B8EE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55030B0-925A-4A3D-BF6E-218724A74C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 smtClean="0">
                <a:latin typeface="Lucida Handwriting" pitchFamily="66" charset="0"/>
              </a:rPr>
              <a:t>Personal Handwritten Notes</a:t>
            </a:r>
            <a:endParaRPr lang="en-US" b="0" dirty="0">
              <a:latin typeface="Lucida Handwriting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Part of The “Care” System</a:t>
            </a:r>
            <a:endParaRPr lang="en-US" dirty="0"/>
          </a:p>
        </p:txBody>
      </p:sp>
      <p:pic>
        <p:nvPicPr>
          <p:cNvPr id="4" name="Picture 3" descr="C:\Users\Lloyd\AppData\Local\Microsoft\Windows\INetCache\IE\DR1GITTN\x-writing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285750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note…</a:t>
            </a:r>
          </a:p>
          <a:p>
            <a:pPr lvl="1"/>
            <a:r>
              <a:rPr lang="en-US" dirty="0" smtClean="0"/>
              <a:t>Following a phone call</a:t>
            </a:r>
          </a:p>
          <a:p>
            <a:pPr lvl="1"/>
            <a:r>
              <a:rPr lang="en-US" dirty="0" smtClean="0"/>
              <a:t>Following a pop-by</a:t>
            </a:r>
          </a:p>
          <a:p>
            <a:pPr lvl="1"/>
            <a:r>
              <a:rPr lang="en-US" dirty="0" smtClean="0"/>
              <a:t>Thanks for a referral</a:t>
            </a:r>
          </a:p>
          <a:p>
            <a:pPr lvl="1"/>
            <a:r>
              <a:rPr lang="en-US" dirty="0" smtClean="0"/>
              <a:t>Thanks for the great service</a:t>
            </a:r>
          </a:p>
          <a:p>
            <a:pPr lvl="2"/>
            <a:r>
              <a:rPr lang="en-US" dirty="0" smtClean="0"/>
              <a:t>Expand your database</a:t>
            </a:r>
          </a:p>
          <a:p>
            <a:pPr lvl="1"/>
            <a:r>
              <a:rPr lang="en-US" dirty="0" smtClean="0"/>
              <a:t>Thanks for joining my database</a:t>
            </a:r>
          </a:p>
          <a:p>
            <a:pPr lvl="1"/>
            <a:r>
              <a:rPr lang="en-US" dirty="0" smtClean="0"/>
              <a:t>Prior to a listing appointment if more than four days out</a:t>
            </a:r>
          </a:p>
          <a:p>
            <a:pPr lvl="1"/>
            <a:r>
              <a:rPr lang="en-US" dirty="0" smtClean="0"/>
              <a:t>For NO REASON at all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Lucida Calligraphy" pitchFamily="66" charset="0"/>
              </a:rPr>
              <a:t>The Strategic Approach to Writing Personal Notes…</a:t>
            </a:r>
            <a:endParaRPr lang="en-US" dirty="0">
              <a:latin typeface="Lucida Calligraph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Immediately after the listing presentation</a:t>
            </a:r>
          </a:p>
          <a:p>
            <a:pPr lvl="1"/>
            <a:r>
              <a:rPr lang="en-US" dirty="0" smtClean="0"/>
              <a:t>Write the note from your car and leave it behind</a:t>
            </a:r>
          </a:p>
          <a:p>
            <a:r>
              <a:rPr lang="en-US" dirty="0" smtClean="0"/>
              <a:t>Anytime during a listing</a:t>
            </a:r>
          </a:p>
          <a:p>
            <a:r>
              <a:rPr lang="en-US" dirty="0" smtClean="0"/>
              <a:t>Following a buyer appointment</a:t>
            </a:r>
          </a:p>
          <a:p>
            <a:r>
              <a:rPr lang="en-US" dirty="0" smtClean="0"/>
              <a:t>Upon writing an agreement</a:t>
            </a:r>
          </a:p>
          <a:p>
            <a:r>
              <a:rPr lang="en-US" dirty="0" smtClean="0"/>
              <a:t>After closing the transaction</a:t>
            </a:r>
          </a:p>
          <a:p>
            <a:r>
              <a:rPr lang="en-US" dirty="0" smtClean="0"/>
              <a:t>To the other agent upon writing an agreement</a:t>
            </a:r>
          </a:p>
          <a:p>
            <a:r>
              <a:rPr lang="en-US" dirty="0" smtClean="0"/>
              <a:t>To vendors involved in the transaction</a:t>
            </a:r>
          </a:p>
          <a:p>
            <a:pPr lvl="1"/>
            <a:r>
              <a:rPr lang="en-US" dirty="0" smtClean="0"/>
              <a:t>Inspectors, title, mortgage, attorney, etc.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Calligraphy" pitchFamily="66" charset="0"/>
              </a:rPr>
              <a:t>Be Aware of Opportunity</a:t>
            </a:r>
            <a:endParaRPr lang="en-US" dirty="0">
              <a:latin typeface="Lucida Calligraph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Affirmation:</a:t>
            </a:r>
          </a:p>
          <a:p>
            <a:pPr lvl="1"/>
            <a:r>
              <a:rPr lang="en-US" dirty="0" smtClean="0"/>
              <a:t>I’m going to make somebody’s day today</a:t>
            </a:r>
          </a:p>
          <a:p>
            <a:pPr lvl="2"/>
            <a:r>
              <a:rPr lang="en-US" dirty="0" smtClean="0"/>
              <a:t>Set aside some time in your Power Hour</a:t>
            </a:r>
          </a:p>
          <a:p>
            <a:pPr lvl="2"/>
            <a:r>
              <a:rPr lang="en-US" dirty="0" smtClean="0"/>
              <a:t>Pick a spot to write notes that is inspiring and pleasant</a:t>
            </a:r>
          </a:p>
          <a:p>
            <a:pPr lvl="2"/>
            <a:endParaRPr lang="en-US" dirty="0" smtClean="0"/>
          </a:p>
          <a:p>
            <a:pPr lvl="2">
              <a:buNone/>
            </a:pPr>
            <a:r>
              <a:rPr lang="en-US" dirty="0" smtClean="0"/>
              <a:t>Think about the notes you have received that have been memorable to you.  What made them memorable?</a:t>
            </a:r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r>
              <a:rPr lang="en-US" sz="2400" dirty="0" smtClean="0">
                <a:solidFill>
                  <a:srgbClr val="0070C0"/>
                </a:solidFill>
                <a:latin typeface="Lucida Calligraphy" pitchFamily="66" charset="0"/>
              </a:rPr>
              <a:t>It’s always nice to know someone cares and is thinking about you!!</a:t>
            </a:r>
            <a:endParaRPr lang="en-US" sz="2400" dirty="0">
              <a:solidFill>
                <a:srgbClr val="0070C0"/>
              </a:solidFill>
              <a:latin typeface="Lucida Calligraphy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>
                <a:latin typeface="Lucida Calligraphy" pitchFamily="66" charset="0"/>
              </a:rPr>
              <a:t>How to Make Note Writing Fun</a:t>
            </a:r>
            <a:endParaRPr lang="en-US" b="0" dirty="0">
              <a:latin typeface="Lucida Calligraph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“Sample Personal Notes”</a:t>
            </a:r>
          </a:p>
          <a:p>
            <a:pPr lvl="1"/>
            <a:r>
              <a:rPr lang="en-US" dirty="0" smtClean="0"/>
              <a:t>Lloyd</a:t>
            </a:r>
          </a:p>
          <a:p>
            <a:r>
              <a:rPr lang="en-US" dirty="0" smtClean="0"/>
              <a:t>“More Sample Personal Notes”</a:t>
            </a:r>
          </a:p>
          <a:p>
            <a:pPr lvl="1"/>
            <a:r>
              <a:rPr lang="en-US" dirty="0" smtClean="0"/>
              <a:t>Buffini</a:t>
            </a:r>
          </a:p>
          <a:p>
            <a:r>
              <a:rPr lang="en-US" dirty="0" smtClean="0"/>
              <a:t>“Sample Personal Notes”</a:t>
            </a:r>
          </a:p>
          <a:p>
            <a:pPr lvl="1"/>
            <a:r>
              <a:rPr lang="en-US" dirty="0" smtClean="0"/>
              <a:t>Buffini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Calligraphy" pitchFamily="66" charset="0"/>
              </a:rPr>
              <a:t>Not Sure What to Write</a:t>
            </a:r>
            <a:endParaRPr lang="en-US" dirty="0">
              <a:latin typeface="Lucida Calligraph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>
                <a:latin typeface="Lucida Calligraphy" pitchFamily="66" charset="0"/>
              </a:rPr>
              <a:t>The Sermon for Today…</a:t>
            </a:r>
            <a:endParaRPr lang="en-US" b="0" dirty="0">
              <a:latin typeface="Lucida Calligraphy" pitchFamily="66" charset="0"/>
            </a:endParaRPr>
          </a:p>
        </p:txBody>
      </p:sp>
      <p:pic>
        <p:nvPicPr>
          <p:cNvPr id="2050" name="Picture 2" descr="C:\Users\Lloyd\AppData\Local\Microsoft\Windows\INetCache\IE\DR1GITTN\politician-giving-speech-illustration-cartoon-character-enjoy-5182461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676400"/>
            <a:ext cx="4343400" cy="4343400"/>
          </a:xfrm>
          <a:prstGeom prst="rect">
            <a:avLst/>
          </a:prstGeom>
          <a:noFill/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438400" y="1481329"/>
            <a:ext cx="6248400" cy="4386072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Would you agree that we live in a rather “impersonal” world today</a:t>
            </a:r>
          </a:p>
          <a:p>
            <a:pPr lvl="1"/>
            <a:r>
              <a:rPr lang="en-US" dirty="0" smtClean="0"/>
              <a:t>Text </a:t>
            </a:r>
            <a:r>
              <a:rPr lang="en-US" dirty="0" err="1" smtClean="0"/>
              <a:t>vs</a:t>
            </a:r>
            <a:r>
              <a:rPr lang="en-US" dirty="0" smtClean="0"/>
              <a:t> Conversation</a:t>
            </a:r>
          </a:p>
          <a:p>
            <a:pPr lvl="1"/>
            <a:r>
              <a:rPr lang="en-US" dirty="0" smtClean="0"/>
              <a:t>Virtual Meetings </a:t>
            </a:r>
            <a:r>
              <a:rPr lang="en-US" dirty="0" err="1" smtClean="0"/>
              <a:t>vs</a:t>
            </a:r>
            <a:r>
              <a:rPr lang="en-US" dirty="0" smtClean="0"/>
              <a:t> Meeting as a Team</a:t>
            </a:r>
          </a:p>
          <a:p>
            <a:pPr lvl="1"/>
            <a:r>
              <a:rPr lang="en-US" dirty="0" smtClean="0"/>
              <a:t>Webinars</a:t>
            </a:r>
          </a:p>
          <a:p>
            <a:pPr lvl="1"/>
            <a:r>
              <a:rPr lang="en-US" b="1" dirty="0" smtClean="0"/>
              <a:t>Gimmicks</a:t>
            </a:r>
          </a:p>
          <a:p>
            <a:pPr lvl="1"/>
            <a:r>
              <a:rPr lang="en-US" dirty="0" smtClean="0"/>
              <a:t>How are our children &amp; grandchildren being taught</a:t>
            </a:r>
          </a:p>
          <a:p>
            <a:pPr lvl="2"/>
            <a:r>
              <a:rPr lang="en-US" b="1" dirty="0" smtClean="0"/>
              <a:t>Conversational Skills?</a:t>
            </a:r>
          </a:p>
          <a:p>
            <a:pPr lvl="2"/>
            <a:r>
              <a:rPr lang="en-US" dirty="0" smtClean="0"/>
              <a:t>Team Skills?</a:t>
            </a:r>
          </a:p>
          <a:p>
            <a:pPr lvl="3"/>
            <a:r>
              <a:rPr lang="en-US" dirty="0" smtClean="0"/>
              <a:t>“Screen Time </a:t>
            </a:r>
            <a:r>
              <a:rPr lang="en-US" dirty="0" err="1" smtClean="0"/>
              <a:t>vs</a:t>
            </a:r>
            <a:r>
              <a:rPr lang="en-US" dirty="0" smtClean="0"/>
              <a:t> Play Time</a:t>
            </a:r>
          </a:p>
          <a:p>
            <a:pPr lvl="2"/>
            <a:r>
              <a:rPr lang="en-US" b="1" dirty="0" smtClean="0"/>
              <a:t>Personal Skills like writing?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>
                <a:latin typeface="Lucida Calligraphy" pitchFamily="66" charset="0"/>
              </a:rPr>
              <a:t>An Impersonal World??</a:t>
            </a:r>
            <a:endParaRPr lang="en-US" b="0" dirty="0">
              <a:latin typeface="Lucida Calligraph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Working with the Impersonal Generation</a:t>
            </a:r>
          </a:p>
          <a:p>
            <a:pPr lvl="1"/>
            <a:r>
              <a:rPr lang="en-US" dirty="0" smtClean="0"/>
              <a:t>They think they can do everything by themselves</a:t>
            </a:r>
          </a:p>
          <a:p>
            <a:pPr lvl="1"/>
            <a:r>
              <a:rPr lang="en-US" dirty="0" smtClean="0"/>
              <a:t>They work with us because our “system” requires them to</a:t>
            </a:r>
          </a:p>
          <a:p>
            <a:pPr lvl="1"/>
            <a:r>
              <a:rPr lang="en-US" dirty="0" smtClean="0"/>
              <a:t>The biggest problem when working with an impersonal consumer?</a:t>
            </a:r>
          </a:p>
          <a:p>
            <a:pPr lvl="2"/>
            <a:r>
              <a:rPr lang="en-US" b="1" dirty="0" smtClean="0"/>
              <a:t>TRUST</a:t>
            </a:r>
          </a:p>
          <a:p>
            <a:r>
              <a:rPr lang="en-US" dirty="0" smtClean="0"/>
              <a:t>Working by Referral</a:t>
            </a:r>
          </a:p>
          <a:p>
            <a:pPr lvl="1"/>
            <a:r>
              <a:rPr lang="en-US" dirty="0" smtClean="0"/>
              <a:t>Survey after survey says that the best real estate relationships / businesses revolve around our personal database.</a:t>
            </a:r>
          </a:p>
          <a:p>
            <a:pPr lvl="2"/>
            <a:r>
              <a:rPr lang="en-US" dirty="0" smtClean="0"/>
              <a:t>THEY know us… like us… trust us…</a:t>
            </a:r>
          </a:p>
          <a:p>
            <a:pPr lvl="2"/>
            <a:r>
              <a:rPr lang="en-US" dirty="0" smtClean="0"/>
              <a:t>When THEY refer us… it’s Golden… Trust happens by virtue of the Trust they have in the person giving them the referral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>
                <a:latin typeface="Lucida Calligraphy" pitchFamily="66" charset="0"/>
              </a:rPr>
              <a:t>The Problem with “Impersonal”</a:t>
            </a:r>
            <a:endParaRPr lang="en-US" b="0" dirty="0">
              <a:latin typeface="Lucida Calligraph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Finding individuals who want to use us because</a:t>
            </a:r>
          </a:p>
          <a:p>
            <a:pPr lvl="1"/>
            <a:r>
              <a:rPr lang="en-US" dirty="0" smtClean="0"/>
              <a:t>1) They are in our Sphere of Influence</a:t>
            </a:r>
          </a:p>
          <a:p>
            <a:pPr lvl="1"/>
            <a:r>
              <a:rPr lang="en-US" dirty="0" smtClean="0"/>
              <a:t>2) They refer us to those in their Sphere of Influence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The more I think about the way people do business, the more I’m convinced that we need to cultivate, fertilize, and GROW our database.</a:t>
            </a:r>
          </a:p>
          <a:p>
            <a:pPr lvl="1">
              <a:buNone/>
            </a:pPr>
            <a:r>
              <a:rPr lang="en-US" dirty="0" smtClean="0"/>
              <a:t>I firmly believe that 70% of our lead generating time should revolve around our Sphere of Influence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>
                <a:latin typeface="Lucida Calligraphy" pitchFamily="66" charset="0"/>
              </a:rPr>
              <a:t>Where should we spend our lead generating time?</a:t>
            </a:r>
            <a:endParaRPr lang="en-US" b="0" dirty="0">
              <a:latin typeface="Lucida Calligraph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>
                <a:latin typeface="Lucida Calligraphy" pitchFamily="66" charset="0"/>
              </a:rPr>
              <a:t>Why?</a:t>
            </a:r>
            <a:endParaRPr lang="en-US" b="0" dirty="0">
              <a:latin typeface="Lucida Calligraphy" pitchFamily="66" charset="0"/>
            </a:endParaRPr>
          </a:p>
        </p:txBody>
      </p:sp>
      <p:pic>
        <p:nvPicPr>
          <p:cNvPr id="4" name="Picture 2" descr="C:\Users\Lloyd\AppData\Local\Microsoft\Windows\INetCache\IE\0344IFIO\trust-in-blue-marker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356519"/>
            <a:ext cx="7010400" cy="467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have good one, PLEASE realize how important it is to:</a:t>
            </a:r>
          </a:p>
          <a:p>
            <a:pPr lvl="1"/>
            <a:r>
              <a:rPr lang="en-US" dirty="0" smtClean="0"/>
              <a:t> Stay in Touch </a:t>
            </a:r>
          </a:p>
          <a:p>
            <a:pPr lvl="1"/>
            <a:r>
              <a:rPr lang="en-US" dirty="0" smtClean="0"/>
              <a:t> Ask for Business</a:t>
            </a:r>
          </a:p>
          <a:p>
            <a:r>
              <a:rPr lang="en-US" dirty="0" smtClean="0"/>
              <a:t>If you need more people in your database, PLEASE realize that you MUST be able to GROW it </a:t>
            </a:r>
          </a:p>
          <a:p>
            <a:pPr lvl="1"/>
            <a:r>
              <a:rPr lang="en-US" dirty="0" smtClean="0"/>
              <a:t>Even if it’s one name at a time!!  </a:t>
            </a:r>
          </a:p>
          <a:p>
            <a:pPr lvl="2">
              <a:buNone/>
            </a:pPr>
            <a:r>
              <a:rPr lang="en-US" sz="3200" dirty="0" smtClean="0"/>
              <a:t>       </a:t>
            </a:r>
            <a:r>
              <a:rPr lang="en-US" sz="3200" b="1" dirty="0" smtClean="0">
                <a:solidFill>
                  <a:srgbClr val="FF0000"/>
                </a:solidFill>
              </a:rPr>
              <a:t>The Mayor Campaign!!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>
                <a:latin typeface="Lucida Calligraphy" pitchFamily="66" charset="0"/>
              </a:rPr>
              <a:t>Our Database</a:t>
            </a:r>
            <a:endParaRPr lang="en-US" b="0" dirty="0">
              <a:latin typeface="Lucida Calligraph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“The most powerful and least expensive way to deepen a relationship with a client is to send them a hand-written, personal note!”</a:t>
            </a:r>
          </a:p>
          <a:p>
            <a:r>
              <a:rPr lang="en-US" dirty="0" smtClean="0"/>
              <a:t>The Benefits of a Handwritten Note:</a:t>
            </a:r>
          </a:p>
          <a:p>
            <a:pPr lvl="1"/>
            <a:r>
              <a:rPr lang="en-US" dirty="0" smtClean="0"/>
              <a:t>It is always read</a:t>
            </a:r>
          </a:p>
          <a:p>
            <a:pPr lvl="1"/>
            <a:r>
              <a:rPr lang="en-US" dirty="0" smtClean="0"/>
              <a:t>It takes time, your most precious commodity</a:t>
            </a:r>
          </a:p>
          <a:p>
            <a:pPr lvl="1"/>
            <a:r>
              <a:rPr lang="en-US" dirty="0" smtClean="0"/>
              <a:t>It leaves a lingering impact</a:t>
            </a:r>
          </a:p>
          <a:p>
            <a:pPr lvl="1"/>
            <a:r>
              <a:rPr lang="en-US" dirty="0" smtClean="0"/>
              <a:t>They are Very Hard to throw away</a:t>
            </a:r>
          </a:p>
          <a:p>
            <a:pPr lvl="1"/>
            <a:r>
              <a:rPr lang="en-US" dirty="0" smtClean="0"/>
              <a:t>They most always result in a response</a:t>
            </a:r>
          </a:p>
          <a:p>
            <a:pPr lvl="1"/>
            <a:endParaRPr lang="en-US" dirty="0" smtClean="0"/>
          </a:p>
          <a:p>
            <a:pPr lvl="1" algn="ctr">
              <a:buNone/>
            </a:pPr>
            <a:r>
              <a:rPr lang="en-US" b="1" dirty="0" smtClean="0">
                <a:latin typeface="Lucida Calligraphy" pitchFamily="66" charset="0"/>
              </a:rPr>
              <a:t>Worthless vs. Priceless!!</a:t>
            </a:r>
            <a:endParaRPr lang="en-US" b="1" dirty="0">
              <a:latin typeface="Lucida Calligraphy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Lucida Calligraphy" pitchFamily="66" charset="0"/>
              </a:rPr>
              <a:t>Personal Handwritten Notes	</a:t>
            </a: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Write personal notes EVERY DAY!</a:t>
            </a:r>
          </a:p>
          <a:p>
            <a:pPr lvl="1"/>
            <a:r>
              <a:rPr lang="en-US" dirty="0" smtClean="0"/>
              <a:t>2 notes a day =</a:t>
            </a:r>
          </a:p>
          <a:p>
            <a:pPr lvl="1"/>
            <a:r>
              <a:rPr lang="en-US" dirty="0" smtClean="0"/>
              <a:t>10 notes a week =</a:t>
            </a:r>
          </a:p>
          <a:p>
            <a:pPr lvl="1"/>
            <a:r>
              <a:rPr lang="en-US" dirty="0" smtClean="0"/>
              <a:t>40 notes a month =</a:t>
            </a:r>
          </a:p>
          <a:p>
            <a:pPr lvl="1"/>
            <a:r>
              <a:rPr lang="en-US" dirty="0" smtClean="0"/>
              <a:t>120 notes a quarter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Calligraphy" pitchFamily="66" charset="0"/>
              </a:rPr>
              <a:t>To become successful…</a:t>
            </a:r>
            <a:endParaRPr lang="en-US" dirty="0">
              <a:latin typeface="Lucida Calligraphy" pitchFamily="66" charset="0"/>
            </a:endParaRPr>
          </a:p>
        </p:txBody>
      </p:sp>
      <p:pic>
        <p:nvPicPr>
          <p:cNvPr id="1026" name="Picture 2" descr="C:\Users\Lloyd\AppData\Local\Microsoft\Windows\INetCache\IE\0344IFIO\1280px-Fountain_pen_pelikan_writting_write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447800"/>
            <a:ext cx="4038600" cy="3028950"/>
          </a:xfrm>
          <a:prstGeom prst="rect">
            <a:avLst/>
          </a:prstGeom>
          <a:noFill/>
        </p:spPr>
      </p:pic>
      <p:pic>
        <p:nvPicPr>
          <p:cNvPr id="1027" name="Picture 3" descr="C:\Users\Lloyd\AppData\Local\Microsoft\Windows\INetCache\IE\DR1GITTN\x-writing[1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4648200"/>
            <a:ext cx="285750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1055</TotalTime>
  <Words>611</Words>
  <Application>Microsoft Office PowerPoint</Application>
  <PresentationFormat>On-screen Show (4:3)</PresentationFormat>
  <Paragraphs>91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Personal Handwritten Notes</vt:lpstr>
      <vt:lpstr>The Sermon for Today…</vt:lpstr>
      <vt:lpstr>An Impersonal World??</vt:lpstr>
      <vt:lpstr>The Problem with “Impersonal”</vt:lpstr>
      <vt:lpstr>Where should we spend our lead generating time?</vt:lpstr>
      <vt:lpstr>Why?</vt:lpstr>
      <vt:lpstr>Our Database</vt:lpstr>
      <vt:lpstr>Personal Handwritten Notes  </vt:lpstr>
      <vt:lpstr>To become successful…</vt:lpstr>
      <vt:lpstr>The Strategic Approach to Writing Personal Notes…</vt:lpstr>
      <vt:lpstr>Be Aware of Opportunity</vt:lpstr>
      <vt:lpstr>How to Make Note Writing Fun</vt:lpstr>
      <vt:lpstr>Not Sure What to Write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Handwritten Notes</dc:title>
  <dc:creator>Corporate Edition</dc:creator>
  <cp:lastModifiedBy>Corporate Edition</cp:lastModifiedBy>
  <cp:revision>90</cp:revision>
  <dcterms:created xsi:type="dcterms:W3CDTF">2019-05-09T19:52:34Z</dcterms:created>
  <dcterms:modified xsi:type="dcterms:W3CDTF">2020-05-06T19:12:28Z</dcterms:modified>
</cp:coreProperties>
</file>