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2" r:id="rId3"/>
    <p:sldId id="267" r:id="rId4"/>
    <p:sldId id="275" r:id="rId5"/>
    <p:sldId id="274" r:id="rId6"/>
    <p:sldId id="276" r:id="rId7"/>
    <p:sldId id="277" r:id="rId8"/>
    <p:sldId id="278" r:id="rId9"/>
    <p:sldId id="279" r:id="rId10"/>
    <p:sldId id="281" r:id="rId11"/>
    <p:sldId id="257" r:id="rId12"/>
    <p:sldId id="268" r:id="rId13"/>
    <p:sldId id="263" r:id="rId14"/>
    <p:sldId id="264" r:id="rId15"/>
    <p:sldId id="258" r:id="rId16"/>
    <p:sldId id="269" r:id="rId17"/>
    <p:sldId id="262" r:id="rId18"/>
    <p:sldId id="259" r:id="rId19"/>
    <p:sldId id="270" r:id="rId20"/>
    <p:sldId id="282" r:id="rId21"/>
    <p:sldId id="265" r:id="rId22"/>
    <p:sldId id="289" r:id="rId23"/>
    <p:sldId id="260" r:id="rId24"/>
    <p:sldId id="271" r:id="rId25"/>
    <p:sldId id="284" r:id="rId26"/>
    <p:sldId id="285" r:id="rId27"/>
    <p:sldId id="287" r:id="rId28"/>
    <p:sldId id="286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CC9BDC-8270-4223-B819-32DADB2DD321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AE7060-8E7F-4A54-86C1-1ECF73FB2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A7857-44D5-4C50-A43C-DEA5C23E338B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02076-7784-4AE0-8064-AB64E900E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5003CF-52BB-4D88-94A6-882328822B8A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7958-C14B-45ED-A570-935BA56C6F33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ACA7-A220-4CFA-838C-344BD931B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7958-C14B-45ED-A570-935BA56C6F33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ACA7-A220-4CFA-838C-344BD931B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7958-C14B-45ED-A570-935BA56C6F33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ACA7-A220-4CFA-838C-344BD931B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7958-C14B-45ED-A570-935BA56C6F33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ACA7-A220-4CFA-838C-344BD931B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7958-C14B-45ED-A570-935BA56C6F33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ACA7-A220-4CFA-838C-344BD931B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7958-C14B-45ED-A570-935BA56C6F33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ACA7-A220-4CFA-838C-344BD931B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7958-C14B-45ED-A570-935BA56C6F33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ACA7-A220-4CFA-838C-344BD931B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7958-C14B-45ED-A570-935BA56C6F33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ACA7-A220-4CFA-838C-344BD931B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7958-C14B-45ED-A570-935BA56C6F33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ACA7-A220-4CFA-838C-344BD931B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7958-C14B-45ED-A570-935BA56C6F33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ACA7-A220-4CFA-838C-344BD931B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7958-C14B-45ED-A570-935BA56C6F33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F9ACA7-A220-4CFA-838C-344BD931BE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9D7958-C14B-45ED-A570-935BA56C6F33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F9ACA7-A220-4CFA-838C-344BD931BE2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mferry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Marketing with the Masters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Steve Harney, Founder / Keeping Current Matters</a:t>
            </a:r>
          </a:p>
          <a:p>
            <a:r>
              <a:rPr lang="en-US" dirty="0" smtClean="0"/>
              <a:t>David Knox, CEO / David Knox Productions</a:t>
            </a:r>
          </a:p>
          <a:p>
            <a:r>
              <a:rPr lang="en-US" dirty="0" smtClean="0"/>
              <a:t>Brian Buffini, CEO / Buffini and Company</a:t>
            </a:r>
          </a:p>
          <a:p>
            <a:r>
              <a:rPr lang="en-US" dirty="0" smtClean="0"/>
              <a:t>Tom Ferry, CEO / Tom Ferry Coaching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arrington" pitchFamily="82" charset="0"/>
              </a:rPr>
              <a:t>What Am I Using to Market?</a:t>
            </a:r>
            <a:br>
              <a:rPr lang="en-US" dirty="0" smtClean="0">
                <a:latin typeface="Harrington" pitchFamily="82" charset="0"/>
              </a:rPr>
            </a:br>
            <a:r>
              <a:rPr lang="en-US" sz="2000" dirty="0" smtClean="0">
                <a:latin typeface="Harrington" pitchFamily="82" charset="0"/>
              </a:rPr>
              <a:t>Here’s where most Agents get bogged down… Then determine to do nothing!!</a:t>
            </a:r>
            <a:endParaRPr lang="en-US" dirty="0"/>
          </a:p>
        </p:txBody>
      </p:sp>
      <p:pic>
        <p:nvPicPr>
          <p:cNvPr id="4" name="Picture 6" descr="C:\Users\Lloyd\AppData\Local\Microsoft\Windows\INetCache\IE\5D0TQTUN\Report-2013-Integration-with-other-marketing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7400"/>
            <a:ext cx="7534275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www.KeepingCurrentMatters.com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362200"/>
            <a:ext cx="48672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4290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What’s Available On-Line?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Free Content</a:t>
            </a:r>
          </a:p>
          <a:p>
            <a:pPr lvl="1"/>
            <a:r>
              <a:rPr lang="en-US" dirty="0" smtClean="0"/>
              <a:t>Article Topics</a:t>
            </a:r>
          </a:p>
          <a:p>
            <a:pPr lvl="2"/>
            <a:r>
              <a:rPr lang="en-US" dirty="0" smtClean="0"/>
              <a:t>Content Marketing</a:t>
            </a:r>
          </a:p>
          <a:p>
            <a:pPr lvl="2"/>
            <a:r>
              <a:rPr lang="en-US" dirty="0" smtClean="0"/>
              <a:t>Sales &amp; Leads</a:t>
            </a:r>
          </a:p>
          <a:p>
            <a:pPr lvl="2"/>
            <a:r>
              <a:rPr lang="en-US" dirty="0" smtClean="0"/>
              <a:t>Social Media Marketing</a:t>
            </a:r>
          </a:p>
          <a:p>
            <a:pPr lvl="1"/>
            <a:r>
              <a:rPr lang="en-US" dirty="0" smtClean="0"/>
              <a:t>Educational e-Guides</a:t>
            </a:r>
          </a:p>
          <a:p>
            <a:pPr lvl="1"/>
            <a:r>
              <a:rPr lang="en-US" dirty="0" smtClean="0"/>
              <a:t>Webinars</a:t>
            </a:r>
          </a:p>
          <a:p>
            <a:r>
              <a:rPr lang="en-US" dirty="0" smtClean="0"/>
              <a:t>Members </a:t>
            </a:r>
          </a:p>
          <a:p>
            <a:pPr lvl="1"/>
            <a:r>
              <a:rPr lang="en-US" dirty="0" smtClean="0"/>
              <a:t>Monthly Fee - $24.95/month</a:t>
            </a:r>
          </a:p>
          <a:p>
            <a:pPr lvl="2"/>
            <a:r>
              <a:rPr lang="en-US" dirty="0" smtClean="0"/>
              <a:t>Personalization!!! &amp; More Content!!!</a:t>
            </a:r>
          </a:p>
          <a:p>
            <a:r>
              <a:rPr lang="en-US" dirty="0" smtClean="0"/>
              <a:t>Additional Content</a:t>
            </a:r>
          </a:p>
          <a:p>
            <a:pPr lvl="1"/>
            <a:r>
              <a:rPr lang="en-US" dirty="0" smtClean="0"/>
              <a:t>Personalized Videos - $15.00/mo. additional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Buyer &amp; Seller Guides…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Quarterly Publications for Sellers &amp; Buyers</a:t>
            </a:r>
            <a:endParaRPr lang="en-US" dirty="0"/>
          </a:p>
        </p:txBody>
      </p:sp>
      <p:pic>
        <p:nvPicPr>
          <p:cNvPr id="4" name="Picture 3" descr="SellerGuideCoverWe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3919" y="2373086"/>
            <a:ext cx="2926081" cy="4180114"/>
          </a:xfrm>
          <a:prstGeom prst="rect">
            <a:avLst/>
          </a:prstGeom>
        </p:spPr>
      </p:pic>
      <p:pic>
        <p:nvPicPr>
          <p:cNvPr id="5" name="Picture 4" descr="BuyerGuideCoverWe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514600"/>
            <a:ext cx="2747010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arrington" pitchFamily="82" charset="0"/>
              </a:rPr>
              <a:t>Blogging / Posting Made Easy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Lloyd\AppData\Local\Microsoft\Windows\INetCache\IE\0HFTZIXL\I-love-bloggin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400"/>
            <a:ext cx="6684253" cy="4435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www.DavidKnox.com</a:t>
            </a:r>
            <a:endParaRPr lang="en-US" dirty="0"/>
          </a:p>
        </p:txBody>
      </p:sp>
      <p:pic>
        <p:nvPicPr>
          <p:cNvPr id="2050" name="Picture 2" descr="C:\Users\Lloyd\Documents\David Knox 2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276600"/>
            <a:ext cx="2152650" cy="28575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62200"/>
            <a:ext cx="378402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See the sourc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429000"/>
            <a:ext cx="3627966" cy="2040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What’s Available On-Line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</a:t>
            </a:r>
          </a:p>
          <a:p>
            <a:pPr lvl="1"/>
            <a:r>
              <a:rPr lang="en-US" dirty="0" smtClean="0"/>
              <a:t>Scroll Down to the Bottom of David’s </a:t>
            </a:r>
            <a:r>
              <a:rPr lang="en-US" dirty="0" err="1" smtClean="0"/>
              <a:t>HomePage</a:t>
            </a:r>
            <a:endParaRPr lang="en-US" dirty="0" smtClean="0"/>
          </a:p>
          <a:p>
            <a:pPr lvl="2"/>
            <a:r>
              <a:rPr lang="en-US" dirty="0" smtClean="0"/>
              <a:t>“Updates from David Knox in Your inbox”</a:t>
            </a:r>
          </a:p>
          <a:p>
            <a:pPr lvl="3"/>
            <a:r>
              <a:rPr lang="en-US" dirty="0" smtClean="0"/>
              <a:t>Sign-Up</a:t>
            </a:r>
          </a:p>
          <a:p>
            <a:r>
              <a:rPr lang="en-US" dirty="0" smtClean="0"/>
              <a:t>Google “David Knox YouTube”</a:t>
            </a:r>
          </a:p>
          <a:p>
            <a:pPr lvl="1"/>
            <a:r>
              <a:rPr lang="en-US" dirty="0" smtClean="0"/>
              <a:t>There’s a Plethora of Great Content to Watch</a:t>
            </a:r>
          </a:p>
          <a:p>
            <a:r>
              <a:rPr lang="en-US" dirty="0" smtClean="0"/>
              <a:t>Marketing </a:t>
            </a:r>
          </a:p>
          <a:p>
            <a:pPr lvl="1"/>
            <a:r>
              <a:rPr lang="en-US" dirty="0" smtClean="0"/>
              <a:t>Consumer Videos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Consumer Videos</a:t>
            </a:r>
            <a:endParaRPr lang="en-US" dirty="0">
              <a:latin typeface="Harrington" pitchFamily="82" charset="0"/>
            </a:endParaRPr>
          </a:p>
        </p:txBody>
      </p:sp>
      <p:pic>
        <p:nvPicPr>
          <p:cNvPr id="4" name="Content Placeholder 3" descr="8 Steps to Buy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34200" y="2590800"/>
            <a:ext cx="1933015" cy="2628900"/>
          </a:xfrm>
        </p:spPr>
      </p:pic>
      <p:pic>
        <p:nvPicPr>
          <p:cNvPr id="5" name="Picture 4" descr="Expired Listing DV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124200"/>
            <a:ext cx="1876985" cy="2552700"/>
          </a:xfrm>
          <a:prstGeom prst="rect">
            <a:avLst/>
          </a:prstGeom>
        </p:spPr>
      </p:pic>
      <p:pic>
        <p:nvPicPr>
          <p:cNvPr id="6" name="Picture 5" descr="Pricing Your Ho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2438400"/>
            <a:ext cx="1771650" cy="2409444"/>
          </a:xfrm>
          <a:prstGeom prst="rect">
            <a:avLst/>
          </a:prstGeom>
        </p:spPr>
      </p:pic>
      <p:pic>
        <p:nvPicPr>
          <p:cNvPr id="7" name="Picture 6" descr="Selling By Owner DV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2895600"/>
            <a:ext cx="2028825" cy="2759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www.BuffiniandCompany.com</a:t>
            </a:r>
            <a:endParaRPr lang="en-US" dirty="0"/>
          </a:p>
        </p:txBody>
      </p:sp>
      <p:pic>
        <p:nvPicPr>
          <p:cNvPr id="3074" name="Picture 2" descr="C:\Users\Lloyd\Documents\Brian Buffin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0"/>
            <a:ext cx="1809750" cy="2533650"/>
          </a:xfrm>
          <a:prstGeom prst="rect">
            <a:avLst/>
          </a:prstGeom>
          <a:noFill/>
        </p:spPr>
      </p:pic>
      <p:pic>
        <p:nvPicPr>
          <p:cNvPr id="3076" name="Picture 4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429000"/>
            <a:ext cx="3333750" cy="89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What’s Available On-Line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Free on www.BuffiniandCompany.com</a:t>
            </a:r>
          </a:p>
          <a:p>
            <a:pPr lvl="1"/>
            <a:r>
              <a:rPr lang="en-US" dirty="0" smtClean="0"/>
              <a:t>Resources</a:t>
            </a:r>
          </a:p>
          <a:p>
            <a:pPr lvl="2"/>
            <a:r>
              <a:rPr lang="en-US" dirty="0" smtClean="0"/>
              <a:t>Blogs</a:t>
            </a:r>
          </a:p>
          <a:p>
            <a:r>
              <a:rPr lang="en-US" dirty="0" smtClean="0"/>
              <a:t>YouTube</a:t>
            </a:r>
          </a:p>
          <a:p>
            <a:pPr lvl="1"/>
            <a:r>
              <a:rPr lang="en-US" dirty="0" smtClean="0"/>
              <a:t>Google Brian Buffini YouTube</a:t>
            </a:r>
          </a:p>
          <a:p>
            <a:pPr lvl="2"/>
            <a:r>
              <a:rPr lang="en-US" dirty="0" smtClean="0"/>
              <a:t>Tons of Content</a:t>
            </a:r>
          </a:p>
          <a:p>
            <a:r>
              <a:rPr lang="en-US" dirty="0" smtClean="0"/>
              <a:t>Marketing</a:t>
            </a:r>
          </a:p>
          <a:p>
            <a:pPr lvl="1"/>
            <a:r>
              <a:rPr lang="en-US" dirty="0" smtClean="0"/>
              <a:t>Items of Value</a:t>
            </a:r>
          </a:p>
          <a:p>
            <a:pPr lvl="1"/>
            <a:r>
              <a:rPr lang="en-US" dirty="0" smtClean="0"/>
              <a:t>Pop By Tags &amp; Ideas</a:t>
            </a:r>
          </a:p>
          <a:p>
            <a:pPr lvl="1"/>
            <a:r>
              <a:rPr lang="en-US" dirty="0" smtClean="0"/>
              <a:t>Real Estate Report</a:t>
            </a:r>
          </a:p>
          <a:p>
            <a:pPr lvl="1"/>
            <a:r>
              <a:rPr lang="en-US" dirty="0" smtClean="0"/>
              <a:t>Complete Marketing Plan (Listing Presentation)</a:t>
            </a:r>
          </a:p>
          <a:p>
            <a:pPr lvl="1"/>
            <a:r>
              <a:rPr lang="en-US" dirty="0" smtClean="0"/>
              <a:t>Membership Benefits…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The Masters…</a:t>
            </a:r>
            <a:endParaRPr lang="en-US" dirty="0">
              <a:latin typeface="Harrington" pitchFamily="82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766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loyd\Documents\David Knox 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133600"/>
            <a:ext cx="2152650" cy="2857500"/>
          </a:xfrm>
          <a:prstGeom prst="rect">
            <a:avLst/>
          </a:prstGeom>
          <a:noFill/>
        </p:spPr>
      </p:pic>
      <p:pic>
        <p:nvPicPr>
          <p:cNvPr id="6" name="Picture 2" descr="C:\Users\Lloyd\Documents\Tom-Ferry-Photo-8e820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886200"/>
            <a:ext cx="1956741" cy="2438400"/>
          </a:xfrm>
          <a:prstGeom prst="rect">
            <a:avLst/>
          </a:prstGeom>
          <a:noFill/>
        </p:spPr>
      </p:pic>
      <p:pic>
        <p:nvPicPr>
          <p:cNvPr id="7" name="Picture 2" descr="C:\Users\Lloyd\Documents\Brian Buffi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143000"/>
            <a:ext cx="1809750" cy="25336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5638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Steve Harney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5181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David Knox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Tom Ferry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91400" y="3733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Brian Buffini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arrington" pitchFamily="82" charset="0"/>
              </a:rPr>
              <a:t>Items Of Value…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Mail to TOP 24</a:t>
            </a:r>
          </a:p>
          <a:p>
            <a:r>
              <a:rPr lang="en-US" dirty="0" smtClean="0"/>
              <a:t>E-Mail to your ENTIRE Database</a:t>
            </a:r>
          </a:p>
          <a:p>
            <a:r>
              <a:rPr lang="en-US" dirty="0" smtClean="0"/>
              <a:t>Use to “Display” at your Open Houses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295400"/>
            <a:ext cx="2081212" cy="269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80962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676650"/>
            <a:ext cx="2230268" cy="288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505200"/>
            <a:ext cx="2309813" cy="298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Real Estate Report</a:t>
            </a:r>
            <a:endParaRPr lang="en-US" dirty="0">
              <a:latin typeface="Harrington" pitchFamily="82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7534" y="1976438"/>
            <a:ext cx="5496531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1" descr="7Ways_120210_p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566738" y="433388"/>
            <a:ext cx="3903662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6738" y="2058988"/>
            <a:ext cx="3903662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84188" y="455613"/>
            <a:ext cx="4087812" cy="1470025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ts val="3800"/>
              </a:lnSpc>
              <a:spcAft>
                <a:spcPts val="0"/>
              </a:spcAft>
              <a:defRPr/>
            </a:pPr>
            <a:r>
              <a:rPr lang="en-US" baseline="0" dirty="0">
                <a:solidFill>
                  <a:srgbClr val="FEFFB7"/>
                </a:solidFill>
                <a:latin typeface="Arial"/>
                <a:ea typeface="+mj-ea"/>
                <a:cs typeface="Arial"/>
              </a:rPr>
              <a:t>THE</a:t>
            </a:r>
          </a:p>
          <a:p>
            <a:pPr fontAlgn="auto">
              <a:lnSpc>
                <a:spcPts val="3800"/>
              </a:lnSpc>
              <a:spcAft>
                <a:spcPts val="0"/>
              </a:spcAft>
              <a:defRPr/>
            </a:pPr>
            <a:r>
              <a:rPr lang="en-US" sz="4000" b="1" baseline="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Complete Home</a:t>
            </a:r>
          </a:p>
          <a:p>
            <a:pPr fontAlgn="auto">
              <a:lnSpc>
                <a:spcPts val="3800"/>
              </a:lnSpc>
              <a:spcAft>
                <a:spcPts val="0"/>
              </a:spcAft>
              <a:defRPr/>
            </a:pPr>
            <a:r>
              <a:rPr lang="en-US" sz="4000" b="1" baseline="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Marketing Plan</a:t>
            </a:r>
          </a:p>
        </p:txBody>
      </p:sp>
      <p:sp>
        <p:nvSpPr>
          <p:cNvPr id="6" name="Rectangle 5"/>
          <p:cNvSpPr/>
          <p:nvPr/>
        </p:nvSpPr>
        <p:spPr>
          <a:xfrm>
            <a:off x="5702300" y="454025"/>
            <a:ext cx="858838" cy="976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/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5792788" y="522288"/>
            <a:ext cx="6397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aseline="0">
                <a:latin typeface="Calibri" charset="0"/>
              </a:rPr>
              <a:t>Place Your Picture</a:t>
            </a:r>
          </a:p>
          <a:p>
            <a:r>
              <a:rPr lang="en-US" sz="1200" baseline="0">
                <a:latin typeface="Calibri" charset="0"/>
              </a:rPr>
              <a:t>Here</a:t>
            </a: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6743700" y="412750"/>
            <a:ext cx="26114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aseline="0">
                <a:latin typeface="Calibri" charset="0"/>
              </a:rPr>
              <a:t>Your Name</a:t>
            </a:r>
            <a:br>
              <a:rPr lang="en-US" sz="1600" baseline="0">
                <a:latin typeface="Calibri" charset="0"/>
              </a:rPr>
            </a:br>
            <a:r>
              <a:rPr lang="en-US" sz="1600" baseline="0">
                <a:latin typeface="Calibri" charset="0"/>
              </a:rPr>
              <a:t>Your Information</a:t>
            </a:r>
          </a:p>
          <a:p>
            <a:r>
              <a:rPr lang="en-US" sz="1600" baseline="0">
                <a:latin typeface="Calibri" charset="0"/>
              </a:rPr>
              <a:t>(760) 123-4567</a:t>
            </a:r>
          </a:p>
          <a:p>
            <a:r>
              <a:rPr lang="en-US" sz="1600" baseline="0">
                <a:latin typeface="Calibri" charset="0"/>
              </a:rPr>
              <a:t>janedoe@example.com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292850" y="6610350"/>
            <a:ext cx="285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00" b="1" baseline="0" dirty="0">
                <a:solidFill>
                  <a:schemeClr val="bg1"/>
                </a:solidFill>
              </a:rPr>
              <a:t>© </a:t>
            </a:r>
            <a:r>
              <a:rPr lang="en-US" sz="900" b="1" baseline="0" dirty="0" smtClean="0">
                <a:solidFill>
                  <a:schemeClr val="bg1"/>
                </a:solidFill>
              </a:rPr>
              <a:t>2012 </a:t>
            </a:r>
            <a:r>
              <a:rPr lang="en-US" sz="900" b="1" baseline="0" dirty="0">
                <a:solidFill>
                  <a:schemeClr val="bg1"/>
                </a:solidFill>
              </a:rPr>
              <a:t>Buffini &amp; Company. All rights reserved.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www.TomFerry.com</a:t>
            </a:r>
            <a:endParaRPr lang="en-US" dirty="0"/>
          </a:p>
        </p:txBody>
      </p:sp>
      <p:pic>
        <p:nvPicPr>
          <p:cNvPr id="4098" name="Picture 2" descr="C:\Users\Lloyd\Documents\Tom-Ferry-Photo-8e820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667000"/>
            <a:ext cx="2476500" cy="3086100"/>
          </a:xfrm>
          <a:prstGeom prst="rect">
            <a:avLst/>
          </a:prstGeom>
          <a:noFill/>
        </p:spPr>
      </p:pic>
      <p:pic>
        <p:nvPicPr>
          <p:cNvPr id="4100" name="Picture 4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743200"/>
            <a:ext cx="44196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What’s Available On-Line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at 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www.TomFerry.com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/>
              <a:t>“Resources”</a:t>
            </a:r>
          </a:p>
          <a:p>
            <a:pPr lvl="2"/>
            <a:r>
              <a:rPr lang="en-US" dirty="0" smtClean="0"/>
              <a:t>Agent Tools</a:t>
            </a:r>
          </a:p>
          <a:p>
            <a:pPr lvl="3"/>
            <a:r>
              <a:rPr lang="en-US" dirty="0" smtClean="0"/>
              <a:t>Download Marketing Ideas </a:t>
            </a:r>
          </a:p>
          <a:p>
            <a:pPr lvl="2"/>
            <a:r>
              <a:rPr lang="en-US" dirty="0" smtClean="0"/>
              <a:t>Blog</a:t>
            </a:r>
          </a:p>
          <a:p>
            <a:pPr lvl="2"/>
            <a:r>
              <a:rPr lang="en-US" dirty="0" smtClean="0"/>
              <a:t>Video Library</a:t>
            </a:r>
          </a:p>
          <a:p>
            <a:r>
              <a:rPr lang="en-US" dirty="0" smtClean="0"/>
              <a:t>YouTube – Google Tom Ferry YouTube</a:t>
            </a:r>
          </a:p>
          <a:p>
            <a:r>
              <a:rPr lang="en-US" dirty="0" smtClean="0"/>
              <a:t>Join Tom’s VIP List for weekly tips &amp; ideas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Marketing… by definition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“Marketing is the study and management of </a:t>
            </a:r>
            <a:r>
              <a:rPr lang="en-US" b="1" i="1" dirty="0" smtClean="0"/>
              <a:t>exchange relationships</a:t>
            </a:r>
            <a:r>
              <a:rPr lang="en-US" i="1" dirty="0" smtClean="0"/>
              <a:t>.  Marketing is the </a:t>
            </a:r>
            <a:r>
              <a:rPr lang="en-US" b="1" i="1" dirty="0" smtClean="0"/>
              <a:t>business</a:t>
            </a:r>
            <a:r>
              <a:rPr lang="en-US" i="1" dirty="0" smtClean="0"/>
              <a:t> </a:t>
            </a:r>
            <a:r>
              <a:rPr lang="en-US" b="1" i="1" dirty="0" smtClean="0"/>
              <a:t>process</a:t>
            </a:r>
            <a:r>
              <a:rPr lang="en-US" i="1" dirty="0" smtClean="0"/>
              <a:t> of </a:t>
            </a:r>
            <a:r>
              <a:rPr lang="en-US" b="1" i="1" dirty="0" smtClean="0"/>
              <a:t>creating relationships with and satisfying customers</a:t>
            </a:r>
            <a:r>
              <a:rPr lang="en-US" i="1" dirty="0" smtClean="0"/>
              <a:t>.</a:t>
            </a:r>
          </a:p>
          <a:p>
            <a:pPr>
              <a:buNone/>
            </a:pPr>
            <a:r>
              <a:rPr lang="en-US" i="1" dirty="0" smtClean="0"/>
              <a:t>With it’s </a:t>
            </a:r>
            <a:r>
              <a:rPr lang="en-US" b="1" i="1" dirty="0" smtClean="0"/>
              <a:t>focus on the customer</a:t>
            </a:r>
            <a:r>
              <a:rPr lang="en-US" i="1" dirty="0" smtClean="0"/>
              <a:t>, marketing is one of the premier components of business management.”</a:t>
            </a:r>
          </a:p>
          <a:p>
            <a:pPr>
              <a:buNone/>
            </a:pPr>
            <a:r>
              <a:rPr lang="en-US" i="1" dirty="0" smtClean="0"/>
              <a:t>                                                                                 Wikipedia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What’s In Your Wallet??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="1" dirty="0" smtClean="0"/>
              <a:t> Marketing Ideas </a:t>
            </a:r>
            <a:r>
              <a:rPr lang="en-US" dirty="0" smtClean="0"/>
              <a:t>Have You Picked Up Today that will keep you on a Path to Success??</a:t>
            </a:r>
            <a:endParaRPr lang="en-US" dirty="0"/>
          </a:p>
        </p:txBody>
      </p:sp>
      <p:pic>
        <p:nvPicPr>
          <p:cNvPr id="5122" name="Picture 2" descr="C:\Users\Lloyd\AppData\Local\Microsoft\Windows\INetCache\IE\0344IFIO\success-ahea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124200"/>
            <a:ext cx="5833872" cy="3188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“Third Thursdays”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January 17th</a:t>
            </a:r>
            <a:r>
              <a:rPr lang="en-US" baseline="30000" dirty="0" smtClean="0"/>
              <a:t> </a:t>
            </a:r>
            <a:r>
              <a:rPr lang="en-US" dirty="0" smtClean="0"/>
              <a:t> -  2019 Kickoff Meeting!!</a:t>
            </a:r>
          </a:p>
          <a:p>
            <a:pPr>
              <a:buNone/>
            </a:pPr>
            <a:r>
              <a:rPr lang="en-US" dirty="0" smtClean="0"/>
              <a:t>	“How to Incorporated Property Management into your Business Plan”…  Mike D’Aloia</a:t>
            </a:r>
          </a:p>
          <a:p>
            <a:pPr>
              <a:buNone/>
            </a:pPr>
            <a:r>
              <a:rPr lang="en-US" dirty="0" smtClean="0"/>
              <a:t>Don’t Miss out…  </a:t>
            </a:r>
            <a:r>
              <a:rPr lang="en-US" b="1" dirty="0" smtClean="0">
                <a:solidFill>
                  <a:srgbClr val="FF0000"/>
                </a:solidFill>
              </a:rPr>
              <a:t>I’d REALLY appreciate your attendance!!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Light Breakfast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Speaker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A Word from our Title Company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New Company Programs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Announcements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&amp; More!!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arrington" pitchFamily="82" charset="0"/>
              </a:rPr>
              <a:t>Next Career Development Training Session…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Harrington" pitchFamily="82" charset="0"/>
              </a:rPr>
              <a:t>January 21, 22, 23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“The Listing Presentation”</a:t>
            </a:r>
            <a:endParaRPr lang="en-US" dirty="0"/>
          </a:p>
        </p:txBody>
      </p:sp>
      <p:pic>
        <p:nvPicPr>
          <p:cNvPr id="6146" name="Picture 2" descr="C:\Users\Lloyd\AppData\Local\Microsoft\Windows\INetCache\IE\HLFTJB9G\meeting-1019761_960_7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743200"/>
            <a:ext cx="3810000" cy="3810000"/>
          </a:xfrm>
          <a:prstGeom prst="rect">
            <a:avLst/>
          </a:prstGeom>
          <a:noFill/>
        </p:spPr>
      </p:pic>
      <p:pic>
        <p:nvPicPr>
          <p:cNvPr id="6147" name="Picture 3" descr="C:\Users\Lloyd\AppData\Local\Microsoft\Windows\INetCache\IE\HLFTJB9G\For-Sale-Sig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10000"/>
            <a:ext cx="2782302" cy="2643187"/>
          </a:xfrm>
          <a:prstGeom prst="rect">
            <a:avLst/>
          </a:prstGeom>
          <a:noFill/>
        </p:spPr>
      </p:pic>
      <p:pic>
        <p:nvPicPr>
          <p:cNvPr id="6" name="Picture 5" descr="RMS Ban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3962400"/>
            <a:ext cx="1981200" cy="641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Marketing	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For one, we know that it’s 5 times more important than ANYTHING else you do.</a:t>
            </a:r>
          </a:p>
          <a:p>
            <a:pPr lvl="2"/>
            <a:r>
              <a:rPr lang="en-US" dirty="0" smtClean="0"/>
              <a:t>Including Customer Service – where you’ll spend a majority of your time.  </a:t>
            </a:r>
          </a:p>
          <a:p>
            <a:r>
              <a:rPr lang="en-US" dirty="0" smtClean="0"/>
              <a:t>WHO am I marketing to?</a:t>
            </a:r>
          </a:p>
          <a:p>
            <a:r>
              <a:rPr lang="en-US" dirty="0" smtClean="0"/>
              <a:t>HOW am I marketing?</a:t>
            </a:r>
          </a:p>
          <a:p>
            <a:r>
              <a:rPr lang="en-US" dirty="0" smtClean="0"/>
              <a:t>HOW OFTEN am I marketing?</a:t>
            </a:r>
          </a:p>
          <a:p>
            <a:r>
              <a:rPr lang="en-US" dirty="0" smtClean="0"/>
              <a:t>WHY am I marketing?</a:t>
            </a:r>
          </a:p>
          <a:p>
            <a:r>
              <a:rPr lang="en-US" dirty="0" smtClean="0"/>
              <a:t>WHAT am I using to market?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What is Marketing?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“Marketing is based on thinking about the business in </a:t>
            </a:r>
            <a:r>
              <a:rPr lang="en-US" b="1" i="1" dirty="0" smtClean="0"/>
              <a:t>terms of customer needs and their satisfaction!</a:t>
            </a:r>
            <a:r>
              <a:rPr lang="en-US" i="1" dirty="0" smtClean="0"/>
              <a:t>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Marketing differs from selling because (in the words of Harvard Business School’s retired professor of marketing Theodore C. Levitt)…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“Selling concerns itself with the </a:t>
            </a:r>
            <a:r>
              <a:rPr lang="en-US" b="1" i="1" dirty="0" smtClean="0"/>
              <a:t>tricks and techniques </a:t>
            </a:r>
            <a:r>
              <a:rPr lang="en-US" i="1" dirty="0" smtClean="0"/>
              <a:t>of getting people to exchange their cash for your product!”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Marketing… by definition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“Marketing is the study and management of </a:t>
            </a:r>
            <a:r>
              <a:rPr lang="en-US" b="1" i="1" dirty="0" smtClean="0"/>
              <a:t>exchange relationships</a:t>
            </a:r>
            <a:r>
              <a:rPr lang="en-US" i="1" dirty="0" smtClean="0"/>
              <a:t>.  Marketing is the </a:t>
            </a:r>
            <a:r>
              <a:rPr lang="en-US" b="1" i="1" dirty="0" smtClean="0"/>
              <a:t>business</a:t>
            </a:r>
            <a:r>
              <a:rPr lang="en-US" i="1" dirty="0" smtClean="0"/>
              <a:t> </a:t>
            </a:r>
            <a:r>
              <a:rPr lang="en-US" b="1" i="1" dirty="0" smtClean="0"/>
              <a:t>process</a:t>
            </a:r>
            <a:r>
              <a:rPr lang="en-US" i="1" dirty="0" smtClean="0"/>
              <a:t> of </a:t>
            </a:r>
            <a:r>
              <a:rPr lang="en-US" b="1" i="1" dirty="0" smtClean="0"/>
              <a:t>creating relationships with and satisfying customers</a:t>
            </a:r>
            <a:r>
              <a:rPr lang="en-US" i="1" dirty="0" smtClean="0"/>
              <a:t>.</a:t>
            </a:r>
          </a:p>
          <a:p>
            <a:pPr>
              <a:buNone/>
            </a:pPr>
            <a:r>
              <a:rPr lang="en-US" i="1" dirty="0" smtClean="0"/>
              <a:t>With it’s </a:t>
            </a:r>
            <a:r>
              <a:rPr lang="en-US" b="1" i="1" dirty="0" smtClean="0"/>
              <a:t>focus on the customer</a:t>
            </a:r>
            <a:r>
              <a:rPr lang="en-US" i="1" dirty="0" smtClean="0"/>
              <a:t>, marketing is one of the premier components of business management.”</a:t>
            </a:r>
          </a:p>
          <a:p>
            <a:pPr>
              <a:buNone/>
            </a:pPr>
            <a:r>
              <a:rPr lang="en-US" i="1" dirty="0" smtClean="0"/>
              <a:t>                                                                                 Wikipedia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Who Am I Marketing To?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Based on the Psychology of Sales…  &amp; the Concept of Repeat &amp; Referral Business</a:t>
            </a:r>
          </a:p>
          <a:p>
            <a:pPr lvl="1"/>
            <a:r>
              <a:rPr lang="en-US" dirty="0" smtClean="0"/>
              <a:t>My List of Relationships</a:t>
            </a:r>
          </a:p>
          <a:p>
            <a:pPr lvl="2"/>
            <a:r>
              <a:rPr lang="en-US" dirty="0" smtClean="0"/>
              <a:t>My Database</a:t>
            </a:r>
          </a:p>
          <a:p>
            <a:pPr lvl="3"/>
            <a:r>
              <a:rPr lang="en-US" dirty="0" smtClean="0"/>
              <a:t>Circle of Influence</a:t>
            </a:r>
          </a:p>
          <a:p>
            <a:pPr lvl="4"/>
            <a:r>
              <a:rPr lang="en-US" dirty="0" smtClean="0"/>
              <a:t>Friends</a:t>
            </a:r>
          </a:p>
          <a:p>
            <a:pPr lvl="4"/>
            <a:r>
              <a:rPr lang="en-US" dirty="0" smtClean="0"/>
              <a:t>Family</a:t>
            </a:r>
          </a:p>
          <a:p>
            <a:pPr lvl="4"/>
            <a:r>
              <a:rPr lang="en-US" dirty="0" smtClean="0"/>
              <a:t>Etc.</a:t>
            </a:r>
          </a:p>
          <a:p>
            <a:pPr lvl="1"/>
            <a:r>
              <a:rPr lang="en-US" dirty="0" smtClean="0"/>
              <a:t>Those with whom I Wish to do Business</a:t>
            </a:r>
          </a:p>
          <a:p>
            <a:pPr lvl="2"/>
            <a:r>
              <a:rPr lang="en-US" dirty="0" smtClean="0"/>
              <a:t>FSBO</a:t>
            </a:r>
          </a:p>
          <a:p>
            <a:pPr lvl="2"/>
            <a:r>
              <a:rPr lang="en-US" dirty="0" smtClean="0"/>
              <a:t>Expired Listing</a:t>
            </a:r>
          </a:p>
          <a:p>
            <a:pPr lvl="2"/>
            <a:r>
              <a:rPr lang="en-US" dirty="0" smtClean="0"/>
              <a:t>Geographic Farm</a:t>
            </a:r>
          </a:p>
          <a:p>
            <a:pPr lvl="2"/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Psychology of Sales</a:t>
            </a:r>
          </a:p>
          <a:p>
            <a:pPr lvl="1"/>
            <a:r>
              <a:rPr lang="en-US" dirty="0" smtClean="0"/>
              <a:t>Know You</a:t>
            </a:r>
          </a:p>
          <a:p>
            <a:pPr lvl="1"/>
            <a:r>
              <a:rPr lang="en-US" dirty="0" smtClean="0"/>
              <a:t>Like You</a:t>
            </a:r>
          </a:p>
          <a:p>
            <a:pPr lvl="1"/>
            <a:r>
              <a:rPr lang="en-US" dirty="0" smtClean="0"/>
              <a:t>Trust You</a:t>
            </a:r>
            <a:endParaRPr lang="en-US" dirty="0"/>
          </a:p>
        </p:txBody>
      </p:sp>
      <p:pic>
        <p:nvPicPr>
          <p:cNvPr id="1026" name="Picture 2" descr="C:\Users\Lloyd\AppData\Local\Microsoft\Windows\INetCache\IE\HLFTJB9G\Human-Mind-And-Gears-Turni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505200"/>
            <a:ext cx="2438400" cy="2426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How Am I Marketing?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Your Personal Business Plan</a:t>
            </a:r>
          </a:p>
          <a:p>
            <a:pPr lvl="1"/>
            <a:r>
              <a:rPr lang="en-US" dirty="0" smtClean="0"/>
              <a:t>Phone Calls</a:t>
            </a:r>
          </a:p>
          <a:p>
            <a:pPr lvl="1"/>
            <a:r>
              <a:rPr lang="en-US" dirty="0" smtClean="0"/>
              <a:t>Personal Handwritten Notes</a:t>
            </a:r>
          </a:p>
          <a:p>
            <a:pPr lvl="1"/>
            <a:r>
              <a:rPr lang="en-US" dirty="0" smtClean="0"/>
              <a:t>Pop-Bys</a:t>
            </a:r>
          </a:p>
          <a:p>
            <a:pPr lvl="1"/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Direct Mail / e-Mail Campaigns</a:t>
            </a:r>
          </a:p>
          <a:p>
            <a:pPr lvl="1"/>
            <a:r>
              <a:rPr lang="en-US" dirty="0" smtClean="0"/>
              <a:t>Geographic Farming</a:t>
            </a:r>
          </a:p>
          <a:p>
            <a:pPr lvl="1"/>
            <a:r>
              <a:rPr lang="en-US" dirty="0" smtClean="0"/>
              <a:t>Open Houses</a:t>
            </a:r>
          </a:p>
          <a:p>
            <a:pPr lvl="1"/>
            <a:r>
              <a:rPr lang="en-US" dirty="0" smtClean="0"/>
              <a:t>Personal Encounters</a:t>
            </a:r>
          </a:p>
          <a:p>
            <a:pPr lvl="2"/>
            <a:r>
              <a:rPr lang="en-US" dirty="0" smtClean="0"/>
              <a:t>Coffee / Lunch / Golf / Tennis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How Often am I Marketing?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It depends on the Activity…  “RULE of THUMB”</a:t>
            </a:r>
          </a:p>
          <a:p>
            <a:pPr lvl="1"/>
            <a:r>
              <a:rPr lang="en-US" dirty="0" smtClean="0"/>
              <a:t>Phone Calls &amp; Personal Notes</a:t>
            </a:r>
          </a:p>
          <a:p>
            <a:pPr lvl="2"/>
            <a:r>
              <a:rPr lang="en-US" dirty="0" smtClean="0"/>
              <a:t>Your TOP 120 contacts should receive ONE phone call &amp; ONE personal handwritten note every Quarter</a:t>
            </a:r>
          </a:p>
          <a:p>
            <a:pPr lvl="3"/>
            <a:r>
              <a:rPr lang="en-US" dirty="0" smtClean="0"/>
              <a:t>ALWAYS ASK for that REFERRAL</a:t>
            </a:r>
          </a:p>
          <a:p>
            <a:pPr lvl="1"/>
            <a:r>
              <a:rPr lang="en-US" dirty="0" smtClean="0"/>
              <a:t>Pop-Bys / Personal Encounters</a:t>
            </a:r>
          </a:p>
          <a:p>
            <a:pPr lvl="2"/>
            <a:r>
              <a:rPr lang="en-US" dirty="0" smtClean="0"/>
              <a:t>Your TOP 24 contacts should see you personally ONE time per Quarter</a:t>
            </a:r>
          </a:p>
          <a:p>
            <a:pPr lvl="3"/>
            <a:r>
              <a:rPr lang="en-US" dirty="0" smtClean="0"/>
              <a:t>ALWAYS ASK for that REFERRAL</a:t>
            </a:r>
          </a:p>
          <a:p>
            <a:pPr lvl="1"/>
            <a:r>
              <a:rPr lang="en-US" dirty="0" smtClean="0"/>
              <a:t>Social Media</a:t>
            </a:r>
          </a:p>
          <a:p>
            <a:pPr lvl="2"/>
            <a:r>
              <a:rPr lang="en-US" dirty="0" smtClean="0"/>
              <a:t>POST regularly</a:t>
            </a:r>
          </a:p>
          <a:p>
            <a:pPr lvl="2"/>
            <a:r>
              <a:rPr lang="en-US" dirty="0" smtClean="0"/>
              <a:t>Keep that Business Page Separate from your Personal STUFF… TMI</a:t>
            </a:r>
          </a:p>
          <a:p>
            <a:pPr lvl="1"/>
            <a:r>
              <a:rPr lang="en-US" dirty="0" smtClean="0"/>
              <a:t>Direct Mail / e-Mail Campaigns</a:t>
            </a:r>
          </a:p>
          <a:p>
            <a:pPr lvl="2"/>
            <a:r>
              <a:rPr lang="en-US" dirty="0" smtClean="0"/>
              <a:t>ONE mailing / Quarter is good</a:t>
            </a:r>
          </a:p>
          <a:p>
            <a:pPr lvl="2"/>
            <a:r>
              <a:rPr lang="en-US" dirty="0" smtClean="0"/>
              <a:t>ONE mailing / Month is Awesome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Why Am I Marketing?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LEADS!!!</a:t>
            </a:r>
          </a:p>
          <a:p>
            <a:r>
              <a:rPr lang="en-US" dirty="0" smtClean="0"/>
              <a:t>Building Relationships</a:t>
            </a:r>
          </a:p>
          <a:p>
            <a:r>
              <a:rPr lang="en-US" dirty="0" smtClean="0"/>
              <a:t>LEADS!!!</a:t>
            </a:r>
          </a:p>
          <a:p>
            <a:r>
              <a:rPr lang="en-US" dirty="0" smtClean="0"/>
              <a:t>Top of Mind Awareness</a:t>
            </a:r>
          </a:p>
          <a:p>
            <a:r>
              <a:rPr lang="en-US" dirty="0" smtClean="0"/>
              <a:t>LEADS!!!</a:t>
            </a:r>
          </a:p>
          <a:p>
            <a:r>
              <a:rPr lang="en-US" dirty="0" smtClean="0"/>
              <a:t>To Enjoy a Successful Career</a:t>
            </a:r>
          </a:p>
          <a:p>
            <a:r>
              <a:rPr lang="en-US" dirty="0" smtClean="0"/>
              <a:t>LEADS!!!</a:t>
            </a:r>
          </a:p>
          <a:p>
            <a:r>
              <a:rPr lang="en-US" dirty="0" smtClean="0"/>
              <a:t>Survival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6" name="Picture 8" descr="C:\Users\Lloyd\AppData\Local\Microsoft\Windows\INetCache\IE\5D0TQTUN\Success-Failure-e134346639879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81200"/>
            <a:ext cx="4386897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1140</TotalTime>
  <Words>765</Words>
  <Application>Microsoft Office PowerPoint</Application>
  <PresentationFormat>On-screen Show (4:3)</PresentationFormat>
  <Paragraphs>169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Marketing with the Masters</vt:lpstr>
      <vt:lpstr>The Masters…</vt:lpstr>
      <vt:lpstr>Marketing </vt:lpstr>
      <vt:lpstr>What is Marketing?</vt:lpstr>
      <vt:lpstr>Marketing… by definition</vt:lpstr>
      <vt:lpstr>Who Am I Marketing To?</vt:lpstr>
      <vt:lpstr>How Am I Marketing?</vt:lpstr>
      <vt:lpstr>How Often am I Marketing?</vt:lpstr>
      <vt:lpstr>Why Am I Marketing?</vt:lpstr>
      <vt:lpstr>What Am I Using to Market? Here’s where most Agents get bogged down… Then determine to do nothing!!</vt:lpstr>
      <vt:lpstr>www.KeepingCurrentMatters.com</vt:lpstr>
      <vt:lpstr>What’s Available On-Line?</vt:lpstr>
      <vt:lpstr>Buyer &amp; Seller Guides…</vt:lpstr>
      <vt:lpstr>Blogging / Posting Made Easy</vt:lpstr>
      <vt:lpstr>www.DavidKnox.com</vt:lpstr>
      <vt:lpstr>What’s Available On-Line</vt:lpstr>
      <vt:lpstr>Consumer Videos</vt:lpstr>
      <vt:lpstr>www.BuffiniandCompany.com</vt:lpstr>
      <vt:lpstr>What’s Available On-Line</vt:lpstr>
      <vt:lpstr>Items Of Value…</vt:lpstr>
      <vt:lpstr>Real Estate Report</vt:lpstr>
      <vt:lpstr>Slide 22</vt:lpstr>
      <vt:lpstr>www.TomFerry.com</vt:lpstr>
      <vt:lpstr>What’s Available On-Line</vt:lpstr>
      <vt:lpstr>Marketing… by definition</vt:lpstr>
      <vt:lpstr>What’s In Your Wallet??</vt:lpstr>
      <vt:lpstr>“Third Thursdays”</vt:lpstr>
      <vt:lpstr>Next Career Development Training Session…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Corporate Edition</dc:creator>
  <cp:lastModifiedBy>Corporate Edition</cp:lastModifiedBy>
  <cp:revision>113</cp:revision>
  <dcterms:created xsi:type="dcterms:W3CDTF">2018-12-17T19:51:02Z</dcterms:created>
  <dcterms:modified xsi:type="dcterms:W3CDTF">2020-09-16T19:47:01Z</dcterms:modified>
</cp:coreProperties>
</file>