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24"/>
  </p:handoutMasterIdLst>
  <p:sldIdLst>
    <p:sldId id="276" r:id="rId2"/>
    <p:sldId id="256" r:id="rId3"/>
    <p:sldId id="273" r:id="rId4"/>
    <p:sldId id="275" r:id="rId5"/>
    <p:sldId id="277" r:id="rId6"/>
    <p:sldId id="271" r:id="rId7"/>
    <p:sldId id="267" r:id="rId8"/>
    <p:sldId id="268" r:id="rId9"/>
    <p:sldId id="269" r:id="rId10"/>
    <p:sldId id="257" r:id="rId11"/>
    <p:sldId id="265" r:id="rId12"/>
    <p:sldId id="258" r:id="rId13"/>
    <p:sldId id="259" r:id="rId14"/>
    <p:sldId id="266" r:id="rId15"/>
    <p:sldId id="260" r:id="rId16"/>
    <p:sldId id="261" r:id="rId17"/>
    <p:sldId id="262" r:id="rId18"/>
    <p:sldId id="272" r:id="rId19"/>
    <p:sldId id="263" r:id="rId20"/>
    <p:sldId id="270" r:id="rId21"/>
    <p:sldId id="264" r:id="rId22"/>
    <p:sldId id="274"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1FD382C-90F0-421F-A527-F1E232EC21A2}" type="datetimeFigureOut">
              <a:rPr lang="en-US" smtClean="0"/>
              <a:pPr/>
              <a:t>5/8/2019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861358D-303A-45FB-BF91-0B5FC65B2D7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042A84C-C01C-4C24-BF6B-4F2754503AE0}" type="datetimeFigureOut">
              <a:rPr lang="en-US" smtClean="0"/>
              <a:pPr/>
              <a:t>5/8/2019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42BED14-B6AE-465D-90DD-D022E59A89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BED14-B6AE-465D-90DD-D022E59A89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BED14-B6AE-465D-90DD-D022E59A89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BED14-B6AE-465D-90DD-D022E59A89D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2BED14-B6AE-465D-90DD-D022E59A89D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2BED14-B6AE-465D-90DD-D022E59A89D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42BED14-B6AE-465D-90DD-D022E59A89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42BED14-B6AE-465D-90DD-D022E59A89D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042A84C-C01C-4C24-BF6B-4F2754503AE0}" type="datetimeFigureOut">
              <a:rPr lang="en-US" smtClean="0"/>
              <a:pPr/>
              <a:t>5/8/2019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42BED14-B6AE-465D-90DD-D022E59A89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042A84C-C01C-4C24-BF6B-4F2754503AE0}" type="datetimeFigureOut">
              <a:rPr lang="en-US" smtClean="0"/>
              <a:pPr/>
              <a:t>5/8/2019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2BED14-B6AE-465D-90DD-D022E59A89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042A84C-C01C-4C24-BF6B-4F2754503AE0}" type="datetimeFigureOut">
              <a:rPr lang="en-US" smtClean="0"/>
              <a:pPr/>
              <a:t>5/8/2019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42BED14-B6AE-465D-90DD-D022E59A89D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42A84C-C01C-4C24-BF6B-4F2754503AE0}" type="datetimeFigureOut">
              <a:rPr lang="en-US" smtClean="0"/>
              <a:pPr/>
              <a:t>5/8/2019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42BED14-B6AE-465D-90DD-D022E59A89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Coffee in the Florida Room</a:t>
            </a:r>
          </a:p>
          <a:p>
            <a:r>
              <a:rPr lang="en-US" dirty="0" smtClean="0"/>
              <a:t>Brunch at the Siesta Key Oyster Bar</a:t>
            </a:r>
          </a:p>
          <a:p>
            <a:r>
              <a:rPr lang="en-US" dirty="0" smtClean="0"/>
              <a:t>A Round of Golf</a:t>
            </a:r>
          </a:p>
          <a:p>
            <a:r>
              <a:rPr lang="en-US" dirty="0" smtClean="0"/>
              <a:t>Watching Football</a:t>
            </a:r>
          </a:p>
          <a:p>
            <a:r>
              <a:rPr lang="en-US" dirty="0" smtClean="0"/>
              <a:t>Puttering around outside</a:t>
            </a:r>
          </a:p>
          <a:p>
            <a:r>
              <a:rPr lang="en-US" dirty="0" smtClean="0"/>
              <a:t>An Open House… Really????</a:t>
            </a:r>
            <a:endParaRPr lang="en-US" dirty="0"/>
          </a:p>
        </p:txBody>
      </p:sp>
      <p:sp>
        <p:nvSpPr>
          <p:cNvPr id="4" name="Title 3"/>
          <p:cNvSpPr>
            <a:spLocks noGrp="1"/>
          </p:cNvSpPr>
          <p:nvPr>
            <p:ph type="title"/>
          </p:nvPr>
        </p:nvSpPr>
        <p:spPr/>
        <p:txBody>
          <a:bodyPr>
            <a:normAutofit fontScale="90000"/>
          </a:bodyPr>
          <a:lstStyle/>
          <a:p>
            <a:r>
              <a:rPr lang="en-US" dirty="0" smtClean="0">
                <a:latin typeface="Lucida Handwriting" pitchFamily="66" charset="0"/>
              </a:rPr>
              <a:t>So… What does your perfect Sunday Look Like??</a:t>
            </a:r>
            <a:endParaRPr lang="en-US" dirty="0">
              <a:latin typeface="Lucida Handwriting" pitchFamily="66" charset="0"/>
            </a:endParaRPr>
          </a:p>
        </p:txBody>
      </p:sp>
      <p:pic>
        <p:nvPicPr>
          <p:cNvPr id="1026" name="Picture 2" descr="C:\Users\Lloyd\AppData\Local\Microsoft\Windows\INetCache\IE\5D0TQTUN\Golf_(PSF)[1].png"/>
          <p:cNvPicPr>
            <a:picLocks noChangeAspect="1" noChangeArrowheads="1"/>
          </p:cNvPicPr>
          <p:nvPr/>
        </p:nvPicPr>
        <p:blipFill>
          <a:blip r:embed="rId2" cstate="print"/>
          <a:srcRect/>
          <a:stretch>
            <a:fillRect/>
          </a:stretch>
        </p:blipFill>
        <p:spPr bwMode="auto">
          <a:xfrm>
            <a:off x="5791200" y="2971800"/>
            <a:ext cx="2007873" cy="3429005"/>
          </a:xfrm>
          <a:prstGeom prst="rect">
            <a:avLst/>
          </a:prstGeom>
          <a:noFill/>
        </p:spPr>
      </p:pic>
      <p:pic>
        <p:nvPicPr>
          <p:cNvPr id="1027" name="Picture 3" descr="C:\Users\Lloyd\AppData\Local\Microsoft\Windows\INetCache\IE\CGEJF2HW\15659703711_c44f62bf78_o[1].png"/>
          <p:cNvPicPr>
            <a:picLocks noChangeAspect="1" noChangeArrowheads="1"/>
          </p:cNvPicPr>
          <p:nvPr/>
        </p:nvPicPr>
        <p:blipFill>
          <a:blip r:embed="rId3" cstate="print"/>
          <a:srcRect/>
          <a:stretch>
            <a:fillRect/>
          </a:stretch>
        </p:blipFill>
        <p:spPr bwMode="auto">
          <a:xfrm>
            <a:off x="1219201" y="4379304"/>
            <a:ext cx="1600200" cy="16218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330891"/>
          </a:xfrm>
        </p:spPr>
        <p:txBody>
          <a:bodyPr/>
          <a:lstStyle/>
          <a:p>
            <a:r>
              <a:rPr lang="en-US" dirty="0" smtClean="0"/>
              <a:t>The goal of an Open House is to of course sell the home &amp; find Buyers (don’t tell the Sellers)… but an added benefit of the Mega Open House is the shear number of connections you will make because you’re also making valuable connections with people in the neighborhood who might want to sell their homes!! </a:t>
            </a:r>
            <a:endParaRPr lang="en-US" dirty="0"/>
          </a:p>
        </p:txBody>
      </p:sp>
      <p:sp>
        <p:nvSpPr>
          <p:cNvPr id="3" name="Title 2"/>
          <p:cNvSpPr>
            <a:spLocks noGrp="1"/>
          </p:cNvSpPr>
          <p:nvPr>
            <p:ph type="title"/>
          </p:nvPr>
        </p:nvSpPr>
        <p:spPr/>
        <p:txBody>
          <a:bodyPr>
            <a:normAutofit fontScale="90000"/>
          </a:bodyPr>
          <a:lstStyle/>
          <a:p>
            <a:r>
              <a:rPr lang="en-US" dirty="0" smtClean="0">
                <a:latin typeface="Lucida Handwriting" pitchFamily="66" charset="0"/>
              </a:rPr>
              <a:t>How to Host a Mega Open House</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 Reason:  The House is in your Farm!!</a:t>
            </a:r>
          </a:p>
          <a:p>
            <a:r>
              <a:rPr lang="en-US" dirty="0" smtClean="0"/>
              <a:t>#2 Reason:  This is a HOT Property</a:t>
            </a:r>
          </a:p>
          <a:p>
            <a:r>
              <a:rPr lang="en-US" dirty="0" smtClean="0"/>
              <a:t>#3 Reason:  You don’t Really Need a Reason</a:t>
            </a:r>
          </a:p>
          <a:p>
            <a:pPr lvl="1"/>
            <a:endParaRPr lang="en-US" dirty="0" smtClean="0"/>
          </a:p>
          <a:p>
            <a:pPr lvl="1">
              <a:buNone/>
            </a:pPr>
            <a:r>
              <a:rPr lang="en-US" dirty="0" smtClean="0"/>
              <a:t>Remember… You can use parts of this Mega Open House Plan for ANY Open House!!  The “better” the house, the more “parts” of the Mega Open House Plan should be considered!!</a:t>
            </a:r>
          </a:p>
          <a:p>
            <a:pPr lvl="1">
              <a:buNone/>
            </a:pPr>
            <a:endParaRPr lang="en-US" dirty="0" smtClean="0"/>
          </a:p>
          <a:p>
            <a:pPr lvl="1">
              <a:buNone/>
            </a:pPr>
            <a:r>
              <a:rPr lang="en-US" dirty="0" smtClean="0"/>
              <a:t>PROMOTE the HECK out of your MEGA OPEN HOUSE!!</a:t>
            </a:r>
          </a:p>
        </p:txBody>
      </p:sp>
      <p:sp>
        <p:nvSpPr>
          <p:cNvPr id="3" name="Title 2"/>
          <p:cNvSpPr>
            <a:spLocks noGrp="1"/>
          </p:cNvSpPr>
          <p:nvPr>
            <p:ph type="title"/>
          </p:nvPr>
        </p:nvSpPr>
        <p:spPr/>
        <p:txBody>
          <a:bodyPr>
            <a:normAutofit fontScale="90000"/>
          </a:bodyPr>
          <a:lstStyle/>
          <a:p>
            <a:r>
              <a:rPr lang="en-US" dirty="0" smtClean="0">
                <a:latin typeface="Lucida Handwriting" pitchFamily="66" charset="0"/>
              </a:rPr>
              <a:t>Reasons to Host a Mega Open House</a:t>
            </a:r>
            <a:endParaRPr lang="en-US" dirty="0">
              <a:latin typeface="Lucida Handwriting"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a:bodyPr>
          <a:lstStyle/>
          <a:p>
            <a:r>
              <a:rPr lang="en-US" dirty="0" smtClean="0"/>
              <a:t>BECAUSE OF ZONING &amp;/OR HOA RESTRICTIONS, you may not be able to do all of these things.  </a:t>
            </a:r>
          </a:p>
          <a:p>
            <a:pPr lvl="1"/>
            <a:r>
              <a:rPr lang="en-US" dirty="0" smtClean="0"/>
              <a:t>Do the BEST you CAN under each circumstance</a:t>
            </a:r>
          </a:p>
          <a:p>
            <a:r>
              <a:rPr lang="en-US" dirty="0" smtClean="0"/>
              <a:t>6 days before</a:t>
            </a:r>
          </a:p>
          <a:p>
            <a:pPr lvl="1"/>
            <a:r>
              <a:rPr lang="en-US" dirty="0" smtClean="0"/>
              <a:t>Place tall, bright colored flags in the front yard and some kind of sign rider that says…</a:t>
            </a:r>
          </a:p>
          <a:p>
            <a:pPr lvl="2"/>
            <a:r>
              <a:rPr lang="en-US" dirty="0" smtClean="0"/>
              <a:t>OPEN HOUSE SUNDAY 1 – 4</a:t>
            </a:r>
          </a:p>
          <a:p>
            <a:r>
              <a:rPr lang="en-US" dirty="0" smtClean="0"/>
              <a:t>5 days before</a:t>
            </a:r>
          </a:p>
          <a:p>
            <a:pPr lvl="1"/>
            <a:r>
              <a:rPr lang="en-US" dirty="0" smtClean="0"/>
              <a:t>Make sure you POST your Open House in the MLS</a:t>
            </a:r>
          </a:p>
          <a:p>
            <a:pPr lvl="2">
              <a:buNone/>
            </a:pPr>
            <a:r>
              <a:rPr lang="en-US" b="1" dirty="0" smtClean="0">
                <a:solidFill>
                  <a:srgbClr val="FF0000"/>
                </a:solidFill>
                <a:latin typeface="Lucida Handwriting" pitchFamily="66" charset="0"/>
              </a:rPr>
              <a:t>    If you can’t do this, what CAN you do??</a:t>
            </a:r>
          </a:p>
        </p:txBody>
      </p:sp>
      <p:sp>
        <p:nvSpPr>
          <p:cNvPr id="3" name="Title 2"/>
          <p:cNvSpPr>
            <a:spLocks noGrp="1"/>
          </p:cNvSpPr>
          <p:nvPr>
            <p:ph type="title"/>
          </p:nvPr>
        </p:nvSpPr>
        <p:spPr/>
        <p:txBody>
          <a:bodyPr>
            <a:normAutofit fontScale="90000"/>
          </a:bodyPr>
          <a:lstStyle/>
          <a:p>
            <a:r>
              <a:rPr lang="en-US" dirty="0" smtClean="0">
                <a:latin typeface="Lucida Handwriting" pitchFamily="66" charset="0"/>
              </a:rPr>
              <a:t>How to Make Your Mega Open House Stand Out</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257800"/>
          </a:xfrm>
        </p:spPr>
        <p:txBody>
          <a:bodyPr>
            <a:normAutofit fontScale="92500" lnSpcReduction="10000"/>
          </a:bodyPr>
          <a:lstStyle/>
          <a:p>
            <a:r>
              <a:rPr lang="en-US" dirty="0" smtClean="0"/>
              <a:t>4 days before</a:t>
            </a:r>
          </a:p>
          <a:p>
            <a:pPr lvl="1"/>
            <a:r>
              <a:rPr lang="en-US" dirty="0" smtClean="0"/>
              <a:t>Send out Open House Flyers, especially if the property is in your farm.  (If they are being mailed they must go out 3 days before the Open House)  If they are being dropped off, </a:t>
            </a:r>
            <a:r>
              <a:rPr lang="en-US" b="1" dirty="0" smtClean="0">
                <a:solidFill>
                  <a:srgbClr val="FF0000"/>
                </a:solidFill>
                <a:latin typeface="Lucida Handwriting" pitchFamily="66" charset="0"/>
              </a:rPr>
              <a:t>a much better idea, </a:t>
            </a:r>
            <a:r>
              <a:rPr lang="en-US" dirty="0" smtClean="0"/>
              <a:t>it’s better to go out 2-3 days before.  Inviting neighbors is a great reason to go door knocking!!!  </a:t>
            </a:r>
          </a:p>
          <a:p>
            <a:pPr lvl="2"/>
            <a:r>
              <a:rPr lang="en-US" dirty="0" smtClean="0"/>
              <a:t>Introduce Yourself.  Tell them your hosting an Open House in the neighborhood.  </a:t>
            </a:r>
          </a:p>
          <a:p>
            <a:pPr lvl="2"/>
            <a:r>
              <a:rPr lang="en-US" dirty="0" smtClean="0"/>
              <a:t>Ask them if they know anyone who might want to move into the neighborhood!!  </a:t>
            </a:r>
          </a:p>
          <a:p>
            <a:pPr lvl="2"/>
            <a:r>
              <a:rPr lang="en-US" dirty="0" smtClean="0"/>
              <a:t>Invite THEM!!</a:t>
            </a:r>
          </a:p>
          <a:p>
            <a:pPr lvl="1"/>
            <a:r>
              <a:rPr lang="en-US" dirty="0" smtClean="0"/>
              <a:t>Create a short (30 second) video inviting people to your Open House.  Email it to your database (within a radius).</a:t>
            </a:r>
          </a:p>
          <a:p>
            <a:pPr lvl="1">
              <a:buNone/>
            </a:pPr>
            <a:r>
              <a:rPr lang="en-US" sz="1900" b="1" dirty="0" smtClean="0">
                <a:solidFill>
                  <a:srgbClr val="FF0000"/>
                </a:solidFill>
                <a:latin typeface="Lucida Handwriting" pitchFamily="66" charset="0"/>
              </a:rPr>
              <a:t>     Learn how to do this… it’s a great marketing idea! </a:t>
            </a:r>
          </a:p>
          <a:p>
            <a:pPr lvl="1">
              <a:buNone/>
            </a:pPr>
            <a:endParaRPr lang="en-US" sz="1900" b="1" dirty="0" smtClean="0">
              <a:solidFill>
                <a:srgbClr val="FF0000"/>
              </a:solidFill>
              <a:latin typeface="Lucida Handwriting" pitchFamily="66" charset="0"/>
            </a:endParaRPr>
          </a:p>
          <a:p>
            <a:pPr lvl="1">
              <a:buNone/>
            </a:pPr>
            <a:r>
              <a:rPr lang="en-US" sz="2000" b="1" dirty="0" smtClean="0">
                <a:solidFill>
                  <a:srgbClr val="FF0000"/>
                </a:solidFill>
                <a:latin typeface="Lucida Handwriting" pitchFamily="66" charset="0"/>
              </a:rPr>
              <a:t>             If you can’t do this, what CAN you do??</a:t>
            </a:r>
            <a:endParaRPr lang="en-US" sz="1900" b="1" dirty="0" smtClean="0">
              <a:solidFill>
                <a:srgbClr val="FF0000"/>
              </a:solidFill>
              <a:latin typeface="Lucida Handwriting" pitchFamily="66" charset="0"/>
            </a:endParaRPr>
          </a:p>
          <a:p>
            <a:endParaRPr lang="en-US" dirty="0"/>
          </a:p>
        </p:txBody>
      </p:sp>
      <p:sp>
        <p:nvSpPr>
          <p:cNvPr id="3" name="Title 2"/>
          <p:cNvSpPr>
            <a:spLocks noGrp="1"/>
          </p:cNvSpPr>
          <p:nvPr>
            <p:ph type="title"/>
          </p:nvPr>
        </p:nvSpPr>
        <p:spPr/>
        <p:txBody>
          <a:bodyPr/>
          <a:lstStyle/>
          <a:p>
            <a:r>
              <a:rPr lang="en-US" dirty="0" smtClean="0">
                <a:latin typeface="Lucida Handwriting" pitchFamily="66" charset="0"/>
              </a:rPr>
              <a:t>Four…  </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3 days before</a:t>
            </a:r>
          </a:p>
          <a:p>
            <a:pPr lvl="1"/>
            <a:r>
              <a:rPr lang="en-US" dirty="0" smtClean="0"/>
              <a:t>Place an ad for the Open House in the local newspaper</a:t>
            </a:r>
          </a:p>
          <a:p>
            <a:pPr lvl="1"/>
            <a:r>
              <a:rPr lang="en-US" dirty="0" smtClean="0"/>
              <a:t>Place the Open House on your Facebook page – Add the video you just made!!</a:t>
            </a:r>
          </a:p>
          <a:p>
            <a:endParaRPr lang="en-US" dirty="0"/>
          </a:p>
        </p:txBody>
      </p:sp>
      <p:sp>
        <p:nvSpPr>
          <p:cNvPr id="3" name="Title 2"/>
          <p:cNvSpPr>
            <a:spLocks noGrp="1"/>
          </p:cNvSpPr>
          <p:nvPr>
            <p:ph type="title"/>
          </p:nvPr>
        </p:nvSpPr>
        <p:spPr/>
        <p:txBody>
          <a:bodyPr/>
          <a:lstStyle/>
          <a:p>
            <a:r>
              <a:rPr lang="en-US" dirty="0" smtClean="0">
                <a:latin typeface="Lucida Handwriting" pitchFamily="66" charset="0"/>
              </a:rPr>
              <a:t>Three…</a:t>
            </a:r>
            <a:endParaRPr lang="en-US" dirty="0">
              <a:latin typeface="Lucida Handwriting" pitchFamily="66" charset="0"/>
            </a:endParaRPr>
          </a:p>
        </p:txBody>
      </p:sp>
      <p:pic>
        <p:nvPicPr>
          <p:cNvPr id="3074" name="Picture 2" descr="C:\Users\Lloyd\AppData\Local\Microsoft\Windows\INetCache\IE\DR1GITTN\logo-facebook-me-gusta[1].png"/>
          <p:cNvPicPr>
            <a:picLocks noChangeAspect="1" noChangeArrowheads="1"/>
          </p:cNvPicPr>
          <p:nvPr/>
        </p:nvPicPr>
        <p:blipFill>
          <a:blip r:embed="rId2" cstate="print"/>
          <a:srcRect/>
          <a:stretch>
            <a:fillRect/>
          </a:stretch>
        </p:blipFill>
        <p:spPr bwMode="auto">
          <a:xfrm>
            <a:off x="2971800" y="3429000"/>
            <a:ext cx="3886200" cy="2185988"/>
          </a:xfrm>
          <a:prstGeom prst="rect">
            <a:avLst/>
          </a:prstGeom>
          <a:noFill/>
        </p:spPr>
      </p:pic>
      <p:sp>
        <p:nvSpPr>
          <p:cNvPr id="5" name="Rectangle 4"/>
          <p:cNvSpPr/>
          <p:nvPr/>
        </p:nvSpPr>
        <p:spPr>
          <a:xfrm>
            <a:off x="1981200" y="5562601"/>
            <a:ext cx="5562600" cy="369332"/>
          </a:xfrm>
          <a:prstGeom prst="rect">
            <a:avLst/>
          </a:prstGeom>
        </p:spPr>
        <p:txBody>
          <a:bodyPr wrap="square">
            <a:spAutoFit/>
          </a:bodyPr>
          <a:lstStyle/>
          <a:p>
            <a:r>
              <a:rPr lang="en-US" b="1" dirty="0" smtClean="0">
                <a:solidFill>
                  <a:srgbClr val="FF0000"/>
                </a:solidFill>
                <a:latin typeface="Lucida Handwriting" pitchFamily="66" charset="0"/>
              </a:rPr>
              <a:t> If you can’t do this, what CAN you do??</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92500" lnSpcReduction="10000"/>
          </a:bodyPr>
          <a:lstStyle/>
          <a:p>
            <a:r>
              <a:rPr lang="en-US" dirty="0" smtClean="0"/>
              <a:t>2 days before</a:t>
            </a:r>
          </a:p>
          <a:p>
            <a:pPr lvl="1"/>
            <a:r>
              <a:rPr lang="en-US" dirty="0" smtClean="0"/>
              <a:t>E-mail or deliver an Open House preparation “checklist” to your Seller</a:t>
            </a:r>
          </a:p>
          <a:p>
            <a:pPr lvl="1"/>
            <a:r>
              <a:rPr lang="en-US" dirty="0" smtClean="0"/>
              <a:t>Go door knocking in the area to invite neighbors.</a:t>
            </a:r>
          </a:p>
          <a:p>
            <a:pPr lvl="1"/>
            <a:r>
              <a:rPr lang="en-US" dirty="0" smtClean="0"/>
              <a:t>Prepare items necessary for a successful Open House!!  </a:t>
            </a:r>
          </a:p>
          <a:p>
            <a:pPr lvl="2"/>
            <a:r>
              <a:rPr lang="en-US" dirty="0" smtClean="0"/>
              <a:t>Sign-in sheet</a:t>
            </a:r>
          </a:p>
          <a:p>
            <a:pPr lvl="2"/>
            <a:r>
              <a:rPr lang="en-US" dirty="0" smtClean="0"/>
              <a:t>Business Cards</a:t>
            </a:r>
          </a:p>
          <a:p>
            <a:pPr lvl="2"/>
            <a:r>
              <a:rPr lang="en-US" dirty="0" smtClean="0"/>
              <a:t>Flyers</a:t>
            </a:r>
          </a:p>
          <a:p>
            <a:pPr lvl="2"/>
            <a:r>
              <a:rPr lang="en-US" dirty="0" smtClean="0"/>
              <a:t>Water / Coffee / Snacks / Be Creative</a:t>
            </a:r>
          </a:p>
          <a:p>
            <a:pPr lvl="2"/>
            <a:r>
              <a:rPr lang="en-US" dirty="0" smtClean="0"/>
              <a:t>Financing Information from your lender / Maybe your lender would even join you and share the expense!</a:t>
            </a:r>
          </a:p>
          <a:p>
            <a:pPr lvl="2"/>
            <a:r>
              <a:rPr lang="en-US" dirty="0" smtClean="0"/>
              <a:t>Display Items of Value, and Welcome Message, in plastic sleeves</a:t>
            </a:r>
          </a:p>
          <a:p>
            <a:pPr lvl="2"/>
            <a:endParaRPr lang="en-US" dirty="0" smtClean="0"/>
          </a:p>
          <a:p>
            <a:pPr lvl="2">
              <a:buNone/>
            </a:pPr>
            <a:r>
              <a:rPr lang="en-US" b="1" dirty="0" smtClean="0">
                <a:solidFill>
                  <a:srgbClr val="FF0000"/>
                </a:solidFill>
                <a:latin typeface="Lucida Handwriting" pitchFamily="66" charset="0"/>
              </a:rPr>
              <a:t>         If you can’t do this, what CAN you do??</a:t>
            </a:r>
            <a:endParaRPr lang="en-US" dirty="0" smtClean="0"/>
          </a:p>
          <a:p>
            <a:pPr lvl="2"/>
            <a:endParaRPr lang="en-US" dirty="0" smtClean="0"/>
          </a:p>
        </p:txBody>
      </p:sp>
      <p:sp>
        <p:nvSpPr>
          <p:cNvPr id="3" name="Title 2"/>
          <p:cNvSpPr>
            <a:spLocks noGrp="1"/>
          </p:cNvSpPr>
          <p:nvPr>
            <p:ph type="title"/>
          </p:nvPr>
        </p:nvSpPr>
        <p:spPr/>
        <p:txBody>
          <a:bodyPr/>
          <a:lstStyle/>
          <a:p>
            <a:r>
              <a:rPr lang="en-US" dirty="0" smtClean="0">
                <a:latin typeface="Lucida Handwriting" pitchFamily="66" charset="0"/>
              </a:rPr>
              <a:t>Two…</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1 day before</a:t>
            </a:r>
          </a:p>
          <a:p>
            <a:pPr lvl="1"/>
            <a:r>
              <a:rPr lang="en-US" dirty="0" smtClean="0"/>
              <a:t>Review Your Dialogs and Scripts</a:t>
            </a:r>
          </a:p>
          <a:p>
            <a:pPr lvl="1"/>
            <a:r>
              <a:rPr lang="en-US" dirty="0" smtClean="0"/>
              <a:t>If it’s a HOT property hold a “by invitation only” Open House from 6 – 8 the evening before the main Open House.  Invite the neighbors from a 3 – 4 block radius.  If you know that you will have a very large turn out the next day, it’s a very effective way to deal with the neighbors first.  </a:t>
            </a:r>
          </a:p>
          <a:p>
            <a:pPr lvl="1">
              <a:buNone/>
            </a:pPr>
            <a:r>
              <a:rPr lang="en-US" b="1" dirty="0" smtClean="0">
                <a:solidFill>
                  <a:srgbClr val="FF0000"/>
                </a:solidFill>
                <a:latin typeface="Lucida Handwriting" pitchFamily="66" charset="0"/>
              </a:rPr>
              <a:t>    If you can’t do this, what CAN you do??</a:t>
            </a:r>
          </a:p>
          <a:p>
            <a:pPr lvl="1"/>
            <a:endParaRPr lang="en-US" dirty="0" smtClean="0"/>
          </a:p>
        </p:txBody>
      </p:sp>
      <p:sp>
        <p:nvSpPr>
          <p:cNvPr id="3" name="Title 2"/>
          <p:cNvSpPr>
            <a:spLocks noGrp="1"/>
          </p:cNvSpPr>
          <p:nvPr>
            <p:ph type="title"/>
          </p:nvPr>
        </p:nvSpPr>
        <p:spPr/>
        <p:txBody>
          <a:bodyPr/>
          <a:lstStyle/>
          <a:p>
            <a:r>
              <a:rPr lang="en-US" dirty="0" smtClean="0">
                <a:latin typeface="Lucida Handwriting" pitchFamily="66" charset="0"/>
              </a:rPr>
              <a:t>One…</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Open House Day</a:t>
            </a:r>
          </a:p>
          <a:p>
            <a:pPr lvl="1"/>
            <a:r>
              <a:rPr lang="en-US" dirty="0" smtClean="0"/>
              <a:t>8 AM – Set up multiple Open House signs (strategically placed).  Have additional flyers dropped off at any local coffee shops and restaurants that have a big breakfast crowd.</a:t>
            </a:r>
          </a:p>
          <a:p>
            <a:pPr lvl="1"/>
            <a:r>
              <a:rPr lang="en-US" dirty="0" smtClean="0"/>
              <a:t>Balloons…</a:t>
            </a:r>
          </a:p>
          <a:p>
            <a:pPr lvl="1"/>
            <a:r>
              <a:rPr lang="en-US" dirty="0" smtClean="0"/>
              <a:t>Welcome every visitor personally and focus on making connections.</a:t>
            </a:r>
          </a:p>
          <a:p>
            <a:pPr lvl="1"/>
            <a:r>
              <a:rPr lang="en-US" dirty="0" smtClean="0"/>
              <a:t>Have a lead capture System in Place</a:t>
            </a:r>
          </a:p>
          <a:p>
            <a:pPr lvl="2"/>
            <a:r>
              <a:rPr lang="en-US" dirty="0" smtClean="0"/>
              <a:t>Use Display Items to get good database information</a:t>
            </a:r>
          </a:p>
          <a:p>
            <a:pPr lvl="1">
              <a:buNone/>
            </a:pPr>
            <a:endParaRPr lang="en-US" dirty="0" smtClean="0"/>
          </a:p>
          <a:p>
            <a:pPr lvl="1">
              <a:buNone/>
            </a:pPr>
            <a:r>
              <a:rPr lang="en-US" b="1" dirty="0" smtClean="0">
                <a:solidFill>
                  <a:srgbClr val="FF0000"/>
                </a:solidFill>
                <a:latin typeface="Lucida Handwriting" pitchFamily="66" charset="0"/>
              </a:rPr>
              <a:t>   If you can’t do this, what CAN you do??</a:t>
            </a:r>
          </a:p>
          <a:p>
            <a:pPr lvl="1">
              <a:buNone/>
            </a:pPr>
            <a:endParaRPr lang="en-US" dirty="0" smtClean="0"/>
          </a:p>
        </p:txBody>
      </p:sp>
      <p:sp>
        <p:nvSpPr>
          <p:cNvPr id="3" name="Title 2"/>
          <p:cNvSpPr>
            <a:spLocks noGrp="1"/>
          </p:cNvSpPr>
          <p:nvPr>
            <p:ph type="title"/>
          </p:nvPr>
        </p:nvSpPr>
        <p:spPr/>
        <p:txBody>
          <a:bodyPr/>
          <a:lstStyle/>
          <a:p>
            <a:r>
              <a:rPr lang="en-US" dirty="0" smtClean="0">
                <a:latin typeface="Lucida Handwriting" pitchFamily="66" charset="0"/>
              </a:rPr>
              <a:t>Blastoff…</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en-US" dirty="0" smtClean="0"/>
              <a:t>Welcome your “Guests”</a:t>
            </a:r>
          </a:p>
          <a:p>
            <a:r>
              <a:rPr lang="en-US" dirty="0" smtClean="0"/>
              <a:t>Have them Sign-In</a:t>
            </a:r>
          </a:p>
          <a:p>
            <a:pPr lvl="1"/>
            <a:r>
              <a:rPr lang="en-US" dirty="0" smtClean="0"/>
              <a:t>The Seller Requested it</a:t>
            </a:r>
          </a:p>
          <a:p>
            <a:r>
              <a:rPr lang="en-US" dirty="0" smtClean="0"/>
              <a:t>Have your “Displays” in a prominent place</a:t>
            </a:r>
          </a:p>
          <a:p>
            <a:r>
              <a:rPr lang="en-US" dirty="0" smtClean="0"/>
              <a:t>Engage Your Guests</a:t>
            </a:r>
          </a:p>
          <a:p>
            <a:pPr lvl="1"/>
            <a:r>
              <a:rPr lang="en-US" dirty="0" smtClean="0"/>
              <a:t>Use Dialogs</a:t>
            </a:r>
            <a:endParaRPr lang="en-US" dirty="0"/>
          </a:p>
        </p:txBody>
      </p:sp>
      <p:sp>
        <p:nvSpPr>
          <p:cNvPr id="4" name="Title 3"/>
          <p:cNvSpPr>
            <a:spLocks noGrp="1"/>
          </p:cNvSpPr>
          <p:nvPr>
            <p:ph type="title"/>
          </p:nvPr>
        </p:nvSpPr>
        <p:spPr/>
        <p:txBody>
          <a:bodyPr/>
          <a:lstStyle/>
          <a:p>
            <a:r>
              <a:rPr lang="en-US" dirty="0" smtClean="0">
                <a:latin typeface="Lucida Handwriting" pitchFamily="66" charset="0"/>
              </a:rPr>
              <a:t>Your Lead Capture System</a:t>
            </a:r>
            <a:endParaRPr lang="en-US" dirty="0">
              <a:latin typeface="Lucida Handwriting" pitchFamily="66" charset="0"/>
            </a:endParaRPr>
          </a:p>
        </p:txBody>
      </p:sp>
      <p:pic>
        <p:nvPicPr>
          <p:cNvPr id="2050" name="Picture 2" descr="C:\Users\Lloyd\AppData\Local\Microsoft\Windows\INetCache\IE\DR1GITTN\shaking-hands[1].jpg"/>
          <p:cNvPicPr>
            <a:picLocks noGrp="1" noChangeAspect="1" noChangeArrowheads="1"/>
          </p:cNvPicPr>
          <p:nvPr>
            <p:ph sz="half" idx="2"/>
          </p:nvPr>
        </p:nvPicPr>
        <p:blipFill>
          <a:blip r:embed="rId2" cstate="print"/>
          <a:srcRect/>
          <a:stretch>
            <a:fillRect/>
          </a:stretch>
        </p:blipFill>
        <p:spPr bwMode="auto">
          <a:xfrm>
            <a:off x="4648200" y="2270686"/>
            <a:ext cx="4038600" cy="294686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Follow Up with All Leads!!</a:t>
            </a:r>
          </a:p>
          <a:p>
            <a:r>
              <a:rPr lang="en-US" dirty="0" smtClean="0"/>
              <a:t>Add leads to database. Be sure to tag them with the date and home where you met.</a:t>
            </a:r>
          </a:p>
          <a:p>
            <a:pPr lvl="1"/>
            <a:r>
              <a:rPr lang="en-US" dirty="0" smtClean="0"/>
              <a:t>Now that you have added everyone to your database you must treat them with the same care and follow up that you would any other client.</a:t>
            </a:r>
          </a:p>
          <a:p>
            <a:pPr lvl="2"/>
            <a:r>
              <a:rPr lang="en-US" dirty="0" smtClean="0"/>
              <a:t>Like monthly emails, quarterly phone calls &amp;/or Pop-Bys</a:t>
            </a:r>
          </a:p>
          <a:p>
            <a:r>
              <a:rPr lang="en-US" dirty="0" smtClean="0"/>
              <a:t>Send Personal Handwritten Notes along with business cards</a:t>
            </a:r>
          </a:p>
          <a:p>
            <a:pPr>
              <a:buNone/>
            </a:pPr>
            <a:r>
              <a:rPr lang="en-US" b="1" dirty="0" smtClean="0">
                <a:solidFill>
                  <a:srgbClr val="FF0000"/>
                </a:solidFill>
                <a:latin typeface="Lucida Handwriting" pitchFamily="66" charset="0"/>
              </a:rPr>
              <a:t> If you can’t do this, what CAN you do??</a:t>
            </a:r>
            <a:endParaRPr lang="en-US" dirty="0" smtClean="0"/>
          </a:p>
        </p:txBody>
      </p:sp>
      <p:sp>
        <p:nvSpPr>
          <p:cNvPr id="3" name="Title 2"/>
          <p:cNvSpPr>
            <a:spLocks noGrp="1"/>
          </p:cNvSpPr>
          <p:nvPr>
            <p:ph type="title"/>
          </p:nvPr>
        </p:nvSpPr>
        <p:spPr/>
        <p:txBody>
          <a:bodyPr/>
          <a:lstStyle/>
          <a:p>
            <a:r>
              <a:rPr lang="en-US" dirty="0" smtClean="0">
                <a:latin typeface="Lucida Handwriting" pitchFamily="66" charset="0"/>
              </a:rPr>
              <a:t>Day After</a:t>
            </a:r>
            <a:endParaRPr lang="en-US" dirty="0">
              <a:latin typeface="Lucida Handwriting"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Lucida Handwriting" pitchFamily="66" charset="0"/>
              </a:rPr>
              <a:t>Holding a Mega </a:t>
            </a:r>
            <a:br>
              <a:rPr lang="en-US" dirty="0" smtClean="0">
                <a:latin typeface="Lucida Handwriting" pitchFamily="66" charset="0"/>
              </a:rPr>
            </a:br>
            <a:r>
              <a:rPr lang="en-US" dirty="0" smtClean="0">
                <a:latin typeface="Lucida Handwriting" pitchFamily="66" charset="0"/>
              </a:rPr>
              <a:t>Open House	</a:t>
            </a:r>
            <a:endParaRPr lang="en-US" dirty="0">
              <a:latin typeface="Lucida Handwriting" pitchFamily="66" charset="0"/>
            </a:endParaRPr>
          </a:p>
        </p:txBody>
      </p:sp>
      <p:sp>
        <p:nvSpPr>
          <p:cNvPr id="3" name="Subtitle 2"/>
          <p:cNvSpPr>
            <a:spLocks noGrp="1"/>
          </p:cNvSpPr>
          <p:nvPr>
            <p:ph type="subTitle" idx="1"/>
          </p:nvPr>
        </p:nvSpPr>
        <p:spPr/>
        <p:txBody>
          <a:bodyPr/>
          <a:lstStyle/>
          <a:p>
            <a:r>
              <a:rPr lang="en-US" dirty="0" smtClean="0"/>
              <a:t>Go Big or Don’t Go!!</a:t>
            </a:r>
            <a:endParaRPr lang="en-US" dirty="0"/>
          </a:p>
        </p:txBody>
      </p:sp>
      <p:pic>
        <p:nvPicPr>
          <p:cNvPr id="4" name="Picture 2" descr="C:\Users\Lloyd\AppData\Local\Microsoft\Windows\INetCache\IE\AG3DOR81\2158845847_18bf23ddcd_z[1].jpg"/>
          <p:cNvPicPr>
            <a:picLocks noChangeAspect="1" noChangeArrowheads="1"/>
          </p:cNvPicPr>
          <p:nvPr/>
        </p:nvPicPr>
        <p:blipFill>
          <a:blip r:embed="rId2" cstate="print"/>
          <a:srcRect/>
          <a:stretch>
            <a:fillRect/>
          </a:stretch>
        </p:blipFill>
        <p:spPr bwMode="auto">
          <a:xfrm>
            <a:off x="0" y="2971800"/>
            <a:ext cx="3657600" cy="281749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724400"/>
          </a:xfrm>
        </p:spPr>
        <p:txBody>
          <a:bodyPr>
            <a:normAutofit fontScale="92500" lnSpcReduction="20000"/>
          </a:bodyPr>
          <a:lstStyle/>
          <a:p>
            <a:r>
              <a:rPr lang="en-US" dirty="0" smtClean="0"/>
              <a:t>We know that on average most people move about every 10 years.</a:t>
            </a:r>
          </a:p>
          <a:p>
            <a:pPr>
              <a:buNone/>
            </a:pPr>
            <a:endParaRPr lang="en-US" dirty="0" smtClean="0"/>
          </a:p>
          <a:p>
            <a:r>
              <a:rPr lang="en-US" dirty="0" smtClean="0"/>
              <a:t>Open House leads will typically breakdown like this:</a:t>
            </a:r>
          </a:p>
          <a:p>
            <a:pPr lvl="1"/>
            <a:r>
              <a:rPr lang="en-US" dirty="0" smtClean="0"/>
              <a:t>10% are interested in selling soon</a:t>
            </a:r>
          </a:p>
          <a:p>
            <a:pPr lvl="1"/>
            <a:r>
              <a:rPr lang="en-US" dirty="0" smtClean="0"/>
              <a:t>10% have no desire to sell whatsoever</a:t>
            </a:r>
          </a:p>
          <a:p>
            <a:pPr lvl="2"/>
            <a:r>
              <a:rPr lang="en-US" dirty="0" smtClean="0"/>
              <a:t>But they know people who might be</a:t>
            </a:r>
          </a:p>
          <a:p>
            <a:pPr lvl="1"/>
            <a:r>
              <a:rPr lang="en-US" dirty="0" smtClean="0"/>
              <a:t>40% have selling on their long term plan</a:t>
            </a:r>
          </a:p>
          <a:p>
            <a:pPr lvl="2"/>
            <a:r>
              <a:rPr lang="en-US" dirty="0" smtClean="0"/>
              <a:t>Get them into your Database!!</a:t>
            </a:r>
          </a:p>
          <a:p>
            <a:pPr lvl="1"/>
            <a:r>
              <a:rPr lang="en-US" dirty="0" smtClean="0"/>
              <a:t>40% will sell in the future based on an event (kids going to college, job, retirement, etc. </a:t>
            </a:r>
          </a:p>
          <a:p>
            <a:pPr lvl="1"/>
            <a:endParaRPr lang="en-US" dirty="0" smtClean="0"/>
          </a:p>
          <a:p>
            <a:pPr lvl="1">
              <a:buNone/>
            </a:pPr>
            <a:r>
              <a:rPr lang="en-US" b="1" dirty="0" smtClean="0">
                <a:solidFill>
                  <a:srgbClr val="FF0000"/>
                </a:solidFill>
                <a:latin typeface="Lucida Handwriting" pitchFamily="66" charset="0"/>
              </a:rPr>
              <a:t>    </a:t>
            </a:r>
            <a:endParaRPr lang="en-US" dirty="0"/>
          </a:p>
        </p:txBody>
      </p:sp>
      <p:sp>
        <p:nvSpPr>
          <p:cNvPr id="3" name="Title 2"/>
          <p:cNvSpPr>
            <a:spLocks noGrp="1"/>
          </p:cNvSpPr>
          <p:nvPr>
            <p:ph type="title"/>
          </p:nvPr>
        </p:nvSpPr>
        <p:spPr/>
        <p:txBody>
          <a:bodyPr/>
          <a:lstStyle/>
          <a:p>
            <a:r>
              <a:rPr lang="en-US" dirty="0" smtClean="0">
                <a:latin typeface="Lucida Handwriting" pitchFamily="66" charset="0"/>
              </a:rPr>
              <a:t>The Follow Up Plan…</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Think Long Term</a:t>
            </a:r>
          </a:p>
          <a:p>
            <a:pPr lvl="1"/>
            <a:r>
              <a:rPr lang="en-US" dirty="0" smtClean="0"/>
              <a:t>You’re doing this Mega Open House so that the neighbors remember you when they want to sell their home.</a:t>
            </a:r>
          </a:p>
          <a:p>
            <a:pPr lvl="1"/>
            <a:r>
              <a:rPr lang="en-US" dirty="0" smtClean="0"/>
              <a:t>You are setting yourself apart</a:t>
            </a:r>
          </a:p>
          <a:p>
            <a:pPr lvl="1"/>
            <a:r>
              <a:rPr lang="en-US" dirty="0" smtClean="0"/>
              <a:t>You can create that connection by taking time to get to know your guests, and welcoming everyone into the home with a memorable experience.</a:t>
            </a:r>
          </a:p>
          <a:p>
            <a:pPr lvl="1"/>
            <a:endParaRPr lang="en-US" dirty="0" smtClean="0"/>
          </a:p>
          <a:p>
            <a:pPr lvl="1">
              <a:buNone/>
            </a:pPr>
            <a:r>
              <a:rPr lang="en-US" b="1" dirty="0" smtClean="0">
                <a:solidFill>
                  <a:srgbClr val="FF0000"/>
                </a:solidFill>
                <a:latin typeface="Lucida Handwriting" pitchFamily="66" charset="0"/>
              </a:rPr>
              <a:t>  If you can’t do this, what CAN you do??</a:t>
            </a:r>
            <a:endParaRPr lang="en-US" dirty="0"/>
          </a:p>
        </p:txBody>
      </p:sp>
      <p:sp>
        <p:nvSpPr>
          <p:cNvPr id="3" name="Title 2"/>
          <p:cNvSpPr>
            <a:spLocks noGrp="1"/>
          </p:cNvSpPr>
          <p:nvPr>
            <p:ph type="title"/>
          </p:nvPr>
        </p:nvSpPr>
        <p:spPr/>
        <p:txBody>
          <a:bodyPr/>
          <a:lstStyle/>
          <a:p>
            <a:r>
              <a:rPr lang="en-US" dirty="0" smtClean="0">
                <a:latin typeface="Lucida Handwriting" pitchFamily="66" charset="0"/>
              </a:rPr>
              <a:t>Remember…</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Lloyd\AppData\Local\Microsoft\Windows\INetCache\IE\0HFTZIXL\doneisbetterthanperfect[1].png"/>
          <p:cNvPicPr>
            <a:picLocks noChangeAspect="1" noChangeArrowheads="1"/>
          </p:cNvPicPr>
          <p:nvPr/>
        </p:nvPicPr>
        <p:blipFill>
          <a:blip r:embed="rId2" cstate="print"/>
          <a:srcRect/>
          <a:stretch>
            <a:fillRect/>
          </a:stretch>
        </p:blipFill>
        <p:spPr bwMode="auto">
          <a:xfrm>
            <a:off x="2057400" y="0"/>
            <a:ext cx="4876800" cy="6096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smtClean="0">
                <a:latin typeface="Lucida Handwriting" pitchFamily="66" charset="0"/>
              </a:rPr>
              <a:t>What is Your Definition of the Perfect Open House??  </a:t>
            </a:r>
            <a:endParaRPr lang="en-US" dirty="0">
              <a:latin typeface="Lucida Handwriting" pitchFamily="66" charset="0"/>
            </a:endParaRPr>
          </a:p>
        </p:txBody>
      </p:sp>
      <p:pic>
        <p:nvPicPr>
          <p:cNvPr id="3074" name="Picture 2" descr="C:\Users\Lloyd\AppData\Local\Microsoft\Windows\INetCache\IE\0344IFIO\perfect-300x300[1].jpg"/>
          <p:cNvPicPr>
            <a:picLocks noChangeAspect="1" noChangeArrowheads="1"/>
          </p:cNvPicPr>
          <p:nvPr/>
        </p:nvPicPr>
        <p:blipFill>
          <a:blip r:embed="rId2" cstate="print"/>
          <a:srcRect/>
          <a:stretch>
            <a:fillRect/>
          </a:stretch>
        </p:blipFill>
        <p:spPr bwMode="auto">
          <a:xfrm>
            <a:off x="2362200" y="1524000"/>
            <a:ext cx="4648200" cy="4648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Lucida Handwriting" pitchFamily="66" charset="0"/>
              </a:rPr>
              <a:t>Here’s the deal…</a:t>
            </a:r>
            <a:endParaRPr lang="en-US" dirty="0">
              <a:latin typeface="Lucida Handwriting" pitchFamily="66" charset="0"/>
            </a:endParaRPr>
          </a:p>
        </p:txBody>
      </p:sp>
      <p:sp>
        <p:nvSpPr>
          <p:cNvPr id="4" name="Content Placeholder 3"/>
          <p:cNvSpPr>
            <a:spLocks noGrp="1"/>
          </p:cNvSpPr>
          <p:nvPr>
            <p:ph idx="1"/>
          </p:nvPr>
        </p:nvSpPr>
        <p:spPr/>
        <p:txBody>
          <a:bodyPr/>
          <a:lstStyle/>
          <a:p>
            <a:r>
              <a:rPr lang="en-US" dirty="0" smtClean="0"/>
              <a:t>I’m going to give you a lot of Suggestions!</a:t>
            </a:r>
          </a:p>
          <a:p>
            <a:r>
              <a:rPr lang="en-US" dirty="0" smtClean="0"/>
              <a:t>I’m ready for all the excuses as to why you can’t (don’t want to) do them!</a:t>
            </a:r>
          </a:p>
          <a:p>
            <a:pPr lvl="1"/>
            <a:r>
              <a:rPr lang="en-US" dirty="0" smtClean="0"/>
              <a:t>Some legitimate… Some not so much…</a:t>
            </a:r>
          </a:p>
          <a:p>
            <a:r>
              <a:rPr lang="en-US" dirty="0" smtClean="0"/>
              <a:t>So here’s the question I’m going to be asking throughout the presentation today</a:t>
            </a:r>
          </a:p>
          <a:p>
            <a:r>
              <a:rPr lang="en-US" sz="2800" b="1" dirty="0" smtClean="0">
                <a:solidFill>
                  <a:srgbClr val="FF0000"/>
                </a:solidFill>
                <a:latin typeface="Lucida Handwriting" pitchFamily="66" charset="0"/>
              </a:rPr>
              <a:t>If you can’t do this, what CAN you do</a:t>
            </a:r>
            <a:r>
              <a:rPr lang="en-US" sz="2800" b="1" dirty="0" smtClean="0">
                <a:solidFill>
                  <a:srgbClr val="FF0000"/>
                </a:solidFill>
                <a:latin typeface="Lucida Handwriting" pitchFamily="66" charset="0"/>
              </a:rPr>
              <a:t>??</a:t>
            </a:r>
          </a:p>
          <a:p>
            <a:pPr lvl="1"/>
            <a:r>
              <a:rPr lang="en-US" sz="2400" b="1" dirty="0" smtClean="0">
                <a:solidFill>
                  <a:srgbClr val="FF0000"/>
                </a:solidFill>
                <a:latin typeface="Lucida Handwriting" pitchFamily="66" charset="0"/>
              </a:rPr>
              <a:t>Because we have to do something to make our Open Houses more worthwhile!!</a:t>
            </a:r>
            <a:endParaRPr lang="en-US" sz="2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solidFill>
                  <a:srgbClr val="FF0000"/>
                </a:solidFill>
              </a:rPr>
              <a:t>Insanity…  </a:t>
            </a:r>
            <a:r>
              <a:rPr lang="en-US" dirty="0" smtClean="0"/>
              <a:t>Madness… Lunacy… Psychosis…</a:t>
            </a:r>
          </a:p>
          <a:p>
            <a:r>
              <a:rPr lang="en-US" i="1" dirty="0" smtClean="0"/>
              <a:t>“Doing the same things and expecting different results!!”</a:t>
            </a:r>
            <a:endParaRPr lang="en-US" i="1" dirty="0"/>
          </a:p>
        </p:txBody>
      </p:sp>
      <p:sp>
        <p:nvSpPr>
          <p:cNvPr id="3" name="Title 2"/>
          <p:cNvSpPr>
            <a:spLocks noGrp="1"/>
          </p:cNvSpPr>
          <p:nvPr>
            <p:ph type="title"/>
          </p:nvPr>
        </p:nvSpPr>
        <p:spPr/>
        <p:txBody>
          <a:bodyPr>
            <a:normAutofit fontScale="90000"/>
          </a:bodyPr>
          <a:lstStyle/>
          <a:p>
            <a:r>
              <a:rPr lang="en-US" dirty="0" smtClean="0">
                <a:latin typeface="Lucida Handwriting" pitchFamily="66" charset="0"/>
              </a:rPr>
              <a:t>The definition of Insanity…</a:t>
            </a:r>
            <a:endParaRPr lang="en-US" dirty="0">
              <a:latin typeface="Lucida Handwriting"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lstStyle/>
          <a:p>
            <a:r>
              <a:rPr lang="en-US" dirty="0" smtClean="0"/>
              <a:t>The Seller wants one!!</a:t>
            </a:r>
          </a:p>
          <a:p>
            <a:pPr lvl="1"/>
            <a:r>
              <a:rPr lang="en-US" dirty="0" smtClean="0"/>
              <a:t>That’s GOOD</a:t>
            </a:r>
          </a:p>
          <a:p>
            <a:r>
              <a:rPr lang="en-US" dirty="0" smtClean="0"/>
              <a:t>You Need Buyers!!</a:t>
            </a:r>
          </a:p>
          <a:p>
            <a:pPr lvl="1"/>
            <a:r>
              <a:rPr lang="en-US" dirty="0" smtClean="0"/>
              <a:t>That’s a FACT</a:t>
            </a:r>
          </a:p>
          <a:p>
            <a:r>
              <a:rPr lang="en-US" dirty="0" smtClean="0"/>
              <a:t>This is Valuable Time… </a:t>
            </a:r>
          </a:p>
          <a:p>
            <a:pPr lvl="1"/>
            <a:r>
              <a:rPr lang="en-US" dirty="0" smtClean="0"/>
              <a:t>Use it wisely!!</a:t>
            </a:r>
          </a:p>
          <a:p>
            <a:pPr lvl="1"/>
            <a:r>
              <a:rPr lang="en-US" dirty="0" smtClean="0"/>
              <a:t>GO BIG or STAY HOME</a:t>
            </a:r>
            <a:endParaRPr lang="en-US" dirty="0"/>
          </a:p>
        </p:txBody>
      </p:sp>
      <p:sp>
        <p:nvSpPr>
          <p:cNvPr id="4" name="Title 3"/>
          <p:cNvSpPr>
            <a:spLocks noGrp="1"/>
          </p:cNvSpPr>
          <p:nvPr>
            <p:ph type="title"/>
          </p:nvPr>
        </p:nvSpPr>
        <p:spPr/>
        <p:txBody>
          <a:bodyPr/>
          <a:lstStyle/>
          <a:p>
            <a:r>
              <a:rPr lang="en-US" dirty="0" smtClean="0">
                <a:latin typeface="Lucida Handwriting" pitchFamily="66" charset="0"/>
              </a:rPr>
              <a:t>Why Do An Open House</a:t>
            </a:r>
            <a:endParaRPr lang="en-US" dirty="0">
              <a:latin typeface="Lucida Handwriting" pitchFamily="66" charset="0"/>
            </a:endParaRPr>
          </a:p>
        </p:txBody>
      </p:sp>
      <p:pic>
        <p:nvPicPr>
          <p:cNvPr id="1026" name="Picture 2" descr="C:\Users\Lloyd\AppData\Local\Microsoft\Windows\INetCache\IE\AG3DOR81\2158845847_18bf23ddcd_z[1].jpg"/>
          <p:cNvPicPr>
            <a:picLocks noGrp="1" noChangeAspect="1" noChangeArrowheads="1"/>
          </p:cNvPicPr>
          <p:nvPr>
            <p:ph sz="half" idx="2"/>
          </p:nvPr>
        </p:nvPicPr>
        <p:blipFill>
          <a:blip r:embed="rId2" cstate="print"/>
          <a:srcRect/>
          <a:stretch>
            <a:fillRect/>
          </a:stretch>
        </p:blipFill>
        <p:spPr bwMode="auto">
          <a:xfrm>
            <a:off x="4648200" y="2188627"/>
            <a:ext cx="4038600" cy="31109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1752600"/>
            <a:ext cx="4038600" cy="4254691"/>
          </a:xfrm>
        </p:spPr>
        <p:txBody>
          <a:bodyPr/>
          <a:lstStyle/>
          <a:p>
            <a:r>
              <a:rPr lang="en-US" dirty="0" smtClean="0"/>
              <a:t>Most agents set a date on their calendar and pray to the Real Estate Gods that people will show up!</a:t>
            </a:r>
            <a:endParaRPr lang="en-US" dirty="0"/>
          </a:p>
        </p:txBody>
      </p:sp>
      <p:sp>
        <p:nvSpPr>
          <p:cNvPr id="4" name="Title 3"/>
          <p:cNvSpPr>
            <a:spLocks noGrp="1"/>
          </p:cNvSpPr>
          <p:nvPr>
            <p:ph type="title"/>
          </p:nvPr>
        </p:nvSpPr>
        <p:spPr/>
        <p:txBody>
          <a:bodyPr>
            <a:normAutofit fontScale="90000"/>
          </a:bodyPr>
          <a:lstStyle/>
          <a:p>
            <a:r>
              <a:rPr lang="en-US" dirty="0" smtClean="0">
                <a:latin typeface="Lucida Handwriting" pitchFamily="66" charset="0"/>
              </a:rPr>
              <a:t>What Was Your Last Open House Like?</a:t>
            </a:r>
            <a:endParaRPr lang="en-US" dirty="0">
              <a:latin typeface="Lucida Handwriting" pitchFamily="66" charset="0"/>
            </a:endParaRPr>
          </a:p>
        </p:txBody>
      </p:sp>
      <p:pic>
        <p:nvPicPr>
          <p:cNvPr id="2" name="Picture 2" descr="C:\Users\Lloyd\AppData\Local\Microsoft\Windows\INetCache\IE\5D0TQTUN\binoculars-1015265_640[1].jpg"/>
          <p:cNvPicPr>
            <a:picLocks noGrp="1" noChangeAspect="1" noChangeArrowheads="1"/>
          </p:cNvPicPr>
          <p:nvPr>
            <p:ph sz="half" idx="2"/>
          </p:nvPr>
        </p:nvPicPr>
        <p:blipFill>
          <a:blip r:embed="rId2" cstate="print"/>
          <a:srcRect/>
          <a:stretch>
            <a:fillRect/>
          </a:stretch>
        </p:blipFill>
        <p:spPr bwMode="auto">
          <a:xfrm>
            <a:off x="2438400" y="4495800"/>
            <a:ext cx="1676400" cy="1676400"/>
          </a:xfrm>
          <a:prstGeom prst="rect">
            <a:avLst/>
          </a:prstGeom>
          <a:noFill/>
        </p:spPr>
      </p:pic>
      <p:pic>
        <p:nvPicPr>
          <p:cNvPr id="1027" name="Picture 3" descr="C:\Users\Lloyd\AppData\Local\Microsoft\Windows\INetCache\IE\NXZSZ015\6940379-a-cartoon-greek-god-with-an-angry-expression[1].jpg"/>
          <p:cNvPicPr>
            <a:picLocks noChangeAspect="1" noChangeArrowheads="1"/>
          </p:cNvPicPr>
          <p:nvPr/>
        </p:nvPicPr>
        <p:blipFill>
          <a:blip r:embed="rId3" cstate="print"/>
          <a:srcRect/>
          <a:stretch>
            <a:fillRect/>
          </a:stretch>
        </p:blipFill>
        <p:spPr bwMode="auto">
          <a:xfrm>
            <a:off x="5029200" y="1676400"/>
            <a:ext cx="2845707" cy="327451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You &amp; I both know that you have to be intentional with your actions</a:t>
            </a:r>
          </a:p>
          <a:p>
            <a:r>
              <a:rPr lang="en-US" dirty="0" smtClean="0"/>
              <a:t>If you are, you can create an Open House that Generates Leads and/or finds the right Buyer!</a:t>
            </a:r>
            <a:endParaRPr lang="en-US" dirty="0"/>
          </a:p>
        </p:txBody>
      </p:sp>
      <p:sp>
        <p:nvSpPr>
          <p:cNvPr id="4" name="Title 3"/>
          <p:cNvSpPr>
            <a:spLocks noGrp="1"/>
          </p:cNvSpPr>
          <p:nvPr>
            <p:ph type="title"/>
          </p:nvPr>
        </p:nvSpPr>
        <p:spPr/>
        <p:txBody>
          <a:bodyPr/>
          <a:lstStyle/>
          <a:p>
            <a:r>
              <a:rPr lang="en-US" dirty="0" smtClean="0">
                <a:latin typeface="Lucida Handwriting" pitchFamily="66" charset="0"/>
              </a:rPr>
              <a:t>Get Real…</a:t>
            </a:r>
            <a:endParaRPr lang="en-US" dirty="0">
              <a:latin typeface="Lucida Handwriting" pitchFamily="66" charset="0"/>
            </a:endParaRPr>
          </a:p>
        </p:txBody>
      </p:sp>
      <p:sp>
        <p:nvSpPr>
          <p:cNvPr id="10" name="Content Placeholder 9"/>
          <p:cNvSpPr>
            <a:spLocks noGrp="1"/>
          </p:cNvSpPr>
          <p:nvPr>
            <p:ph sz="half" idx="2"/>
          </p:nvPr>
        </p:nvSpPr>
        <p:spPr/>
        <p:txBody>
          <a:bodyPr/>
          <a:lstStyle/>
          <a:p>
            <a:endParaRPr lang="en-US"/>
          </a:p>
        </p:txBody>
      </p:sp>
      <p:pic>
        <p:nvPicPr>
          <p:cNvPr id="2053" name="Picture 5" descr="C:\Users\Lloyd\AppData\Local\Microsoft\Windows\INetCache\IE\0HFTZIXL\101-pers-take-action-now[1].png"/>
          <p:cNvPicPr>
            <a:picLocks noChangeAspect="1" noChangeArrowheads="1"/>
          </p:cNvPicPr>
          <p:nvPr/>
        </p:nvPicPr>
        <p:blipFill>
          <a:blip r:embed="rId2" cstate="print"/>
          <a:srcRect/>
          <a:stretch>
            <a:fillRect/>
          </a:stretch>
        </p:blipFill>
        <p:spPr bwMode="auto">
          <a:xfrm>
            <a:off x="4572000" y="1447800"/>
            <a:ext cx="3670681" cy="3733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It’s a fun and creative way to maximize your next Open House…</a:t>
            </a:r>
          </a:p>
          <a:p>
            <a:r>
              <a:rPr lang="en-US" dirty="0" smtClean="0"/>
              <a:t>Have food (snacks) &amp; entertainment (even taped)…</a:t>
            </a:r>
          </a:p>
          <a:p>
            <a:r>
              <a:rPr lang="en-US" dirty="0" smtClean="0"/>
              <a:t>Make sure it’s a FUN &amp; engaging atmosphere…</a:t>
            </a:r>
          </a:p>
          <a:p>
            <a:r>
              <a:rPr lang="en-US" dirty="0" smtClean="0"/>
              <a:t>Invite ALL the neighbors to your Mega Open House!!</a:t>
            </a:r>
            <a:endParaRPr lang="en-US" dirty="0"/>
          </a:p>
        </p:txBody>
      </p:sp>
      <p:sp>
        <p:nvSpPr>
          <p:cNvPr id="3" name="Title 2"/>
          <p:cNvSpPr>
            <a:spLocks noGrp="1"/>
          </p:cNvSpPr>
          <p:nvPr>
            <p:ph type="title"/>
          </p:nvPr>
        </p:nvSpPr>
        <p:spPr/>
        <p:txBody>
          <a:bodyPr>
            <a:normAutofit fontScale="90000"/>
          </a:bodyPr>
          <a:lstStyle/>
          <a:p>
            <a:r>
              <a:rPr lang="en-US" dirty="0" smtClean="0">
                <a:latin typeface="Lucida Handwriting" pitchFamily="66" charset="0"/>
              </a:rPr>
              <a:t>What is a Mega Open House?</a:t>
            </a:r>
            <a:endParaRPr lang="en-US" dirty="0">
              <a:latin typeface="Lucida Handwriting"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2226</TotalTime>
  <Words>1269</Words>
  <Application>Microsoft Office PowerPoint</Application>
  <PresentationFormat>On-screen Show (4:3)</PresentationFormat>
  <Paragraphs>133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So… What does your perfect Sunday Look Like??</vt:lpstr>
      <vt:lpstr>Holding a Mega  Open House </vt:lpstr>
      <vt:lpstr>What is Your Definition of the Perfect Open House??  </vt:lpstr>
      <vt:lpstr>Here’s the deal…</vt:lpstr>
      <vt:lpstr>The definition of Insanity…</vt:lpstr>
      <vt:lpstr>Why Do An Open House</vt:lpstr>
      <vt:lpstr>What Was Your Last Open House Like?</vt:lpstr>
      <vt:lpstr>Get Real…</vt:lpstr>
      <vt:lpstr>What is a Mega Open House?</vt:lpstr>
      <vt:lpstr>How to Host a Mega Open House</vt:lpstr>
      <vt:lpstr>Reasons to Host a Mega Open House</vt:lpstr>
      <vt:lpstr>How to Make Your Mega Open House Stand Out </vt:lpstr>
      <vt:lpstr>Four…  </vt:lpstr>
      <vt:lpstr>Three…</vt:lpstr>
      <vt:lpstr>Two…</vt:lpstr>
      <vt:lpstr>One…</vt:lpstr>
      <vt:lpstr>Blastoff…</vt:lpstr>
      <vt:lpstr>Your Lead Capture System</vt:lpstr>
      <vt:lpstr>Day After</vt:lpstr>
      <vt:lpstr>The Follow Up Plan…</vt:lpstr>
      <vt:lpstr>Remember…</vt:lpstr>
      <vt:lpstr>Slide 22</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Holding a Mega  Open House</dc:title>
  <dc:creator>Corporate Edition</dc:creator>
  <cp:lastModifiedBy>Corporate Edition</cp:lastModifiedBy>
  <cp:revision>106</cp:revision>
  <dcterms:created xsi:type="dcterms:W3CDTF">2019-04-29T15:06:27Z</dcterms:created>
  <dcterms:modified xsi:type="dcterms:W3CDTF">2019-05-08T16:08:46Z</dcterms:modified>
</cp:coreProperties>
</file>