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56" r:id="rId2"/>
    <p:sldId id="257" r:id="rId3"/>
    <p:sldId id="258" r:id="rId4"/>
    <p:sldId id="260" r:id="rId5"/>
    <p:sldId id="259" r:id="rId6"/>
    <p:sldId id="261" r:id="rId7"/>
    <p:sldId id="262" r:id="rId8"/>
    <p:sldId id="282" r:id="rId9"/>
    <p:sldId id="263" r:id="rId10"/>
    <p:sldId id="264" r:id="rId11"/>
    <p:sldId id="265" r:id="rId12"/>
    <p:sldId id="266" r:id="rId13"/>
    <p:sldId id="267" r:id="rId14"/>
    <p:sldId id="268" r:id="rId15"/>
    <p:sldId id="269" r:id="rId16"/>
    <p:sldId id="270" r:id="rId17"/>
    <p:sldId id="279" r:id="rId18"/>
    <p:sldId id="271" r:id="rId19"/>
    <p:sldId id="272" r:id="rId20"/>
    <p:sldId id="273" r:id="rId21"/>
    <p:sldId id="274" r:id="rId22"/>
    <p:sldId id="275" r:id="rId23"/>
    <p:sldId id="276" r:id="rId24"/>
    <p:sldId id="278" r:id="rId25"/>
    <p:sldId id="280" r:id="rId26"/>
    <p:sldId id="277" r:id="rId27"/>
    <p:sldId id="28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0C90F3B-864D-449F-8D1C-2ECF46D05254}" type="datetimeFigureOut">
              <a:rPr lang="en-US" smtClean="0"/>
              <a:pPr/>
              <a:t>9/25/2020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3FB25E7-D7A3-4861-9FD1-513D369E9CC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6F2D1D92-F4EB-4535-A2B6-A57A9B5D40D9}"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F2D1D92-F4EB-4535-A2B6-A57A9B5D40D9}"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F2D1D92-F4EB-4535-A2B6-A57A9B5D40D9}"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CFE187-0B1B-4464-84C2-8B9454233347}" type="datetimeFigureOut">
              <a:rPr lang="en-US" smtClean="0"/>
              <a:pPr/>
              <a:t>9/25/2020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F2D1D92-F4EB-4535-A2B6-A57A9B5D40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CCFE187-0B1B-4464-84C2-8B9454233347}" type="datetimeFigureOut">
              <a:rPr lang="en-US" smtClean="0"/>
              <a:pPr/>
              <a:t>9/25/2020</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6F2D1D92-F4EB-4535-A2B6-A57A9B5D40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CCFE187-0B1B-4464-84C2-8B9454233347}" type="datetimeFigureOut">
              <a:rPr lang="en-US" smtClean="0"/>
              <a:pPr/>
              <a:t>9/25/2020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F2D1D92-F4EB-4535-A2B6-A57A9B5D40D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entury Gothic" pitchFamily="34" charset="0"/>
              </a:rPr>
              <a:t>Getting listings in a changed market</a:t>
            </a:r>
            <a:endParaRPr lang="en-US" dirty="0">
              <a:latin typeface="Century Gothic" pitchFamily="34" charset="0"/>
            </a:endParaRPr>
          </a:p>
        </p:txBody>
      </p:sp>
      <p:sp>
        <p:nvSpPr>
          <p:cNvPr id="3" name="Subtitle 2"/>
          <p:cNvSpPr>
            <a:spLocks noGrp="1"/>
          </p:cNvSpPr>
          <p:nvPr>
            <p:ph type="subTitle" idx="1"/>
          </p:nvPr>
        </p:nvSpPr>
        <p:spPr/>
        <p:txBody>
          <a:bodyPr/>
          <a:lstStyle/>
          <a:p>
            <a:r>
              <a:rPr lang="en-US" dirty="0" smtClean="0"/>
              <a:t>COVID-19  has Changed our  World… but the World goes on!</a:t>
            </a:r>
            <a:endParaRPr lang="en-US" dirty="0"/>
          </a:p>
        </p:txBody>
      </p:sp>
      <p:pic>
        <p:nvPicPr>
          <p:cNvPr id="23554" name="Picture 2" descr="See the source image"/>
          <p:cNvPicPr>
            <a:picLocks noChangeAspect="1" noChangeArrowheads="1"/>
          </p:cNvPicPr>
          <p:nvPr/>
        </p:nvPicPr>
        <p:blipFill>
          <a:blip r:embed="rId2" cstate="print"/>
          <a:srcRect/>
          <a:stretch>
            <a:fillRect/>
          </a:stretch>
        </p:blipFill>
        <p:spPr bwMode="auto">
          <a:xfrm>
            <a:off x="1066800" y="1371600"/>
            <a:ext cx="3460750" cy="19459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Quick Text Script</a:t>
            </a:r>
            <a:endParaRPr lang="en-US" dirty="0">
              <a:latin typeface="Century Gothic" pitchFamily="34" charset="0"/>
            </a:endParaRPr>
          </a:p>
        </p:txBody>
      </p:sp>
      <p:pic>
        <p:nvPicPr>
          <p:cNvPr id="5" name="Content Placeholder 4" descr="texting image 2.jpg"/>
          <p:cNvPicPr>
            <a:picLocks noGrp="1" noChangeAspect="1"/>
          </p:cNvPicPr>
          <p:nvPr>
            <p:ph sz="half" idx="1"/>
          </p:nvPr>
        </p:nvPicPr>
        <p:blipFill>
          <a:blip r:embed="rId2" cstate="print"/>
          <a:stretch>
            <a:fillRect/>
          </a:stretch>
        </p:blipFill>
        <p:spPr>
          <a:xfrm>
            <a:off x="304800" y="1981200"/>
            <a:ext cx="4038600" cy="2898289"/>
          </a:xfrm>
        </p:spPr>
      </p:pic>
      <p:sp>
        <p:nvSpPr>
          <p:cNvPr id="4" name="Content Placeholder 3"/>
          <p:cNvSpPr>
            <a:spLocks noGrp="1"/>
          </p:cNvSpPr>
          <p:nvPr>
            <p:ph sz="half" idx="2"/>
          </p:nvPr>
        </p:nvSpPr>
        <p:spPr/>
        <p:txBody>
          <a:bodyPr>
            <a:normAutofit lnSpcReduction="10000"/>
          </a:bodyPr>
          <a:lstStyle/>
          <a:p>
            <a:r>
              <a:rPr lang="en-US" dirty="0" smtClean="0"/>
              <a:t>Hey Scott… Lloyd here…  Do you happen to know anyone thinking about selling their home right now?  The market is crazy hot and we have very little inventory.  You know I appreciate your help!  I hope you are safe and well…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21664"/>
          </a:xfrm>
        </p:spPr>
        <p:txBody>
          <a:bodyPr/>
          <a:lstStyle/>
          <a:p>
            <a:r>
              <a:rPr lang="en-US" dirty="0" smtClean="0">
                <a:latin typeface="Century Gothic" pitchFamily="34" charset="0"/>
              </a:rPr>
              <a:t>Neighborhood / Farm Canvassing</a:t>
            </a:r>
            <a:endParaRPr lang="en-US" dirty="0">
              <a:latin typeface="Century Gothic"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Being the #1 Go To Guy in my farm (my neighborhood) was very important to me</a:t>
            </a:r>
          </a:p>
          <a:p>
            <a:pPr lvl="1"/>
            <a:r>
              <a:rPr lang="en-US" dirty="0" smtClean="0"/>
              <a:t>I kept my neighbors informed about our market by sending out quarterly market update postcards</a:t>
            </a:r>
          </a:p>
          <a:p>
            <a:pPr lvl="1"/>
            <a:r>
              <a:rPr lang="en-US" dirty="0" smtClean="0"/>
              <a:t>I invited my neighbors to my Open Houses</a:t>
            </a:r>
          </a:p>
          <a:p>
            <a:pPr lvl="1"/>
            <a:r>
              <a:rPr lang="en-US" dirty="0" smtClean="0"/>
              <a:t>I sponsored an annual Community Yard Sale</a:t>
            </a:r>
          </a:p>
          <a:p>
            <a:r>
              <a:rPr lang="en-US" dirty="0" smtClean="0"/>
              <a:t>When I needed listings or when I had a buyer looking to buy in my farm, I would simply visit (pop-by/canvas) my neighbors “in person” to ASK a simple question</a:t>
            </a:r>
          </a:p>
          <a:p>
            <a:pPr lvl="1"/>
            <a:r>
              <a:rPr lang="en-US" dirty="0" smtClean="0"/>
              <a:t>I realize this may be difficult in today’s world, but I’d find a way to get in front of my neighbors (mail works)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21664"/>
          </a:xfrm>
        </p:spPr>
        <p:txBody>
          <a:bodyPr/>
          <a:lstStyle/>
          <a:p>
            <a:r>
              <a:rPr lang="en-US" dirty="0" smtClean="0">
                <a:latin typeface="Century Gothic" pitchFamily="34" charset="0"/>
              </a:rPr>
              <a:t>Quick Canvassing Conversation (or letter)</a:t>
            </a:r>
            <a:endParaRPr lang="en-US" dirty="0">
              <a:latin typeface="Century Gothic" pitchFamily="34" charset="0"/>
            </a:endParaRPr>
          </a:p>
        </p:txBody>
      </p:sp>
      <p:sp>
        <p:nvSpPr>
          <p:cNvPr id="3" name="Content Placeholder 2"/>
          <p:cNvSpPr>
            <a:spLocks noGrp="1"/>
          </p:cNvSpPr>
          <p:nvPr>
            <p:ph idx="1"/>
          </p:nvPr>
        </p:nvSpPr>
        <p:spPr/>
        <p:txBody>
          <a:bodyPr>
            <a:normAutofit lnSpcReduction="10000"/>
          </a:bodyPr>
          <a:lstStyle/>
          <a:p>
            <a:r>
              <a:rPr lang="en-US" dirty="0" smtClean="0"/>
              <a:t>“Hi Sue… I’m not going to keep you long, but I’ve got a buyer who is just crazy to find a home here in our development, and there’s just not much for sale!  Do you know of anyone who might be thinking of Selling in the near future?</a:t>
            </a:r>
          </a:p>
          <a:p>
            <a:pPr lvl="1"/>
            <a:r>
              <a:rPr lang="en-US" dirty="0" smtClean="0"/>
              <a:t>You can “customize” this conversation into a letter format.</a:t>
            </a:r>
          </a:p>
          <a:p>
            <a:pPr lvl="2"/>
            <a:r>
              <a:rPr lang="en-US" dirty="0" smtClean="0"/>
              <a:t>Insert Your Business Card</a:t>
            </a:r>
          </a:p>
          <a:p>
            <a:pPr lvl="2"/>
            <a:r>
              <a:rPr lang="en-US" dirty="0" smtClean="0"/>
              <a:t>Include an Item of Value with your letter</a:t>
            </a:r>
          </a:p>
          <a:p>
            <a:pPr lvl="2"/>
            <a:r>
              <a:rPr lang="en-US" dirty="0" smtClean="0"/>
              <a:t>Thank them for their help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E-mail Campaign</a:t>
            </a:r>
            <a:endParaRPr lang="en-US" dirty="0">
              <a:latin typeface="Century Gothic" pitchFamily="34" charset="0"/>
            </a:endParaRPr>
          </a:p>
        </p:txBody>
      </p:sp>
      <p:sp>
        <p:nvSpPr>
          <p:cNvPr id="3" name="Content Placeholder 2"/>
          <p:cNvSpPr>
            <a:spLocks noGrp="1"/>
          </p:cNvSpPr>
          <p:nvPr>
            <p:ph sz="half" idx="1"/>
          </p:nvPr>
        </p:nvSpPr>
        <p:spPr/>
        <p:txBody>
          <a:bodyPr/>
          <a:lstStyle/>
          <a:p>
            <a:r>
              <a:rPr lang="en-US" dirty="0" smtClean="0"/>
              <a:t>A monthly email to your database should be a regular part of your Business Plan</a:t>
            </a:r>
          </a:p>
          <a:p>
            <a:pPr lvl="1"/>
            <a:r>
              <a:rPr lang="en-US" dirty="0" smtClean="0"/>
              <a:t>Monthly Item of Value</a:t>
            </a:r>
          </a:p>
          <a:p>
            <a:pPr lvl="1"/>
            <a:r>
              <a:rPr lang="en-US" dirty="0" smtClean="0"/>
              <a:t>Monthly Holiday Message</a:t>
            </a:r>
          </a:p>
          <a:p>
            <a:pPr lvl="1"/>
            <a:r>
              <a:rPr lang="en-US" dirty="0" smtClean="0"/>
              <a:t>An occasional Market Update</a:t>
            </a:r>
          </a:p>
          <a:p>
            <a:pPr lvl="2"/>
            <a:r>
              <a:rPr lang="en-US" dirty="0" smtClean="0"/>
              <a:t>I.e.:  Low Inventory / High Demand</a:t>
            </a:r>
            <a:endParaRPr lang="en-US" dirty="0"/>
          </a:p>
        </p:txBody>
      </p:sp>
      <p:pic>
        <p:nvPicPr>
          <p:cNvPr id="5" name="Content Placeholder 4" descr="email image.jpg"/>
          <p:cNvPicPr>
            <a:picLocks noGrp="1" noChangeAspect="1"/>
          </p:cNvPicPr>
          <p:nvPr>
            <p:ph sz="half" idx="2"/>
          </p:nvPr>
        </p:nvPicPr>
        <p:blipFill>
          <a:blip r:embed="rId2" cstate="print"/>
          <a:stretch>
            <a:fillRect/>
          </a:stretch>
        </p:blipFill>
        <p:spPr>
          <a:xfrm>
            <a:off x="4572000" y="1752600"/>
            <a:ext cx="4063206" cy="406320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entury Gothic" pitchFamily="34" charset="0"/>
              </a:rPr>
              <a:t>Market Update Email Message</a:t>
            </a:r>
            <a:endParaRPr lang="en-US" dirty="0">
              <a:latin typeface="Century Gothic" pitchFamily="34" charset="0"/>
            </a:endParaRPr>
          </a:p>
        </p:txBody>
      </p:sp>
      <p:sp>
        <p:nvSpPr>
          <p:cNvPr id="6" name="Content Placeholder 5"/>
          <p:cNvSpPr>
            <a:spLocks noGrp="1"/>
          </p:cNvSpPr>
          <p:nvPr>
            <p:ph idx="1"/>
          </p:nvPr>
        </p:nvSpPr>
        <p:spPr/>
        <p:txBody>
          <a:bodyPr>
            <a:normAutofit fontScale="92500" lnSpcReduction="10000"/>
          </a:bodyPr>
          <a:lstStyle/>
          <a:p>
            <a:r>
              <a:rPr lang="en-US" dirty="0" smtClean="0"/>
              <a:t>Hi Everyone… I hope this message finds you safe and well during the COVID-19  pandemic.  Many of you have asked me about the real estate market during these unusual times.  Well, interestingly enough, the “market” is on fire!  We only have one problem… a lack of homes to sell.  Do you know of anyone currently thinking about Selling?  If so, you know I would gladly get in touch with them to talk about why NOW is a great time to sell.  Stay well &amp; know that I’m here to answer any of your real estate 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Gothic" pitchFamily="34" charset="0"/>
              </a:rPr>
              <a:t>Pop-Bys (Personal Visits)</a:t>
            </a:r>
            <a:endParaRPr lang="en-US" dirty="0">
              <a:latin typeface="Century Gothic" pitchFamily="34" charset="0"/>
            </a:endParaRPr>
          </a:p>
        </p:txBody>
      </p:sp>
      <p:sp>
        <p:nvSpPr>
          <p:cNvPr id="5" name="Content Placeholder 4"/>
          <p:cNvSpPr>
            <a:spLocks noGrp="1"/>
          </p:cNvSpPr>
          <p:nvPr>
            <p:ph sz="half" idx="1"/>
          </p:nvPr>
        </p:nvSpPr>
        <p:spPr/>
        <p:txBody>
          <a:bodyPr>
            <a:normAutofit fontScale="85000" lnSpcReduction="10000"/>
          </a:bodyPr>
          <a:lstStyle/>
          <a:p>
            <a:r>
              <a:rPr lang="en-US" dirty="0" smtClean="0"/>
              <a:t>A Quick “Stop” at the homes of some of your VERY BEST contacts is a great way to keep top of mind</a:t>
            </a:r>
          </a:p>
          <a:p>
            <a:pPr lvl="1"/>
            <a:r>
              <a:rPr lang="en-US" dirty="0" smtClean="0"/>
              <a:t>Make it COVID-19 compliant</a:t>
            </a:r>
          </a:p>
          <a:p>
            <a:pPr lvl="1"/>
            <a:r>
              <a:rPr lang="en-US" dirty="0" smtClean="0"/>
              <a:t>Drop off a small “fall” gift with a pop-by tag attached </a:t>
            </a:r>
          </a:p>
          <a:p>
            <a:pPr lvl="1"/>
            <a:r>
              <a:rPr lang="en-US" dirty="0" smtClean="0"/>
              <a:t>Include a Personal Note</a:t>
            </a:r>
          </a:p>
          <a:p>
            <a:pPr lvl="1"/>
            <a:r>
              <a:rPr lang="en-US" dirty="0" smtClean="0"/>
              <a:t>This will almost always result in a phone call to say Thanks</a:t>
            </a:r>
          </a:p>
          <a:p>
            <a:pPr lvl="2"/>
            <a:r>
              <a:rPr lang="en-US" dirty="0" smtClean="0"/>
              <a:t>That’s an opportunity to have a conversation about the market &amp; to ask for a referral</a:t>
            </a:r>
            <a:endParaRPr lang="en-US" dirty="0"/>
          </a:p>
        </p:txBody>
      </p:sp>
      <p:pic>
        <p:nvPicPr>
          <p:cNvPr id="7" name="Content Placeholder 6" descr="Seasons Change.jpg"/>
          <p:cNvPicPr>
            <a:picLocks noGrp="1" noChangeAspect="1"/>
          </p:cNvPicPr>
          <p:nvPr>
            <p:ph sz="half" idx="2"/>
          </p:nvPr>
        </p:nvPicPr>
        <p:blipFill>
          <a:blip r:embed="rId2" cstate="print"/>
          <a:stretch>
            <a:fillRect/>
          </a:stretch>
        </p:blipFill>
        <p:spPr>
          <a:xfrm>
            <a:off x="4770437" y="2286000"/>
            <a:ext cx="4022629" cy="331866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Century Gothic" pitchFamily="34" charset="0"/>
              </a:rPr>
              <a:t>Personal Handwritten Notes</a:t>
            </a:r>
            <a:endParaRPr lang="en-US" dirty="0">
              <a:latin typeface="Century Gothic" pitchFamily="34" charset="0"/>
            </a:endParaRPr>
          </a:p>
        </p:txBody>
      </p:sp>
      <p:sp>
        <p:nvSpPr>
          <p:cNvPr id="8" name="Content Placeholder 7"/>
          <p:cNvSpPr>
            <a:spLocks noGrp="1"/>
          </p:cNvSpPr>
          <p:nvPr>
            <p:ph sz="half" idx="1"/>
          </p:nvPr>
        </p:nvSpPr>
        <p:spPr/>
        <p:txBody>
          <a:bodyPr>
            <a:normAutofit/>
          </a:bodyPr>
          <a:lstStyle/>
          <a:p>
            <a:r>
              <a:rPr lang="en-US" dirty="0" smtClean="0"/>
              <a:t>This is yet another way to get a quick response</a:t>
            </a:r>
          </a:p>
          <a:p>
            <a:pPr lvl="1"/>
            <a:r>
              <a:rPr lang="en-US" dirty="0" smtClean="0"/>
              <a:t>Keep it personal</a:t>
            </a:r>
          </a:p>
          <a:p>
            <a:pPr lvl="1"/>
            <a:r>
              <a:rPr lang="en-US" dirty="0" smtClean="0"/>
              <a:t>Keep it short</a:t>
            </a:r>
          </a:p>
          <a:p>
            <a:pPr lvl="1"/>
            <a:r>
              <a:rPr lang="en-US" dirty="0" smtClean="0"/>
              <a:t>Include Your Business Card</a:t>
            </a:r>
          </a:p>
          <a:p>
            <a:pPr lvl="1"/>
            <a:r>
              <a:rPr lang="en-US" dirty="0" smtClean="0"/>
              <a:t>BE PREPARED for a return phone call</a:t>
            </a:r>
          </a:p>
          <a:p>
            <a:pPr lvl="2"/>
            <a:r>
              <a:rPr lang="en-US" dirty="0" smtClean="0"/>
              <a:t>A Great Opportunity to ASK for a referral before the end of the call</a:t>
            </a:r>
            <a:endParaRPr lang="en-US" dirty="0"/>
          </a:p>
        </p:txBody>
      </p:sp>
      <p:pic>
        <p:nvPicPr>
          <p:cNvPr id="10" name="Content Placeholder 9" descr="personal note with pen.jpg"/>
          <p:cNvPicPr>
            <a:picLocks noGrp="1" noChangeAspect="1"/>
          </p:cNvPicPr>
          <p:nvPr>
            <p:ph sz="half" idx="2"/>
          </p:nvPr>
        </p:nvPicPr>
        <p:blipFill>
          <a:blip r:embed="rId2" cstate="print"/>
          <a:stretch>
            <a:fillRect/>
          </a:stretch>
        </p:blipFill>
        <p:spPr>
          <a:xfrm>
            <a:off x="4656138" y="2362201"/>
            <a:ext cx="4253506" cy="318097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Holiday Food Drive</a:t>
            </a:r>
            <a:endParaRPr lang="en-US" dirty="0">
              <a:latin typeface="Century Gothic" pitchFamily="34"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t>What would happen if each of us held a Food Drive in our neighborhoods during the holidays… Branded to you &amp; RMS</a:t>
            </a:r>
          </a:p>
          <a:p>
            <a:pPr lvl="1"/>
            <a:r>
              <a:rPr lang="en-US" dirty="0" smtClean="0"/>
              <a:t>OPPORTUNITY</a:t>
            </a:r>
          </a:p>
          <a:p>
            <a:r>
              <a:rPr lang="en-US" dirty="0" smtClean="0"/>
              <a:t>What if we would include RMS information on our promotional material</a:t>
            </a:r>
          </a:p>
          <a:p>
            <a:pPr lvl="1"/>
            <a:r>
              <a:rPr lang="en-US" dirty="0" smtClean="0"/>
              <a:t>MORE OPPORTUNITY</a:t>
            </a:r>
          </a:p>
          <a:p>
            <a:pPr lvl="2"/>
            <a:r>
              <a:rPr lang="en-US" dirty="0" smtClean="0"/>
              <a:t>Not to mention we’d be helping others!!!!!</a:t>
            </a:r>
            <a:endParaRPr lang="en-US" dirty="0"/>
          </a:p>
        </p:txBody>
      </p:sp>
      <p:pic>
        <p:nvPicPr>
          <p:cNvPr id="5" name="Content Placeholder 4" descr="What if image.png"/>
          <p:cNvPicPr>
            <a:picLocks noGrp="1" noChangeAspect="1"/>
          </p:cNvPicPr>
          <p:nvPr>
            <p:ph sz="half" idx="2"/>
          </p:nvPr>
        </p:nvPicPr>
        <p:blipFill>
          <a:blip r:embed="rId2" cstate="print"/>
          <a:stretch>
            <a:fillRect/>
          </a:stretch>
        </p:blipFill>
        <p:spPr>
          <a:xfrm>
            <a:off x="4572000" y="1295400"/>
            <a:ext cx="4038600" cy="299564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Coffee with an “A” Contact</a:t>
            </a:r>
            <a:endParaRPr lang="en-US" dirty="0">
              <a:latin typeface="Century Gothic" pitchFamily="34" charset="0"/>
            </a:endParaRPr>
          </a:p>
        </p:txBody>
      </p:sp>
      <p:sp>
        <p:nvSpPr>
          <p:cNvPr id="3" name="Content Placeholder 2"/>
          <p:cNvSpPr>
            <a:spLocks noGrp="1"/>
          </p:cNvSpPr>
          <p:nvPr>
            <p:ph idx="1"/>
          </p:nvPr>
        </p:nvSpPr>
        <p:spPr/>
        <p:txBody>
          <a:bodyPr>
            <a:normAutofit fontScale="92500"/>
          </a:bodyPr>
          <a:lstStyle/>
          <a:p>
            <a:r>
              <a:rPr lang="en-US" dirty="0" smtClean="0"/>
              <a:t>Your VERY BEST  (“A”) contacts would probably love to have a cup of coffee with you</a:t>
            </a:r>
          </a:p>
          <a:p>
            <a:r>
              <a:rPr lang="en-US" dirty="0" smtClean="0"/>
              <a:t>Take one person a week out for a cup of coffee</a:t>
            </a:r>
          </a:p>
          <a:p>
            <a:r>
              <a:rPr lang="en-US" dirty="0" smtClean="0"/>
              <a:t>Build that Personal Relationship with some normal, everyday “chit chat”</a:t>
            </a:r>
          </a:p>
          <a:p>
            <a:pPr lvl="1"/>
            <a:r>
              <a:rPr lang="en-US" dirty="0" smtClean="0"/>
              <a:t>The conversation will always (&amp; naturally) include the “how’s work” conversation</a:t>
            </a:r>
          </a:p>
          <a:p>
            <a:pPr lvl="2"/>
            <a:r>
              <a:rPr lang="en-US" dirty="0" smtClean="0"/>
              <a:t>The PERFECT opportunity to discuss the market and ASK for a referral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97864"/>
          </a:xfrm>
        </p:spPr>
        <p:txBody>
          <a:bodyPr/>
          <a:lstStyle/>
          <a:p>
            <a:r>
              <a:rPr lang="en-US" dirty="0" smtClean="0">
                <a:latin typeface="Century Gothic" pitchFamily="34" charset="0"/>
              </a:rPr>
              <a:t>Zoom or Facetime someone you haven’t seen for a while…</a:t>
            </a:r>
            <a:endParaRPr lang="en-US" dirty="0">
              <a:latin typeface="Century Gothic" pitchFamily="34" charset="0"/>
            </a:endParaRPr>
          </a:p>
        </p:txBody>
      </p:sp>
      <p:pic>
        <p:nvPicPr>
          <p:cNvPr id="8" name="Content Placeholder 7" descr="facetime.jpg"/>
          <p:cNvPicPr>
            <a:picLocks noGrp="1" noChangeAspect="1"/>
          </p:cNvPicPr>
          <p:nvPr>
            <p:ph sz="half" idx="2"/>
          </p:nvPr>
        </p:nvPicPr>
        <p:blipFill>
          <a:blip r:embed="rId2" cstate="print"/>
          <a:stretch>
            <a:fillRect/>
          </a:stretch>
        </p:blipFill>
        <p:spPr>
          <a:xfrm>
            <a:off x="4724400" y="2590800"/>
            <a:ext cx="4038600" cy="2120265"/>
          </a:xfrm>
        </p:spPr>
      </p:pic>
      <p:sp>
        <p:nvSpPr>
          <p:cNvPr id="11" name="Content Placeholder 10"/>
          <p:cNvSpPr>
            <a:spLocks noGrp="1"/>
          </p:cNvSpPr>
          <p:nvPr>
            <p:ph sz="half" idx="1"/>
          </p:nvPr>
        </p:nvSpPr>
        <p:spPr>
          <a:xfrm>
            <a:off x="457200" y="1981200"/>
            <a:ext cx="4038600" cy="4267200"/>
          </a:xfrm>
        </p:spPr>
        <p:txBody>
          <a:bodyPr>
            <a:normAutofit fontScale="92500"/>
          </a:bodyPr>
          <a:lstStyle/>
          <a:p>
            <a:r>
              <a:rPr lang="en-US" dirty="0" smtClean="0"/>
              <a:t>Using Zoom or Facetime to meet up with someone in your Circle of Influence is a nice idea… right?</a:t>
            </a:r>
          </a:p>
          <a:p>
            <a:r>
              <a:rPr lang="en-US" dirty="0" smtClean="0"/>
              <a:t>Make the call…  have the conversation.  It will surely include the “how’s work” conversation.</a:t>
            </a:r>
          </a:p>
          <a:p>
            <a:pPr lvl="1"/>
            <a:r>
              <a:rPr lang="en-US" dirty="0" smtClean="0"/>
              <a:t>OPPORTUNITY!!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latin typeface="Century Gothic" pitchFamily="34" charset="0"/>
              </a:rPr>
              <a:t>Where do Listings come from?</a:t>
            </a:r>
            <a:endParaRPr lang="en-US" dirty="0">
              <a:latin typeface="Century Gothic" pitchFamily="34" charset="0"/>
            </a:endParaRPr>
          </a:p>
        </p:txBody>
      </p:sp>
      <p:sp>
        <p:nvSpPr>
          <p:cNvPr id="3" name="Content Placeholder 2"/>
          <p:cNvSpPr>
            <a:spLocks noGrp="1"/>
          </p:cNvSpPr>
          <p:nvPr>
            <p:ph sz="half" idx="1"/>
          </p:nvPr>
        </p:nvSpPr>
        <p:spPr/>
        <p:txBody>
          <a:bodyPr/>
          <a:lstStyle/>
          <a:p>
            <a:r>
              <a:rPr lang="en-US" dirty="0" smtClean="0"/>
              <a:t>There is no “Silver Bullet” when it comes to finding listings</a:t>
            </a:r>
          </a:p>
          <a:p>
            <a:pPr lvl="1"/>
            <a:r>
              <a:rPr lang="en-US" dirty="0" smtClean="0"/>
              <a:t>The “Silver Bullet”            is YOU… and you                     need to know how to        find them</a:t>
            </a:r>
          </a:p>
          <a:p>
            <a:pPr lvl="2"/>
            <a:r>
              <a:rPr lang="en-US" dirty="0" smtClean="0"/>
              <a:t>Here’s How…  Remember, it’s not magic; it’s not by accident; it’s  by  Action… “Systematic Persistence”</a:t>
            </a:r>
          </a:p>
          <a:p>
            <a:pPr lvl="1"/>
            <a:endParaRPr lang="en-US" dirty="0"/>
          </a:p>
        </p:txBody>
      </p:sp>
      <p:pic>
        <p:nvPicPr>
          <p:cNvPr id="5" name="Content Placeholder 4" descr="Silver-bullet-1024x709.jpg"/>
          <p:cNvPicPr>
            <a:picLocks noGrp="1" noChangeAspect="1"/>
          </p:cNvPicPr>
          <p:nvPr>
            <p:ph sz="half" idx="2"/>
          </p:nvPr>
        </p:nvPicPr>
        <p:blipFill>
          <a:blip r:embed="rId2" cstate="print"/>
          <a:stretch>
            <a:fillRect/>
          </a:stretch>
        </p:blipFill>
        <p:spPr>
          <a:xfrm flipH="1">
            <a:off x="4267200" y="2133600"/>
            <a:ext cx="4287622" cy="2590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latin typeface="Century Gothic" pitchFamily="34" charset="0"/>
              </a:rPr>
              <a:t>Record a Video Message on your Phone</a:t>
            </a:r>
            <a:endParaRPr lang="en-US" dirty="0">
              <a:latin typeface="Century Gothic" pitchFamily="34" charset="0"/>
            </a:endParaRPr>
          </a:p>
        </p:txBody>
      </p:sp>
      <p:pic>
        <p:nvPicPr>
          <p:cNvPr id="5" name="Content Placeholder 4" descr="video message.jpg"/>
          <p:cNvPicPr>
            <a:picLocks noGrp="1" noChangeAspect="1"/>
          </p:cNvPicPr>
          <p:nvPr>
            <p:ph sz="half" idx="1"/>
          </p:nvPr>
        </p:nvPicPr>
        <p:blipFill>
          <a:blip r:embed="rId2" cstate="print"/>
          <a:stretch>
            <a:fillRect/>
          </a:stretch>
        </p:blipFill>
        <p:spPr>
          <a:xfrm>
            <a:off x="381000" y="2286000"/>
            <a:ext cx="4038600" cy="2841205"/>
          </a:xfrm>
        </p:spPr>
      </p:pic>
      <p:sp>
        <p:nvSpPr>
          <p:cNvPr id="4" name="Content Placeholder 3"/>
          <p:cNvSpPr>
            <a:spLocks noGrp="1"/>
          </p:cNvSpPr>
          <p:nvPr>
            <p:ph sz="half" idx="2"/>
          </p:nvPr>
        </p:nvSpPr>
        <p:spPr/>
        <p:txBody>
          <a:bodyPr/>
          <a:lstStyle/>
          <a:p>
            <a:r>
              <a:rPr lang="en-US" dirty="0" smtClean="0"/>
              <a:t>Record a quick video on your phone</a:t>
            </a:r>
          </a:p>
          <a:p>
            <a:pPr lvl="1"/>
            <a:r>
              <a:rPr lang="en-US" dirty="0" smtClean="0"/>
              <a:t>Send it to everyone in your database / Circle of Influence</a:t>
            </a:r>
          </a:p>
          <a:p>
            <a:pPr lvl="1"/>
            <a:r>
              <a:rPr lang="en-US" dirty="0" smtClean="0"/>
              <a:t>Make it Personal</a:t>
            </a:r>
          </a:p>
          <a:p>
            <a:pPr lvl="1"/>
            <a:r>
              <a:rPr lang="en-US" dirty="0" smtClean="0"/>
              <a:t>Add a Business Tag at the end</a:t>
            </a:r>
          </a:p>
          <a:p>
            <a:pPr lvl="1"/>
            <a:r>
              <a:rPr lang="en-US" dirty="0" smtClean="0"/>
              <a:t>Watch for a response</a:t>
            </a:r>
          </a:p>
          <a:p>
            <a:pPr lvl="2"/>
            <a:r>
              <a:rPr lang="en-US" dirty="0" smtClean="0"/>
              <a:t>OPPORTUNITY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entury Gothic" pitchFamily="34" charset="0"/>
              </a:rPr>
              <a:t>Quick Video Script</a:t>
            </a:r>
            <a:endParaRPr lang="en-US" dirty="0">
              <a:latin typeface="Century Gothic" pitchFamily="34" charset="0"/>
            </a:endParaRPr>
          </a:p>
        </p:txBody>
      </p:sp>
      <p:sp>
        <p:nvSpPr>
          <p:cNvPr id="6" name="Content Placeholder 5"/>
          <p:cNvSpPr>
            <a:spLocks noGrp="1"/>
          </p:cNvSpPr>
          <p:nvPr>
            <p:ph idx="1"/>
          </p:nvPr>
        </p:nvSpPr>
        <p:spPr/>
        <p:txBody>
          <a:bodyPr>
            <a:normAutofit fontScale="92500" lnSpcReduction="20000"/>
          </a:bodyPr>
          <a:lstStyle/>
          <a:p>
            <a:r>
              <a:rPr lang="en-US" dirty="0" smtClean="0"/>
              <a:t>Hey Everybody…  Lloyd here from beautiful Siesta Key Beach in Sarasota.  I just couldn’t resist sending you a quick message to say Hi.  I truly hope you are safe and well, and able to enjoy a little bit of life during these unusual times.  Get in touch with me sometime… I’d love hearing from you.  In the meantime, if you or anyone you know is thinking about buying or selling a home… I’m your guy!  You know I’ll take care of you or any of your leads as if they’re family!  OK…  enough for now!  I’m headed for my favorite weekend spot here at the beach…  Stay safe and be well…  All the Best!!</a:t>
            </a:r>
          </a:p>
        </p:txBody>
      </p:sp>
      <p:pic>
        <p:nvPicPr>
          <p:cNvPr id="7" name="Picture 6" descr="siesta key beach.jpg"/>
          <p:cNvPicPr>
            <a:picLocks noChangeAspect="1"/>
          </p:cNvPicPr>
          <p:nvPr/>
        </p:nvPicPr>
        <p:blipFill>
          <a:blip r:embed="rId2" cstate="print"/>
          <a:stretch>
            <a:fillRect/>
          </a:stretch>
        </p:blipFill>
        <p:spPr>
          <a:xfrm>
            <a:off x="6705600" y="162306"/>
            <a:ext cx="1981200" cy="140665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For Sale By Owner Contacts</a:t>
            </a:r>
            <a:endParaRPr lang="en-US" dirty="0">
              <a:latin typeface="Century Gothic" pitchFamily="34" charset="0"/>
            </a:endParaRPr>
          </a:p>
        </p:txBody>
      </p:sp>
      <p:sp>
        <p:nvSpPr>
          <p:cNvPr id="3" name="Content Placeholder 2"/>
          <p:cNvSpPr>
            <a:spLocks noGrp="1"/>
          </p:cNvSpPr>
          <p:nvPr>
            <p:ph idx="1"/>
          </p:nvPr>
        </p:nvSpPr>
        <p:spPr>
          <a:xfrm>
            <a:off x="914400" y="1371600"/>
            <a:ext cx="7772400" cy="4983960"/>
          </a:xfrm>
        </p:spPr>
        <p:txBody>
          <a:bodyPr>
            <a:normAutofit fontScale="92500"/>
          </a:bodyPr>
          <a:lstStyle/>
          <a:p>
            <a:r>
              <a:rPr lang="en-US" dirty="0" smtClean="0"/>
              <a:t>There are a variety of ways to make contact with For Sale By Owners (FSBOs)</a:t>
            </a:r>
          </a:p>
          <a:p>
            <a:pPr lvl="1"/>
            <a:r>
              <a:rPr lang="en-US" dirty="0" smtClean="0"/>
              <a:t>Realize that MOST agents make one contact with a FSBO… that’s NOT enough</a:t>
            </a:r>
          </a:p>
          <a:p>
            <a:pPr lvl="2"/>
            <a:r>
              <a:rPr lang="en-US" dirty="0" smtClean="0"/>
              <a:t>Be Persistent with Weekly Contact</a:t>
            </a:r>
          </a:p>
          <a:p>
            <a:pPr lvl="3"/>
            <a:r>
              <a:rPr lang="en-US" dirty="0" smtClean="0"/>
              <a:t>The vast majority of FSBOs will actually list with an agent</a:t>
            </a:r>
          </a:p>
          <a:p>
            <a:pPr lvl="3"/>
            <a:r>
              <a:rPr lang="en-US" dirty="0" smtClean="0"/>
              <a:t>Usually the agent who is the most persistent</a:t>
            </a:r>
          </a:p>
          <a:p>
            <a:pPr lvl="2"/>
            <a:r>
              <a:rPr lang="en-US" dirty="0" smtClean="0"/>
              <a:t>Always try to Provide them with Helpful Material</a:t>
            </a:r>
          </a:p>
          <a:p>
            <a:pPr lvl="2"/>
            <a:r>
              <a:rPr lang="en-US" dirty="0" smtClean="0"/>
              <a:t>Build that Relationship</a:t>
            </a:r>
          </a:p>
          <a:p>
            <a:pPr lvl="2"/>
            <a:r>
              <a:rPr lang="en-US" dirty="0" smtClean="0"/>
              <a:t>Ask Lloyd for his FSBO Programs</a:t>
            </a:r>
          </a:p>
          <a:p>
            <a:pPr lvl="3"/>
            <a:r>
              <a:rPr lang="en-US" dirty="0" smtClean="0"/>
              <a:t>Just Stop By</a:t>
            </a:r>
          </a:p>
          <a:p>
            <a:pPr lvl="3"/>
            <a:r>
              <a:rPr lang="en-US" dirty="0" smtClean="0"/>
              <a:t>Letter Campaign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Expired Listings</a:t>
            </a:r>
            <a:endParaRPr lang="en-US" dirty="0">
              <a:latin typeface="Century Gothic" pitchFamily="34" charset="0"/>
            </a:endParaRPr>
          </a:p>
        </p:txBody>
      </p:sp>
      <p:sp>
        <p:nvSpPr>
          <p:cNvPr id="3" name="Content Placeholder 2"/>
          <p:cNvSpPr>
            <a:spLocks noGrp="1"/>
          </p:cNvSpPr>
          <p:nvPr>
            <p:ph idx="1"/>
          </p:nvPr>
        </p:nvSpPr>
        <p:spPr/>
        <p:txBody>
          <a:bodyPr/>
          <a:lstStyle/>
          <a:p>
            <a:r>
              <a:rPr lang="en-US" dirty="0" smtClean="0"/>
              <a:t>Expired Listings are Opportunities</a:t>
            </a:r>
          </a:p>
          <a:p>
            <a:pPr lvl="1"/>
            <a:r>
              <a:rPr lang="en-US" dirty="0" smtClean="0"/>
              <a:t>They obviously wanted to sell</a:t>
            </a:r>
          </a:p>
          <a:p>
            <a:pPr lvl="1"/>
            <a:r>
              <a:rPr lang="en-US" dirty="0" smtClean="0"/>
              <a:t>The reasons for not selling were most likely Price &amp;/or Condition</a:t>
            </a:r>
          </a:p>
          <a:p>
            <a:pPr lvl="1"/>
            <a:r>
              <a:rPr lang="en-US" dirty="0" smtClean="0"/>
              <a:t>Learn how to make Contact with those Expired Listings by asking Lloyd for his Expired Listing Programs and Presentation Ideas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Gothic" pitchFamily="34" charset="0"/>
              </a:rPr>
              <a:t>Open Houses</a:t>
            </a:r>
            <a:endParaRPr lang="en-US" dirty="0">
              <a:latin typeface="Century Gothic" pitchFamily="34" charset="0"/>
            </a:endParaRPr>
          </a:p>
        </p:txBody>
      </p:sp>
      <p:sp>
        <p:nvSpPr>
          <p:cNvPr id="5" name="Content Placeholder 4"/>
          <p:cNvSpPr>
            <a:spLocks noGrp="1"/>
          </p:cNvSpPr>
          <p:nvPr>
            <p:ph sz="half" idx="1"/>
          </p:nvPr>
        </p:nvSpPr>
        <p:spPr/>
        <p:txBody>
          <a:bodyPr/>
          <a:lstStyle/>
          <a:p>
            <a:r>
              <a:rPr lang="en-US" dirty="0" smtClean="0"/>
              <a:t>Yes… Open Houses</a:t>
            </a:r>
          </a:p>
          <a:p>
            <a:pPr lvl="1"/>
            <a:r>
              <a:rPr lang="en-US" dirty="0" smtClean="0"/>
              <a:t>Who Visit’s Open Houses?</a:t>
            </a:r>
          </a:p>
          <a:p>
            <a:pPr lvl="2"/>
            <a:r>
              <a:rPr lang="en-US" dirty="0" smtClean="0"/>
              <a:t>People Thinking of Buying</a:t>
            </a:r>
          </a:p>
          <a:p>
            <a:pPr lvl="2"/>
            <a:r>
              <a:rPr lang="en-US" dirty="0" smtClean="0"/>
              <a:t>People Who Need to Sell BEFORE they Buy</a:t>
            </a:r>
          </a:p>
          <a:p>
            <a:pPr lvl="2"/>
            <a:r>
              <a:rPr lang="en-US" dirty="0" smtClean="0"/>
              <a:t>People Interested in the Market</a:t>
            </a:r>
          </a:p>
          <a:p>
            <a:pPr lvl="2"/>
            <a:r>
              <a:rPr lang="en-US" dirty="0" smtClean="0"/>
              <a:t>People Who Will Test Your Knowledge of the Market</a:t>
            </a:r>
          </a:p>
          <a:p>
            <a:pPr lvl="2"/>
            <a:r>
              <a:rPr lang="en-US" dirty="0" smtClean="0"/>
              <a:t>People Looking for HELP</a:t>
            </a:r>
          </a:p>
          <a:p>
            <a:pPr lvl="2"/>
            <a:endParaRPr lang="en-US" dirty="0"/>
          </a:p>
        </p:txBody>
      </p:sp>
      <p:pic>
        <p:nvPicPr>
          <p:cNvPr id="9" name="Content Placeholder 8" descr="Open House for ppt.jpg"/>
          <p:cNvPicPr>
            <a:picLocks noGrp="1" noChangeAspect="1"/>
          </p:cNvPicPr>
          <p:nvPr>
            <p:ph sz="half" idx="2"/>
          </p:nvPr>
        </p:nvPicPr>
        <p:blipFill>
          <a:blip r:embed="rId2" cstate="print"/>
          <a:stretch>
            <a:fillRect/>
          </a:stretch>
        </p:blipFill>
        <p:spPr>
          <a:xfrm>
            <a:off x="4267200" y="990600"/>
            <a:ext cx="4336530" cy="1905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Ready, FIRE, Aim…</a:t>
            </a:r>
            <a:endParaRPr lang="en-US" dirty="0">
              <a:latin typeface="Century Gothic" pitchFamily="34" charset="0"/>
            </a:endParaRPr>
          </a:p>
        </p:txBody>
      </p:sp>
      <p:pic>
        <p:nvPicPr>
          <p:cNvPr id="5" name="Content Placeholder 4" descr="Silver-bullet-1024x709.jpg"/>
          <p:cNvPicPr>
            <a:picLocks noGrp="1" noChangeAspect="1"/>
          </p:cNvPicPr>
          <p:nvPr>
            <p:ph sz="half" idx="1"/>
          </p:nvPr>
        </p:nvPicPr>
        <p:blipFill>
          <a:blip r:embed="rId2" cstate="print"/>
          <a:stretch>
            <a:fillRect/>
          </a:stretch>
        </p:blipFill>
        <p:spPr>
          <a:xfrm>
            <a:off x="401423" y="2590800"/>
            <a:ext cx="3643591" cy="2522760"/>
          </a:xfrm>
        </p:spPr>
      </p:pic>
      <p:sp>
        <p:nvSpPr>
          <p:cNvPr id="4" name="Content Placeholder 3"/>
          <p:cNvSpPr>
            <a:spLocks noGrp="1"/>
          </p:cNvSpPr>
          <p:nvPr>
            <p:ph sz="half" idx="2"/>
          </p:nvPr>
        </p:nvSpPr>
        <p:spPr/>
        <p:txBody>
          <a:bodyPr>
            <a:normAutofit lnSpcReduction="10000"/>
          </a:bodyPr>
          <a:lstStyle/>
          <a:p>
            <a:r>
              <a:rPr lang="en-US" dirty="0" smtClean="0"/>
              <a:t>That’s right!!</a:t>
            </a:r>
          </a:p>
          <a:p>
            <a:pPr lvl="1"/>
            <a:r>
              <a:rPr lang="en-US" dirty="0" smtClean="0"/>
              <a:t>Ready</a:t>
            </a:r>
          </a:p>
          <a:p>
            <a:pPr lvl="1"/>
            <a:r>
              <a:rPr lang="en-US" dirty="0" smtClean="0"/>
              <a:t>FIRE</a:t>
            </a:r>
          </a:p>
          <a:p>
            <a:pPr lvl="1"/>
            <a:r>
              <a:rPr lang="en-US" dirty="0" smtClean="0"/>
              <a:t>Aim</a:t>
            </a:r>
          </a:p>
          <a:p>
            <a:pPr lvl="1">
              <a:buNone/>
            </a:pPr>
            <a:r>
              <a:rPr lang="en-US" dirty="0" smtClean="0"/>
              <a:t>The problem with Ready, Aim, Fire… is that we tend to spend way to much time aiming and never firing!!</a:t>
            </a:r>
          </a:p>
          <a:p>
            <a:pPr lvl="1">
              <a:buNone/>
            </a:pPr>
            <a:r>
              <a:rPr lang="en-US" dirty="0" smtClean="0"/>
              <a:t>FIRE!!  Take Action… Action may actually be the Silver Bullet!!</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6989298" cy="3220328"/>
          </a:xfrm>
        </p:spPr>
        <p:txBody>
          <a:bodyPr>
            <a:normAutofit fontScale="92500" lnSpcReduction="10000"/>
          </a:bodyPr>
          <a:lstStyle/>
          <a:p>
            <a:r>
              <a:rPr lang="en-US" dirty="0" smtClean="0"/>
              <a:t>There ARE Listings out there</a:t>
            </a:r>
          </a:p>
          <a:p>
            <a:r>
              <a:rPr lang="en-US" dirty="0" smtClean="0"/>
              <a:t>	We Need to  take action &amp; ASK for Them</a:t>
            </a:r>
          </a:p>
          <a:p>
            <a:r>
              <a:rPr lang="en-US" dirty="0" smtClean="0"/>
              <a:t>		Our Circle of Influence Will Help Us</a:t>
            </a:r>
          </a:p>
          <a:p>
            <a:r>
              <a:rPr lang="en-US" dirty="0" smtClean="0"/>
              <a:t>			Sellers are Afraid of the Market</a:t>
            </a:r>
          </a:p>
          <a:p>
            <a:r>
              <a:rPr lang="en-US" dirty="0" smtClean="0"/>
              <a:t>				</a:t>
            </a:r>
            <a:r>
              <a:rPr lang="en-US" dirty="0" smtClean="0"/>
              <a:t>&amp; We </a:t>
            </a:r>
            <a:r>
              <a:rPr lang="en-US" dirty="0" smtClean="0"/>
              <a:t>can help them  Sell</a:t>
            </a:r>
          </a:p>
          <a:p>
            <a:r>
              <a:rPr lang="en-US" dirty="0" smtClean="0"/>
              <a:t>Realize that it takes about 40 Contacts to generate 1 Lead.  How many Contacts did you make this week?</a:t>
            </a:r>
          </a:p>
          <a:p>
            <a:r>
              <a:rPr lang="en-US" dirty="0" smtClean="0"/>
              <a:t>Take ACTION </a:t>
            </a:r>
          </a:p>
          <a:p>
            <a:r>
              <a:rPr lang="en-US" dirty="0" smtClean="0"/>
              <a:t>Get STARTED… NOW!</a:t>
            </a:r>
            <a:endParaRPr lang="en-US" dirty="0"/>
          </a:p>
        </p:txBody>
      </p:sp>
      <p:sp>
        <p:nvSpPr>
          <p:cNvPr id="3" name="Title 2"/>
          <p:cNvSpPr>
            <a:spLocks noGrp="1"/>
          </p:cNvSpPr>
          <p:nvPr>
            <p:ph type="title"/>
          </p:nvPr>
        </p:nvSpPr>
        <p:spPr/>
        <p:txBody>
          <a:bodyPr/>
          <a:lstStyle/>
          <a:p>
            <a:r>
              <a:rPr lang="en-US" dirty="0" smtClean="0">
                <a:latin typeface="Century Gothic" pitchFamily="34" charset="0"/>
              </a:rPr>
              <a:t>Conclusions</a:t>
            </a:r>
            <a:endParaRPr lang="en-US" dirty="0">
              <a:latin typeface="Century Gothic" pitchFamily="34" charset="0"/>
            </a:endParaRPr>
          </a:p>
        </p:txBody>
      </p:sp>
      <p:pic>
        <p:nvPicPr>
          <p:cNvPr id="5" name="Picture 4" descr="ask me.jpg"/>
          <p:cNvPicPr>
            <a:picLocks noChangeAspect="1"/>
          </p:cNvPicPr>
          <p:nvPr/>
        </p:nvPicPr>
        <p:blipFill>
          <a:blip r:embed="rId2" cstate="print"/>
          <a:stretch>
            <a:fillRect/>
          </a:stretch>
        </p:blipFill>
        <p:spPr>
          <a:xfrm>
            <a:off x="4724400" y="3810000"/>
            <a:ext cx="3171825" cy="1371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 don't have to be great.png"/>
          <p:cNvPicPr>
            <a:picLocks noChangeAspect="1"/>
          </p:cNvPicPr>
          <p:nvPr/>
        </p:nvPicPr>
        <p:blipFill>
          <a:blip r:embed="rId2" cstate="print"/>
          <a:stretch>
            <a:fillRect/>
          </a:stretch>
        </p:blipFill>
        <p:spPr>
          <a:xfrm>
            <a:off x="457200" y="1143000"/>
            <a:ext cx="8305800" cy="41529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Systematic Persistence</a:t>
            </a:r>
            <a:endParaRPr lang="en-US" dirty="0">
              <a:latin typeface="Century Gothic" pitchFamily="34" charset="0"/>
            </a:endParaRPr>
          </a:p>
        </p:txBody>
      </p:sp>
      <p:sp>
        <p:nvSpPr>
          <p:cNvPr id="3" name="Content Placeholder 2"/>
          <p:cNvSpPr>
            <a:spLocks noGrp="1"/>
          </p:cNvSpPr>
          <p:nvPr>
            <p:ph sz="half" idx="1"/>
          </p:nvPr>
        </p:nvSpPr>
        <p:spPr/>
        <p:txBody>
          <a:bodyPr/>
          <a:lstStyle/>
          <a:p>
            <a:r>
              <a:rPr lang="en-US" dirty="0" smtClean="0"/>
              <a:t>Systematic </a:t>
            </a:r>
          </a:p>
          <a:p>
            <a:pPr lvl="1"/>
            <a:r>
              <a:rPr lang="en-US" dirty="0" smtClean="0"/>
              <a:t>Methodical</a:t>
            </a:r>
          </a:p>
          <a:p>
            <a:pPr lvl="1"/>
            <a:r>
              <a:rPr lang="en-US" dirty="0" smtClean="0"/>
              <a:t>Organized</a:t>
            </a:r>
          </a:p>
          <a:p>
            <a:pPr lvl="1"/>
            <a:r>
              <a:rPr lang="en-US" dirty="0" smtClean="0"/>
              <a:t>Regular</a:t>
            </a:r>
          </a:p>
          <a:p>
            <a:pPr lvl="1"/>
            <a:r>
              <a:rPr lang="en-US" dirty="0" smtClean="0"/>
              <a:t>Efficient</a:t>
            </a:r>
          </a:p>
          <a:p>
            <a:pPr lvl="1">
              <a:buNone/>
            </a:pPr>
            <a:endParaRPr lang="en-US" dirty="0" smtClean="0"/>
          </a:p>
          <a:p>
            <a:pPr>
              <a:buNone/>
            </a:pPr>
            <a:endParaRPr lang="en-US" dirty="0"/>
          </a:p>
        </p:txBody>
      </p:sp>
      <p:sp>
        <p:nvSpPr>
          <p:cNvPr id="4" name="Content Placeholder 3"/>
          <p:cNvSpPr>
            <a:spLocks noGrp="1"/>
          </p:cNvSpPr>
          <p:nvPr>
            <p:ph sz="half" idx="2"/>
          </p:nvPr>
        </p:nvSpPr>
        <p:spPr/>
        <p:txBody>
          <a:bodyPr/>
          <a:lstStyle/>
          <a:p>
            <a:r>
              <a:rPr lang="en-US" dirty="0" smtClean="0"/>
              <a:t>Persistence</a:t>
            </a:r>
          </a:p>
          <a:p>
            <a:pPr lvl="1"/>
            <a:r>
              <a:rPr lang="en-US" dirty="0" smtClean="0"/>
              <a:t>Constant</a:t>
            </a:r>
          </a:p>
          <a:p>
            <a:pPr lvl="1"/>
            <a:r>
              <a:rPr lang="en-US" dirty="0" smtClean="0"/>
              <a:t>Unrelenting</a:t>
            </a:r>
          </a:p>
          <a:p>
            <a:pPr lvl="1"/>
            <a:r>
              <a:rPr lang="en-US" dirty="0" smtClean="0"/>
              <a:t>Determined</a:t>
            </a:r>
          </a:p>
          <a:p>
            <a:pPr lvl="1"/>
            <a:r>
              <a:rPr lang="en-US" dirty="0" smtClean="0"/>
              <a:t>Continuous</a:t>
            </a:r>
          </a:p>
          <a:p>
            <a:pPr lvl="1"/>
            <a:endParaRPr lang="en-US" dirty="0" smtClean="0"/>
          </a:p>
          <a:p>
            <a:pPr lvl="1">
              <a:buNone/>
            </a:pPr>
            <a:endParaRPr lang="en-US" dirty="0"/>
          </a:p>
        </p:txBody>
      </p:sp>
      <p:pic>
        <p:nvPicPr>
          <p:cNvPr id="5" name="Picture 4" descr="systematic.png"/>
          <p:cNvPicPr>
            <a:picLocks noChangeAspect="1"/>
          </p:cNvPicPr>
          <p:nvPr/>
        </p:nvPicPr>
        <p:blipFill>
          <a:blip r:embed="rId2" cstate="print"/>
          <a:stretch>
            <a:fillRect/>
          </a:stretch>
        </p:blipFill>
        <p:spPr>
          <a:xfrm>
            <a:off x="533400" y="4114800"/>
            <a:ext cx="3276600" cy="2457450"/>
          </a:xfrm>
          <a:prstGeom prst="rect">
            <a:avLst/>
          </a:prstGeom>
        </p:spPr>
      </p:pic>
      <p:pic>
        <p:nvPicPr>
          <p:cNvPr id="6" name="Picture 5" descr="Persistence.jpg"/>
          <p:cNvPicPr>
            <a:picLocks noChangeAspect="1"/>
          </p:cNvPicPr>
          <p:nvPr/>
        </p:nvPicPr>
        <p:blipFill>
          <a:blip r:embed="rId3" cstate="print"/>
          <a:stretch>
            <a:fillRect/>
          </a:stretch>
        </p:blipFill>
        <p:spPr>
          <a:xfrm>
            <a:off x="5638800" y="4343400"/>
            <a:ext cx="2209800" cy="22992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Doing Nothing… Waiting for Someone to Call You…</a:t>
            </a:r>
          </a:p>
          <a:p>
            <a:r>
              <a:rPr lang="en-US" dirty="0" smtClean="0"/>
              <a:t>Having NO PLAN… is NOT Actionable!!</a:t>
            </a:r>
            <a:endParaRPr lang="en-US" dirty="0"/>
          </a:p>
        </p:txBody>
      </p:sp>
      <p:sp>
        <p:nvSpPr>
          <p:cNvPr id="3" name="Title 2"/>
          <p:cNvSpPr>
            <a:spLocks noGrp="1"/>
          </p:cNvSpPr>
          <p:nvPr>
            <p:ph type="title"/>
          </p:nvPr>
        </p:nvSpPr>
        <p:spPr/>
        <p:txBody>
          <a:bodyPr/>
          <a:lstStyle/>
          <a:p>
            <a:r>
              <a:rPr lang="en-US" dirty="0" smtClean="0">
                <a:latin typeface="Century Gothic" pitchFamily="34" charset="0"/>
              </a:rPr>
              <a:t>An Actionable Plan of Attack</a:t>
            </a:r>
            <a:endParaRPr lang="en-US" dirty="0">
              <a:latin typeface="Century Gothic" pitchFamily="34" charset="0"/>
            </a:endParaRPr>
          </a:p>
        </p:txBody>
      </p:sp>
      <p:pic>
        <p:nvPicPr>
          <p:cNvPr id="4" name="Picture 3" descr="Just-do-it.jpg"/>
          <p:cNvPicPr>
            <a:picLocks noChangeAspect="1"/>
          </p:cNvPicPr>
          <p:nvPr/>
        </p:nvPicPr>
        <p:blipFill>
          <a:blip r:embed="rId2" cstate="print"/>
          <a:stretch>
            <a:fillRect/>
          </a:stretch>
        </p:blipFill>
        <p:spPr>
          <a:xfrm>
            <a:off x="2057400" y="2743200"/>
            <a:ext cx="5334000" cy="26501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Listing Generating Activities</a:t>
            </a:r>
            <a:endParaRPr lang="en-US" dirty="0">
              <a:latin typeface="Century Gothic" pitchFamily="34" charset="0"/>
            </a:endParaRPr>
          </a:p>
        </p:txBody>
      </p:sp>
      <p:sp>
        <p:nvSpPr>
          <p:cNvPr id="3" name="Content Placeholder 2"/>
          <p:cNvSpPr>
            <a:spLocks noGrp="1"/>
          </p:cNvSpPr>
          <p:nvPr>
            <p:ph sz="half" idx="1"/>
          </p:nvPr>
        </p:nvSpPr>
        <p:spPr/>
        <p:txBody>
          <a:bodyPr>
            <a:normAutofit lnSpcReduction="10000"/>
          </a:bodyPr>
          <a:lstStyle/>
          <a:p>
            <a:r>
              <a:rPr lang="en-US" dirty="0" smtClean="0"/>
              <a:t>Database Phone Calls</a:t>
            </a:r>
          </a:p>
          <a:p>
            <a:r>
              <a:rPr lang="en-US" dirty="0" smtClean="0"/>
              <a:t>Database Texts</a:t>
            </a:r>
          </a:p>
          <a:p>
            <a:r>
              <a:rPr lang="en-US" dirty="0" smtClean="0"/>
              <a:t>Neighborhood / Farm Canvassing</a:t>
            </a:r>
          </a:p>
          <a:p>
            <a:r>
              <a:rPr lang="en-US" dirty="0" smtClean="0"/>
              <a:t>E-Mail Campaign</a:t>
            </a:r>
          </a:p>
          <a:p>
            <a:r>
              <a:rPr lang="en-US" dirty="0" smtClean="0"/>
              <a:t>Pop-Bys</a:t>
            </a:r>
          </a:p>
          <a:p>
            <a:pPr lvl="1"/>
            <a:r>
              <a:rPr lang="en-US" dirty="0" smtClean="0"/>
              <a:t>Covid-19 Compliant</a:t>
            </a:r>
          </a:p>
          <a:p>
            <a:r>
              <a:rPr lang="en-US" dirty="0" smtClean="0"/>
              <a:t>Personal Handwritten Notes</a:t>
            </a:r>
          </a:p>
          <a:p>
            <a:r>
              <a:rPr lang="en-US" dirty="0" smtClean="0"/>
              <a:t>Holiday Food Drive</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Coffee with an “A” Contact</a:t>
            </a:r>
          </a:p>
          <a:p>
            <a:pPr lvl="1"/>
            <a:r>
              <a:rPr lang="en-US" dirty="0" smtClean="0"/>
              <a:t>Covid-19 Compliant</a:t>
            </a:r>
          </a:p>
          <a:p>
            <a:r>
              <a:rPr lang="en-US" dirty="0" smtClean="0"/>
              <a:t>Zoom / Facetime </a:t>
            </a:r>
          </a:p>
          <a:p>
            <a:r>
              <a:rPr lang="en-US" dirty="0" smtClean="0"/>
              <a:t>Video Message to Database</a:t>
            </a:r>
          </a:p>
          <a:p>
            <a:r>
              <a:rPr lang="en-US" dirty="0" smtClean="0"/>
              <a:t>For Sale by Owner Contact</a:t>
            </a:r>
          </a:p>
          <a:p>
            <a:r>
              <a:rPr lang="en-US" dirty="0" smtClean="0"/>
              <a:t>Expired Listing Contact</a:t>
            </a:r>
          </a:p>
          <a:p>
            <a:r>
              <a:rPr lang="en-US" dirty="0" smtClean="0"/>
              <a:t>Open Houses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Database Phone Calls</a:t>
            </a:r>
            <a:endParaRPr lang="en-US" dirty="0">
              <a:latin typeface="Century Gothic" pitchFamily="34" charset="0"/>
            </a:endParaRPr>
          </a:p>
        </p:txBody>
      </p:sp>
      <p:sp>
        <p:nvSpPr>
          <p:cNvPr id="3" name="Content Placeholder 2"/>
          <p:cNvSpPr>
            <a:spLocks noGrp="1"/>
          </p:cNvSpPr>
          <p:nvPr>
            <p:ph sz="half" idx="1"/>
          </p:nvPr>
        </p:nvSpPr>
        <p:spPr/>
        <p:txBody>
          <a:bodyPr>
            <a:normAutofit lnSpcReduction="10000"/>
          </a:bodyPr>
          <a:lstStyle/>
          <a:p>
            <a:r>
              <a:rPr lang="en-US" dirty="0" smtClean="0"/>
              <a:t>This is a great way to generate better relationships &amp; more business</a:t>
            </a:r>
          </a:p>
          <a:p>
            <a:pPr lvl="1"/>
            <a:r>
              <a:rPr lang="en-US" dirty="0" smtClean="0"/>
              <a:t>You should be making a minimum of 2 – 5 calls a day to your Circle of Influence (database)</a:t>
            </a:r>
          </a:p>
          <a:p>
            <a:pPr lvl="2"/>
            <a:r>
              <a:rPr lang="en-US" dirty="0" smtClean="0"/>
              <a:t>Make the call “Personal”</a:t>
            </a:r>
          </a:p>
          <a:p>
            <a:pPr lvl="3"/>
            <a:r>
              <a:rPr lang="en-US" dirty="0" smtClean="0"/>
              <a:t>“How are You &amp; the Family?”</a:t>
            </a:r>
          </a:p>
          <a:p>
            <a:pPr lvl="2"/>
            <a:r>
              <a:rPr lang="en-US" dirty="0" smtClean="0"/>
              <a:t>End the call by ASKING for a Referral</a:t>
            </a:r>
            <a:endParaRPr lang="en-US" dirty="0"/>
          </a:p>
        </p:txBody>
      </p:sp>
      <p:pic>
        <p:nvPicPr>
          <p:cNvPr id="5" name="Content Placeholder 4" descr="phone call female.jpg"/>
          <p:cNvPicPr>
            <a:picLocks noGrp="1" noChangeAspect="1"/>
          </p:cNvPicPr>
          <p:nvPr>
            <p:ph sz="half" idx="2"/>
          </p:nvPr>
        </p:nvPicPr>
        <p:blipFill>
          <a:blip r:embed="rId2" cstate="print"/>
          <a:stretch>
            <a:fillRect/>
          </a:stretch>
        </p:blipFill>
        <p:spPr>
          <a:xfrm>
            <a:off x="4495800" y="1905000"/>
            <a:ext cx="4038600" cy="2019300"/>
          </a:xfrm>
        </p:spPr>
      </p:pic>
      <p:pic>
        <p:nvPicPr>
          <p:cNvPr id="6" name="Picture 5" descr="phone call male.jpg"/>
          <p:cNvPicPr>
            <a:picLocks noChangeAspect="1"/>
          </p:cNvPicPr>
          <p:nvPr/>
        </p:nvPicPr>
        <p:blipFill>
          <a:blip r:embed="rId3" cstate="print"/>
          <a:stretch>
            <a:fillRect/>
          </a:stretch>
        </p:blipFill>
        <p:spPr>
          <a:xfrm>
            <a:off x="5105400" y="4038600"/>
            <a:ext cx="3429000" cy="22343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Quick Phone Call Script</a:t>
            </a:r>
            <a:endParaRPr lang="en-US" dirty="0">
              <a:latin typeface="Century Gothic"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t>Hey Scott…  This is Lloyd… How are you?</a:t>
            </a:r>
          </a:p>
          <a:p>
            <a:pPr lvl="1"/>
            <a:r>
              <a:rPr lang="en-US" dirty="0" smtClean="0"/>
              <a:t>Chit Chat… Keep it personal</a:t>
            </a:r>
          </a:p>
          <a:p>
            <a:r>
              <a:rPr lang="en-US" dirty="0" smtClean="0"/>
              <a:t>How are you and the family doing these days?  </a:t>
            </a:r>
          </a:p>
          <a:p>
            <a:r>
              <a:rPr lang="en-US" dirty="0" smtClean="0"/>
              <a:t>Are the kids back in the classroom?</a:t>
            </a:r>
          </a:p>
          <a:p>
            <a:pPr lvl="1"/>
            <a:r>
              <a:rPr lang="en-US" dirty="0" smtClean="0"/>
              <a:t>Chit Chat… Keep it </a:t>
            </a:r>
            <a:r>
              <a:rPr lang="en-US" dirty="0" smtClean="0"/>
              <a:t>personal   </a:t>
            </a:r>
            <a:endParaRPr lang="en-US" dirty="0" smtClean="0"/>
          </a:p>
          <a:p>
            <a:r>
              <a:rPr lang="en-US" dirty="0" smtClean="0"/>
              <a:t>Good to talk to you Scott… Listen, I don’t want to tie you up, but before I let you go, do you know of anyone who might be considering either buying or selling a home?  </a:t>
            </a:r>
          </a:p>
          <a:p>
            <a:pPr lvl="1"/>
            <a:r>
              <a:rPr lang="en-US" dirty="0" smtClean="0"/>
              <a:t>Chit Chat… Move into a business / market conversation</a:t>
            </a:r>
          </a:p>
          <a:p>
            <a:pPr lvl="2"/>
            <a:r>
              <a:rPr lang="en-US" dirty="0" smtClean="0"/>
              <a:t>“The Market is HOT…  We Need More Homes to Sell”</a:t>
            </a:r>
          </a:p>
          <a:p>
            <a:r>
              <a:rPr lang="en-US" dirty="0" smtClean="0"/>
              <a:t>Remember Scott… “I’m Never Too Busy for You or any of your referrals”… Take Care my friend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97864"/>
          </a:xfrm>
        </p:spPr>
        <p:txBody>
          <a:bodyPr/>
          <a:lstStyle/>
          <a:p>
            <a:r>
              <a:rPr lang="en-US" dirty="0" smtClean="0">
                <a:latin typeface="Century Gothic" pitchFamily="34" charset="0"/>
              </a:rPr>
              <a:t>Four Easy Ways to Ask for a Referral</a:t>
            </a:r>
            <a:endParaRPr lang="en-US" dirty="0">
              <a:latin typeface="Century Gothic" pitchFamily="34" charset="0"/>
            </a:endParaRPr>
          </a:p>
        </p:txBody>
      </p:sp>
      <p:sp>
        <p:nvSpPr>
          <p:cNvPr id="3" name="Content Placeholder 2"/>
          <p:cNvSpPr>
            <a:spLocks noGrp="1"/>
          </p:cNvSpPr>
          <p:nvPr>
            <p:ph idx="1"/>
          </p:nvPr>
        </p:nvSpPr>
        <p:spPr>
          <a:xfrm>
            <a:off x="914400" y="1295400"/>
            <a:ext cx="7772400" cy="5060160"/>
          </a:xfrm>
        </p:spPr>
        <p:txBody>
          <a:bodyPr>
            <a:normAutofit fontScale="77500" lnSpcReduction="20000"/>
          </a:bodyPr>
          <a:lstStyle/>
          <a:p>
            <a:endParaRPr lang="en-US" dirty="0" smtClean="0"/>
          </a:p>
          <a:p>
            <a:r>
              <a:rPr lang="en-US" dirty="0" smtClean="0"/>
              <a:t> One: </a:t>
            </a:r>
          </a:p>
          <a:p>
            <a:pPr lvl="1"/>
            <a:r>
              <a:rPr lang="en-US" i="1" dirty="0" smtClean="0"/>
              <a:t>“I’m sure you know this, but I’m never too busy for any of your referrals.” </a:t>
            </a:r>
          </a:p>
          <a:p>
            <a:r>
              <a:rPr lang="en-US" dirty="0" smtClean="0"/>
              <a:t>Two: </a:t>
            </a:r>
          </a:p>
          <a:p>
            <a:pPr lvl="1"/>
            <a:r>
              <a:rPr lang="en-US" i="1" dirty="0" smtClean="0"/>
              <a:t>“If you know of someone who would appreciate the kind of service I give, please call me with their name and number. I’ll be happy to follow-up with them.” </a:t>
            </a:r>
          </a:p>
          <a:p>
            <a:r>
              <a:rPr lang="en-US" dirty="0" smtClean="0"/>
              <a:t>Three: </a:t>
            </a:r>
          </a:p>
          <a:p>
            <a:pPr lvl="1"/>
            <a:r>
              <a:rPr lang="en-US" i="1" dirty="0" smtClean="0"/>
              <a:t>“Please do me a favor.” “If you ever hear of anyone interested in Buying or Selling a home, can you keep me in mind?” </a:t>
            </a:r>
          </a:p>
          <a:p>
            <a:r>
              <a:rPr lang="en-US" dirty="0" smtClean="0"/>
              <a:t>Four: </a:t>
            </a:r>
          </a:p>
          <a:p>
            <a:pPr lvl="1"/>
            <a:r>
              <a:rPr lang="en-US" i="1" dirty="0" smtClean="0"/>
              <a:t>“I really enjoy working with you… and with people like you. If any of your friends or family has a need for real estate service, you know they could count on me. It would be an honor to work with any of your referrals. Just give me a call.”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Database Texts</a:t>
            </a:r>
            <a:endParaRPr lang="en-US" dirty="0">
              <a:latin typeface="Century Gothic" pitchFamily="34" charset="0"/>
            </a:endParaRPr>
          </a:p>
        </p:txBody>
      </p:sp>
      <p:sp>
        <p:nvSpPr>
          <p:cNvPr id="7" name="Content Placeholder 6"/>
          <p:cNvSpPr>
            <a:spLocks noGrp="1"/>
          </p:cNvSpPr>
          <p:nvPr>
            <p:ph sz="half" idx="1"/>
          </p:nvPr>
        </p:nvSpPr>
        <p:spPr/>
        <p:txBody>
          <a:bodyPr/>
          <a:lstStyle/>
          <a:p>
            <a:r>
              <a:rPr lang="en-US" dirty="0" smtClean="0"/>
              <a:t>This is a great way to generate a quick response</a:t>
            </a:r>
          </a:p>
          <a:p>
            <a:pPr lvl="1"/>
            <a:r>
              <a:rPr lang="en-US" dirty="0" smtClean="0"/>
              <a:t>Copy and Paste a Message that you can send to everyone in     your  Circle of Influence (database)</a:t>
            </a:r>
          </a:p>
          <a:p>
            <a:pPr lvl="1"/>
            <a:r>
              <a:rPr lang="en-US" dirty="0" smtClean="0"/>
              <a:t>Most always, a text will generate a response &amp; an OPPORTUNITY</a:t>
            </a:r>
          </a:p>
          <a:p>
            <a:pPr lvl="1">
              <a:buNone/>
            </a:pPr>
            <a:endParaRPr lang="en-US" dirty="0"/>
          </a:p>
        </p:txBody>
      </p:sp>
      <p:pic>
        <p:nvPicPr>
          <p:cNvPr id="9" name="Content Placeholder 8" descr="texting image.jpg"/>
          <p:cNvPicPr>
            <a:picLocks noGrp="1" noChangeAspect="1"/>
          </p:cNvPicPr>
          <p:nvPr>
            <p:ph sz="half" idx="2"/>
          </p:nvPr>
        </p:nvPicPr>
        <p:blipFill>
          <a:blip r:embed="rId2" cstate="print"/>
          <a:stretch>
            <a:fillRect/>
          </a:stretch>
        </p:blipFill>
        <p:spPr>
          <a:xfrm>
            <a:off x="4656138" y="2686844"/>
            <a:ext cx="4038600" cy="2692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505</TotalTime>
  <Words>1637</Words>
  <Application>Microsoft Office PowerPoint</Application>
  <PresentationFormat>On-screen Show (4:3)</PresentationFormat>
  <Paragraphs>183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Getting listings in a changed market</vt:lpstr>
      <vt:lpstr>Where do Listings come from?</vt:lpstr>
      <vt:lpstr>Systematic Persistence</vt:lpstr>
      <vt:lpstr>An Actionable Plan of Attack</vt:lpstr>
      <vt:lpstr>Listing Generating Activities</vt:lpstr>
      <vt:lpstr>Database Phone Calls</vt:lpstr>
      <vt:lpstr>Quick Phone Call Script</vt:lpstr>
      <vt:lpstr>Four Easy Ways to Ask for a Referral</vt:lpstr>
      <vt:lpstr>Database Texts</vt:lpstr>
      <vt:lpstr>Quick Text Script</vt:lpstr>
      <vt:lpstr>Neighborhood / Farm Canvassing</vt:lpstr>
      <vt:lpstr>Quick Canvassing Conversation (or letter)</vt:lpstr>
      <vt:lpstr>E-mail Campaign</vt:lpstr>
      <vt:lpstr>Market Update Email Message</vt:lpstr>
      <vt:lpstr>Pop-Bys (Personal Visits)</vt:lpstr>
      <vt:lpstr>Personal Handwritten Notes</vt:lpstr>
      <vt:lpstr>Holiday Food Drive</vt:lpstr>
      <vt:lpstr>Coffee with an “A” Contact</vt:lpstr>
      <vt:lpstr>Zoom or Facetime someone you haven’t seen for a while…</vt:lpstr>
      <vt:lpstr>Record a Video Message on your Phone</vt:lpstr>
      <vt:lpstr>Quick Video Script</vt:lpstr>
      <vt:lpstr>For Sale By Owner Contacts</vt:lpstr>
      <vt:lpstr>Expired Listings</vt:lpstr>
      <vt:lpstr>Open Houses</vt:lpstr>
      <vt:lpstr>Ready, FIRE, Aim…</vt:lpstr>
      <vt:lpstr>Conclusions</vt:lpstr>
      <vt:lpstr>Slide 27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listings in a changed market</dc:title>
  <dc:creator>Corporate Edition</dc:creator>
  <cp:lastModifiedBy>Corporate Edition</cp:lastModifiedBy>
  <cp:revision>53</cp:revision>
  <dcterms:created xsi:type="dcterms:W3CDTF">2020-09-23T14:28:56Z</dcterms:created>
  <dcterms:modified xsi:type="dcterms:W3CDTF">2020-09-25T13:13:23Z</dcterms:modified>
</cp:coreProperties>
</file>