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3"/>
  </p:handoutMasterIdLst>
  <p:sldIdLst>
    <p:sldId id="256" r:id="rId2"/>
    <p:sldId id="257" r:id="rId3"/>
    <p:sldId id="258" r:id="rId4"/>
    <p:sldId id="259" r:id="rId5"/>
    <p:sldId id="270" r:id="rId6"/>
    <p:sldId id="271" r:id="rId7"/>
    <p:sldId id="260" r:id="rId8"/>
    <p:sldId id="272" r:id="rId9"/>
    <p:sldId id="261" r:id="rId10"/>
    <p:sldId id="273" r:id="rId11"/>
    <p:sldId id="274" r:id="rId12"/>
    <p:sldId id="275" r:id="rId13"/>
    <p:sldId id="276" r:id="rId14"/>
    <p:sldId id="277" r:id="rId15"/>
    <p:sldId id="278" r:id="rId16"/>
    <p:sldId id="279" r:id="rId17"/>
    <p:sldId id="286" r:id="rId18"/>
    <p:sldId id="262" r:id="rId19"/>
    <p:sldId id="263" r:id="rId20"/>
    <p:sldId id="280" r:id="rId21"/>
    <p:sldId id="264" r:id="rId22"/>
    <p:sldId id="281" r:id="rId23"/>
    <p:sldId id="265" r:id="rId24"/>
    <p:sldId id="283" r:id="rId25"/>
    <p:sldId id="284" r:id="rId26"/>
    <p:sldId id="282" r:id="rId27"/>
    <p:sldId id="266" r:id="rId28"/>
    <p:sldId id="267" r:id="rId29"/>
    <p:sldId id="285" r:id="rId30"/>
    <p:sldId id="268" r:id="rId31"/>
    <p:sldId id="269"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8A1452B-A0F3-4C71-B8AB-11EBF18E8253}" type="datetimeFigureOut">
              <a:rPr lang="en-US" smtClean="0"/>
              <a:pPr/>
              <a:t>6/21/2019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21A415-83FB-4B39-8ABB-3F2B20A87D2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7983846-5CC4-4FE3-93D4-810F792A8CE3}" type="datetimeFigureOut">
              <a:rPr lang="en-US" smtClean="0"/>
              <a:pPr/>
              <a:t>6/21/2019</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1691CC60-F5F2-429F-9132-5434C3092FA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983846-5CC4-4FE3-93D4-810F792A8CE3}" type="datetimeFigureOut">
              <a:rPr lang="en-US" smtClean="0"/>
              <a:pPr/>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91CC60-F5F2-429F-9132-5434C3092FA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983846-5CC4-4FE3-93D4-810F792A8CE3}" type="datetimeFigureOut">
              <a:rPr lang="en-US" smtClean="0"/>
              <a:pPr/>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91CC60-F5F2-429F-9132-5434C3092FA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983846-5CC4-4FE3-93D4-810F792A8CE3}" type="datetimeFigureOut">
              <a:rPr lang="en-US" smtClean="0"/>
              <a:pPr/>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91CC60-F5F2-429F-9132-5434C3092FA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7983846-5CC4-4FE3-93D4-810F792A8CE3}" type="datetimeFigureOut">
              <a:rPr lang="en-US" smtClean="0"/>
              <a:pPr/>
              <a:t>6/21/2019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91CC60-F5F2-429F-9132-5434C3092FA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7983846-5CC4-4FE3-93D4-810F792A8CE3}" type="datetimeFigureOut">
              <a:rPr lang="en-US" smtClean="0"/>
              <a:pPr/>
              <a:t>6/21/2019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91CC60-F5F2-429F-9132-5434C3092FA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7983846-5CC4-4FE3-93D4-810F792A8CE3}" type="datetimeFigureOut">
              <a:rPr lang="en-US" smtClean="0"/>
              <a:pPr/>
              <a:t>6/21/2019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91CC60-F5F2-429F-9132-5434C3092FA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7983846-5CC4-4FE3-93D4-810F792A8CE3}" type="datetimeFigureOut">
              <a:rPr lang="en-US" smtClean="0"/>
              <a:pPr/>
              <a:t>6/21/2019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91CC60-F5F2-429F-9132-5434C3092FA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83846-5CC4-4FE3-93D4-810F792A8CE3}" type="datetimeFigureOut">
              <a:rPr lang="en-US" smtClean="0"/>
              <a:pPr/>
              <a:t>6/21/2019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91CC60-F5F2-429F-9132-5434C3092FA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7983846-5CC4-4FE3-93D4-810F792A8CE3}" type="datetimeFigureOut">
              <a:rPr lang="en-US" smtClean="0"/>
              <a:pPr/>
              <a:t>6/21/2019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91CC60-F5F2-429F-9132-5434C3092FA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7983846-5CC4-4FE3-93D4-810F792A8CE3}" type="datetimeFigureOut">
              <a:rPr lang="en-US" smtClean="0"/>
              <a:pPr/>
              <a:t>6/21/2019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1691CC60-F5F2-429F-9132-5434C3092FAD}"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7983846-5CC4-4FE3-93D4-810F792A8CE3}" type="datetimeFigureOut">
              <a:rPr lang="en-US" smtClean="0"/>
              <a:pPr/>
              <a:t>6/21/2019</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691CC60-F5F2-429F-9132-5434C3092FAD}"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s://www.bing.com/search?q=define+conclude" TargetMode="External"/><Relationship Id="rId13" Type="http://schemas.openxmlformats.org/officeDocument/2006/relationships/hyperlink" Target="https://www.bing.com/search?q=define+decease" TargetMode="External"/><Relationship Id="rId3" Type="http://schemas.openxmlformats.org/officeDocument/2006/relationships/hyperlink" Target="https://www.bing.com/search?q=define+lapse" TargetMode="External"/><Relationship Id="rId7" Type="http://schemas.openxmlformats.org/officeDocument/2006/relationships/hyperlink" Target="https://www.bing.com/search?q=define+stop" TargetMode="External"/><Relationship Id="rId12" Type="http://schemas.openxmlformats.org/officeDocument/2006/relationships/hyperlink" Target="https://www.bing.com/search?q=define+die" TargetMode="External"/><Relationship Id="rId2" Type="http://schemas.openxmlformats.org/officeDocument/2006/relationships/hyperlink" Target="https://www.bing.com/search?q=define+run+out" TargetMode="External"/><Relationship Id="rId1" Type="http://schemas.openxmlformats.org/officeDocument/2006/relationships/slideLayout" Target="../slideLayouts/slideLayout2.xml"/><Relationship Id="rId6" Type="http://schemas.openxmlformats.org/officeDocument/2006/relationships/hyperlink" Target="https://www.bing.com/search?q=define+finish" TargetMode="External"/><Relationship Id="rId11" Type="http://schemas.openxmlformats.org/officeDocument/2006/relationships/hyperlink" Target="https://www.bing.com/search?q=define+be+at+an+end" TargetMode="External"/><Relationship Id="rId5" Type="http://schemas.openxmlformats.org/officeDocument/2006/relationships/hyperlink" Target="https://www.bing.com/search?q=define+end" TargetMode="External"/><Relationship Id="rId10" Type="http://schemas.openxmlformats.org/officeDocument/2006/relationships/hyperlink" Target="https://www.bing.com/search?q=define+be+over" TargetMode="External"/><Relationship Id="rId4" Type="http://schemas.openxmlformats.org/officeDocument/2006/relationships/hyperlink" Target="https://www.bing.com/search?q=define+cease" TargetMode="External"/><Relationship Id="rId9" Type="http://schemas.openxmlformats.org/officeDocument/2006/relationships/hyperlink" Target="https://www.bing.com/search?q=define+terminate" TargetMode="External"/><Relationship Id="rId14" Type="http://schemas.openxmlformats.org/officeDocument/2006/relationships/hyperlink" Target="https://www.bing.com/search?q=define+perish"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71600"/>
            <a:ext cx="7851648" cy="1828800"/>
          </a:xfrm>
        </p:spPr>
        <p:txBody>
          <a:bodyPr/>
          <a:lstStyle/>
          <a:p>
            <a:r>
              <a:rPr lang="en-US" dirty="0" smtClean="0">
                <a:latin typeface="Bookman Old Style" pitchFamily="18" charset="0"/>
              </a:rPr>
              <a:t>Find The GOLD</a:t>
            </a:r>
            <a:endParaRPr lang="en-US" dirty="0">
              <a:latin typeface="Bookman Old Style" pitchFamily="18" charset="0"/>
            </a:endParaRPr>
          </a:p>
        </p:txBody>
      </p:sp>
      <p:sp>
        <p:nvSpPr>
          <p:cNvPr id="3" name="Subtitle 2"/>
          <p:cNvSpPr>
            <a:spLocks noGrp="1"/>
          </p:cNvSpPr>
          <p:nvPr>
            <p:ph type="subTitle" idx="1"/>
          </p:nvPr>
        </p:nvSpPr>
        <p:spPr/>
        <p:txBody>
          <a:bodyPr/>
          <a:lstStyle/>
          <a:p>
            <a:r>
              <a:rPr lang="en-US" dirty="0" smtClean="0"/>
              <a:t>in Expired Listings</a:t>
            </a:r>
            <a:endParaRPr lang="en-US" dirty="0"/>
          </a:p>
        </p:txBody>
      </p:sp>
      <p:pic>
        <p:nvPicPr>
          <p:cNvPr id="1027" name="Picture 3" descr="C:\Users\Lloyd\AppData\Local\Microsoft\Windows\INetCache\IE\0HFTZIXL\200px-Prospector[1].png"/>
          <p:cNvPicPr>
            <a:picLocks noChangeAspect="1" noChangeArrowheads="1"/>
          </p:cNvPicPr>
          <p:nvPr/>
        </p:nvPicPr>
        <p:blipFill>
          <a:blip r:embed="rId2" cstate="print"/>
          <a:srcRect/>
          <a:stretch>
            <a:fillRect/>
          </a:stretch>
        </p:blipFill>
        <p:spPr bwMode="auto">
          <a:xfrm>
            <a:off x="1143000" y="2514600"/>
            <a:ext cx="1905000" cy="3371850"/>
          </a:xfrm>
          <a:prstGeom prst="rect">
            <a:avLst/>
          </a:prstGeom>
          <a:noFill/>
        </p:spPr>
      </p:pic>
      <p:pic>
        <p:nvPicPr>
          <p:cNvPr id="1028" name="Picture 4" descr="C:\Users\Lloyd\AppData\Local\Microsoft\Windows\INetCache\IE\DR1GITTN\gold_PNG10992[1].png"/>
          <p:cNvPicPr>
            <a:picLocks noChangeAspect="1" noChangeArrowheads="1"/>
          </p:cNvPicPr>
          <p:nvPr/>
        </p:nvPicPr>
        <p:blipFill>
          <a:blip r:embed="rId3" cstate="print"/>
          <a:srcRect/>
          <a:stretch>
            <a:fillRect/>
          </a:stretch>
        </p:blipFill>
        <p:spPr bwMode="auto">
          <a:xfrm>
            <a:off x="5638800" y="4419600"/>
            <a:ext cx="1929699" cy="1168642"/>
          </a:xfrm>
          <a:prstGeom prst="rect">
            <a:avLst/>
          </a:prstGeom>
          <a:noFill/>
        </p:spPr>
      </p:pic>
      <p:pic>
        <p:nvPicPr>
          <p:cNvPr id="1029" name="Picture 5" descr="C:\Users\Lloyd\AppData\Local\Microsoft\Windows\INetCache\IE\0344IFIO\859px-Donkey_cartoon_04.svg[1].png"/>
          <p:cNvPicPr>
            <a:picLocks noChangeAspect="1" noChangeArrowheads="1"/>
          </p:cNvPicPr>
          <p:nvPr/>
        </p:nvPicPr>
        <p:blipFill>
          <a:blip r:embed="rId4" cstate="print"/>
          <a:srcRect/>
          <a:stretch>
            <a:fillRect/>
          </a:stretch>
        </p:blipFill>
        <p:spPr bwMode="auto">
          <a:xfrm>
            <a:off x="5257800" y="4191000"/>
            <a:ext cx="1917651" cy="2286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 of Displacement like this…</a:t>
            </a:r>
            <a:endParaRPr lang="en-US" dirty="0"/>
          </a:p>
        </p:txBody>
      </p:sp>
      <p:sp>
        <p:nvSpPr>
          <p:cNvPr id="3" name="Content Placeholder 2"/>
          <p:cNvSpPr>
            <a:spLocks noGrp="1"/>
          </p:cNvSpPr>
          <p:nvPr>
            <p:ph sz="half" idx="1"/>
          </p:nvPr>
        </p:nvSpPr>
        <p:spPr/>
        <p:txBody>
          <a:bodyPr/>
          <a:lstStyle/>
          <a:p>
            <a:r>
              <a:rPr lang="en-US" dirty="0" smtClean="0"/>
              <a:t>The Boss yells at the worker</a:t>
            </a:r>
            <a:endParaRPr lang="en-US" dirty="0"/>
          </a:p>
        </p:txBody>
      </p:sp>
      <p:pic>
        <p:nvPicPr>
          <p:cNvPr id="3074" name="Picture 2" descr="C:\Users\Lloyd\AppData\Local\Microsoft\Windows\INetCache\IE\NXZSZ015\criticism-1[1].jpg"/>
          <p:cNvPicPr>
            <a:picLocks noGrp="1" noChangeAspect="1" noChangeArrowheads="1"/>
          </p:cNvPicPr>
          <p:nvPr>
            <p:ph sz="half" idx="2"/>
          </p:nvPr>
        </p:nvPicPr>
        <p:blipFill>
          <a:blip r:embed="rId2" cstate="print"/>
          <a:srcRect/>
          <a:stretch>
            <a:fillRect/>
          </a:stretch>
        </p:blipFill>
        <p:spPr bwMode="auto">
          <a:xfrm>
            <a:off x="2209800" y="2667000"/>
            <a:ext cx="5815012" cy="31808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The Worker yells at the spouse</a:t>
            </a:r>
            <a:br>
              <a:rPr lang="en-US" dirty="0" smtClean="0"/>
            </a:br>
            <a:endParaRPr lang="en-US" dirty="0"/>
          </a:p>
        </p:txBody>
      </p:sp>
      <p:pic>
        <p:nvPicPr>
          <p:cNvPr id="4098" name="Picture 2" descr="C:\Users\Lloyd\AppData\Local\Microsoft\Windows\INetCache\IE\CGEJF2HW\1[1].jpg"/>
          <p:cNvPicPr>
            <a:picLocks noGrp="1" noChangeAspect="1" noChangeArrowheads="1"/>
          </p:cNvPicPr>
          <p:nvPr>
            <p:ph idx="1"/>
          </p:nvPr>
        </p:nvPicPr>
        <p:blipFill>
          <a:blip r:embed="rId2" cstate="print"/>
          <a:stretch>
            <a:fillRect/>
          </a:stretch>
        </p:blipFill>
        <p:spPr bwMode="auto">
          <a:xfrm>
            <a:off x="2204570" y="2362200"/>
            <a:ext cx="4501030" cy="33607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Spouse yells at the kid</a:t>
            </a:r>
            <a:br>
              <a:rPr lang="en-US" dirty="0" smtClean="0"/>
            </a:br>
            <a:endParaRPr lang="en-US" dirty="0"/>
          </a:p>
        </p:txBody>
      </p:sp>
      <p:pic>
        <p:nvPicPr>
          <p:cNvPr id="5122" name="Picture 2" descr="C:\Users\Lloyd\AppData\Local\Microsoft\Windows\INetCache\IE\5D0TQTUN\yelling-phone-17473306[1].jpg"/>
          <p:cNvPicPr>
            <a:picLocks noGrp="1" noChangeAspect="1" noChangeArrowheads="1"/>
          </p:cNvPicPr>
          <p:nvPr>
            <p:ph idx="1"/>
          </p:nvPr>
        </p:nvPicPr>
        <p:blipFill>
          <a:blip r:embed="rId2" cstate="print"/>
          <a:stretch>
            <a:fillRect/>
          </a:stretch>
        </p:blipFill>
        <p:spPr bwMode="auto">
          <a:xfrm>
            <a:off x="2438400" y="1371600"/>
            <a:ext cx="3495904" cy="4654311"/>
          </a:xfrm>
          <a:prstGeom prst="rect">
            <a:avLst/>
          </a:prstGeom>
          <a:noFill/>
        </p:spPr>
      </p:pic>
      <p:pic>
        <p:nvPicPr>
          <p:cNvPr id="5124" name="Picture 4" descr="C:\Users\Lloyd\AppData\Local\Microsoft\Windows\INetCache\IE\NXZSZ015\27200466690_4e32689066[1].jpg"/>
          <p:cNvPicPr>
            <a:picLocks noChangeAspect="1" noChangeArrowheads="1"/>
          </p:cNvPicPr>
          <p:nvPr/>
        </p:nvPicPr>
        <p:blipFill>
          <a:blip r:embed="rId3" cstate="print"/>
          <a:srcRect/>
          <a:stretch>
            <a:fillRect/>
          </a:stretch>
        </p:blipFill>
        <p:spPr bwMode="auto">
          <a:xfrm>
            <a:off x="2438400" y="1409814"/>
            <a:ext cx="3429000" cy="514864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heckerboard(across)">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kid kicks the dog</a:t>
            </a:r>
            <a:br>
              <a:rPr lang="en-US" dirty="0" smtClean="0"/>
            </a:br>
            <a:endParaRPr lang="en-US" dirty="0"/>
          </a:p>
        </p:txBody>
      </p:sp>
      <p:pic>
        <p:nvPicPr>
          <p:cNvPr id="6146" name="Picture 2" descr="C:\Users\Lloyd\AppData\Local\Microsoft\Windows\INetCache\IE\CGEJF2HW\begging-dog[1].jpg"/>
          <p:cNvPicPr>
            <a:picLocks noGrp="1" noChangeAspect="1" noChangeArrowheads="1"/>
          </p:cNvPicPr>
          <p:nvPr>
            <p:ph idx="1"/>
          </p:nvPr>
        </p:nvPicPr>
        <p:blipFill>
          <a:blip r:embed="rId2" cstate="print"/>
          <a:stretch>
            <a:fillRect/>
          </a:stretch>
        </p:blipFill>
        <p:spPr bwMode="auto">
          <a:xfrm>
            <a:off x="1174095" y="1524000"/>
            <a:ext cx="6958483" cy="42441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amond(in)">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dog bites the cat</a:t>
            </a:r>
            <a:br>
              <a:rPr lang="en-US" dirty="0" smtClean="0"/>
            </a:br>
            <a:endParaRPr lang="en-US" dirty="0"/>
          </a:p>
        </p:txBody>
      </p:sp>
      <p:pic>
        <p:nvPicPr>
          <p:cNvPr id="7170" name="Picture 2" descr="C:\Users\Lloyd\AppData\Local\Microsoft\Windows\INetCache\IE\AG3DOR81\yilduis[1].jpg"/>
          <p:cNvPicPr>
            <a:picLocks noGrp="1" noChangeAspect="1" noChangeArrowheads="1"/>
          </p:cNvPicPr>
          <p:nvPr>
            <p:ph idx="1"/>
          </p:nvPr>
        </p:nvPicPr>
        <p:blipFill>
          <a:blip r:embed="rId2" cstate="print"/>
          <a:stretch>
            <a:fillRect/>
          </a:stretch>
        </p:blipFill>
        <p:spPr bwMode="auto">
          <a:xfrm rot="16200000">
            <a:off x="2585547" y="-121370"/>
            <a:ext cx="4366047" cy="77638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4)">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cat eats the goldfish</a:t>
            </a:r>
            <a:br>
              <a:rPr lang="en-US" dirty="0" smtClean="0"/>
            </a:br>
            <a:endParaRPr lang="en-US" dirty="0"/>
          </a:p>
        </p:txBody>
      </p:sp>
      <p:sp>
        <p:nvSpPr>
          <p:cNvPr id="6" name="Content Placeholder 5"/>
          <p:cNvSpPr>
            <a:spLocks noGrp="1"/>
          </p:cNvSpPr>
          <p:nvPr>
            <p:ph idx="1"/>
          </p:nvPr>
        </p:nvSpPr>
        <p:spPr/>
        <p:txBody>
          <a:bodyPr/>
          <a:lstStyle/>
          <a:p>
            <a:endParaRPr lang="en-US" dirty="0"/>
          </a:p>
        </p:txBody>
      </p:sp>
      <p:pic>
        <p:nvPicPr>
          <p:cNvPr id="8194" name="Picture 2" descr="C:\Users\Lloyd\AppData\Local\Microsoft\Windows\INetCache\IE\0344IFIO\cat_and_fish.17570415_std[1].png"/>
          <p:cNvPicPr>
            <a:picLocks noChangeAspect="1" noChangeArrowheads="1"/>
          </p:cNvPicPr>
          <p:nvPr/>
        </p:nvPicPr>
        <p:blipFill>
          <a:blip r:embed="rId2" cstate="print"/>
          <a:srcRect/>
          <a:stretch>
            <a:fillRect/>
          </a:stretch>
        </p:blipFill>
        <p:spPr bwMode="auto">
          <a:xfrm>
            <a:off x="1752601" y="1550648"/>
            <a:ext cx="5232266" cy="46171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Realize…</a:t>
            </a:r>
            <a:endParaRPr lang="en-US" dirty="0"/>
          </a:p>
        </p:txBody>
      </p:sp>
      <p:sp>
        <p:nvSpPr>
          <p:cNvPr id="3" name="Content Placeholder 2"/>
          <p:cNvSpPr>
            <a:spLocks noGrp="1"/>
          </p:cNvSpPr>
          <p:nvPr>
            <p:ph sz="half" idx="1"/>
          </p:nvPr>
        </p:nvSpPr>
        <p:spPr/>
        <p:txBody>
          <a:bodyPr/>
          <a:lstStyle/>
          <a:p>
            <a:r>
              <a:rPr lang="en-US" dirty="0" smtClean="0"/>
              <a:t>when you’re dealing with Expired Listings, you will sometimes BE the GOLDFISH!!</a:t>
            </a:r>
            <a:endParaRPr lang="en-US" dirty="0"/>
          </a:p>
        </p:txBody>
      </p:sp>
      <p:pic>
        <p:nvPicPr>
          <p:cNvPr id="9218" name="Picture 2" descr="C:\Users\Lloyd\AppData\Local\Microsoft\Windows\INetCache\IE\5D0TQTUN\11026-illustration-of-a-cartoon-goldfish-pv[1].png"/>
          <p:cNvPicPr>
            <a:picLocks noGrp="1" noChangeAspect="1" noChangeArrowheads="1"/>
          </p:cNvPicPr>
          <p:nvPr>
            <p:ph sz="half" idx="2"/>
          </p:nvPr>
        </p:nvPicPr>
        <p:blipFill>
          <a:blip r:embed="rId2" cstate="print"/>
          <a:srcRect/>
          <a:stretch>
            <a:fillRect/>
          </a:stretch>
        </p:blipFill>
        <p:spPr bwMode="auto">
          <a:xfrm>
            <a:off x="3733800" y="2971800"/>
            <a:ext cx="4724400" cy="33386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ox(in)">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Do?</a:t>
            </a:r>
            <a:endParaRPr lang="en-US" dirty="0"/>
          </a:p>
        </p:txBody>
      </p:sp>
      <p:sp>
        <p:nvSpPr>
          <p:cNvPr id="3" name="Content Placeholder 2"/>
          <p:cNvSpPr>
            <a:spLocks noGrp="1"/>
          </p:cNvSpPr>
          <p:nvPr>
            <p:ph sz="half" idx="1"/>
          </p:nvPr>
        </p:nvSpPr>
        <p:spPr/>
        <p:txBody>
          <a:bodyPr/>
          <a:lstStyle/>
          <a:p>
            <a:r>
              <a:rPr lang="en-US" dirty="0" smtClean="0"/>
              <a:t>Listen</a:t>
            </a:r>
          </a:p>
          <a:p>
            <a:r>
              <a:rPr lang="en-US" dirty="0" smtClean="0"/>
              <a:t>Affirm…  </a:t>
            </a:r>
          </a:p>
          <a:p>
            <a:pPr lvl="1"/>
            <a:r>
              <a:rPr lang="en-US" dirty="0" smtClean="0"/>
              <a:t>“I understand”… “It’s quite normal”… </a:t>
            </a:r>
          </a:p>
          <a:p>
            <a:r>
              <a:rPr lang="en-US" dirty="0" smtClean="0"/>
              <a:t>Ask about their initial motivation</a:t>
            </a:r>
          </a:p>
          <a:p>
            <a:pPr lvl="1"/>
            <a:r>
              <a:rPr lang="en-US" dirty="0" smtClean="0"/>
              <a:t>Is this still your motivation</a:t>
            </a:r>
          </a:p>
          <a:p>
            <a:pPr lvl="1"/>
            <a:r>
              <a:rPr lang="en-US" dirty="0" smtClean="0"/>
              <a:t>Bring them “back”</a:t>
            </a:r>
          </a:p>
          <a:p>
            <a:pPr lvl="1"/>
            <a:endParaRPr lang="en-US" dirty="0"/>
          </a:p>
        </p:txBody>
      </p:sp>
      <p:pic>
        <p:nvPicPr>
          <p:cNvPr id="1026" name="Picture 2" descr="C:\Users\Lloyd\AppData\Local\Microsoft\Windows\INetCache\IE\AG3DOR81\Listening-to-a-prospect[1].jpg"/>
          <p:cNvPicPr>
            <a:picLocks noGrp="1" noChangeAspect="1" noChangeArrowheads="1"/>
          </p:cNvPicPr>
          <p:nvPr>
            <p:ph sz="half" idx="2"/>
          </p:nvPr>
        </p:nvPicPr>
        <p:blipFill>
          <a:blip r:embed="rId2" cstate="print"/>
          <a:srcRect/>
          <a:stretch>
            <a:fillRect/>
          </a:stretch>
        </p:blipFill>
        <p:spPr bwMode="auto">
          <a:xfrm>
            <a:off x="5189537" y="1680368"/>
            <a:ext cx="3116263" cy="467439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itchFamily="18" charset="0"/>
              </a:rPr>
              <a:t>The Seller’s 4 Options</a:t>
            </a:r>
            <a:endParaRPr lang="en-US" dirty="0">
              <a:latin typeface="Bookman Old Style" pitchFamily="18" charset="0"/>
            </a:endParaRPr>
          </a:p>
        </p:txBody>
      </p:sp>
      <p:sp>
        <p:nvSpPr>
          <p:cNvPr id="4" name="Content Placeholder 3"/>
          <p:cNvSpPr>
            <a:spLocks noGrp="1"/>
          </p:cNvSpPr>
          <p:nvPr>
            <p:ph sz="half" idx="1"/>
          </p:nvPr>
        </p:nvSpPr>
        <p:spPr/>
        <p:txBody>
          <a:bodyPr/>
          <a:lstStyle/>
          <a:p>
            <a:r>
              <a:rPr lang="en-US" dirty="0" smtClean="0"/>
              <a:t>1) Re-list with their current real estate professional</a:t>
            </a:r>
          </a:p>
          <a:p>
            <a:r>
              <a:rPr lang="en-US" dirty="0" smtClean="0"/>
              <a:t>2) Take the house off the market</a:t>
            </a:r>
          </a:p>
          <a:p>
            <a:r>
              <a:rPr lang="en-US" dirty="0" smtClean="0"/>
              <a:t>3) List the house For Sale By Owner</a:t>
            </a:r>
          </a:p>
          <a:p>
            <a:r>
              <a:rPr lang="en-US" dirty="0" smtClean="0"/>
              <a:t>4) Contract with YOU!!</a:t>
            </a:r>
            <a:endParaRPr lang="en-US" dirty="0"/>
          </a:p>
        </p:txBody>
      </p:sp>
      <p:pic>
        <p:nvPicPr>
          <p:cNvPr id="7" name="Content Placeholder 6" descr="RMS Banner.jpg"/>
          <p:cNvPicPr>
            <a:picLocks noGrp="1" noChangeAspect="1"/>
          </p:cNvPicPr>
          <p:nvPr>
            <p:ph sz="half" idx="2"/>
          </p:nvPr>
        </p:nvPicPr>
        <p:blipFill>
          <a:blip r:embed="rId2" cstate="print"/>
          <a:stretch>
            <a:fillRect/>
          </a:stretch>
        </p:blipFill>
        <p:spPr>
          <a:xfrm>
            <a:off x="6248400" y="3657600"/>
            <a:ext cx="2587560" cy="838200"/>
          </a:xfrm>
        </p:spPr>
      </p:pic>
      <p:pic>
        <p:nvPicPr>
          <p:cNvPr id="10242" name="Picture 2" descr="C:\Users\Lloyd\AppData\Local\Microsoft\Windows\INetCache\IE\NXZSZ015\house_for_sale_sign_hg_clr[1].gif"/>
          <p:cNvPicPr>
            <a:picLocks noChangeAspect="1" noChangeArrowheads="1" noCrop="1"/>
          </p:cNvPicPr>
          <p:nvPr/>
        </p:nvPicPr>
        <p:blipFill>
          <a:blip r:embed="rId3" cstate="print"/>
          <a:srcRect/>
          <a:stretch>
            <a:fillRect/>
          </a:stretch>
        </p:blipFill>
        <p:spPr bwMode="auto">
          <a:xfrm>
            <a:off x="5257800" y="2057400"/>
            <a:ext cx="3048000" cy="2438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itchFamily="18" charset="0"/>
              </a:rPr>
              <a:t>Re-List</a:t>
            </a:r>
            <a:endParaRPr lang="en-US" dirty="0">
              <a:latin typeface="Bookman Old Style" pitchFamily="18" charset="0"/>
            </a:endParaRPr>
          </a:p>
        </p:txBody>
      </p:sp>
      <p:sp>
        <p:nvSpPr>
          <p:cNvPr id="4" name="Content Placeholder 3"/>
          <p:cNvSpPr>
            <a:spLocks noGrp="1"/>
          </p:cNvSpPr>
          <p:nvPr>
            <p:ph sz="half" idx="1"/>
          </p:nvPr>
        </p:nvSpPr>
        <p:spPr/>
        <p:txBody>
          <a:bodyPr>
            <a:normAutofit fontScale="92500"/>
          </a:bodyPr>
          <a:lstStyle/>
          <a:p>
            <a:r>
              <a:rPr lang="en-US" dirty="0" smtClean="0"/>
              <a:t>Re-List with their current real estate professional</a:t>
            </a:r>
          </a:p>
          <a:p>
            <a:pPr lvl="1"/>
            <a:r>
              <a:rPr lang="en-US" dirty="0" smtClean="0"/>
              <a:t>WHY??</a:t>
            </a:r>
            <a:endParaRPr lang="en-US" dirty="0"/>
          </a:p>
        </p:txBody>
      </p:sp>
      <p:sp>
        <p:nvSpPr>
          <p:cNvPr id="5" name="Content Placeholder 4"/>
          <p:cNvSpPr>
            <a:spLocks noGrp="1"/>
          </p:cNvSpPr>
          <p:nvPr>
            <p:ph sz="half" idx="2"/>
          </p:nvPr>
        </p:nvSpPr>
        <p:spPr/>
        <p:txBody>
          <a:bodyPr>
            <a:normAutofit fontScale="92500"/>
          </a:bodyPr>
          <a:lstStyle/>
          <a:p>
            <a:r>
              <a:rPr lang="en-US" dirty="0" smtClean="0"/>
              <a:t>Perhaps the homeowner now realizes how difficult the housing market is or that the listing price was too high, or perhaps they’re now acknowledging that they didn’t listen to their agents advice!</a:t>
            </a:r>
          </a:p>
          <a:p>
            <a:r>
              <a:rPr lang="en-US" dirty="0" smtClean="0"/>
              <a:t>They decided to give their agent a second chance.</a:t>
            </a:r>
            <a:endParaRPr lang="en-US" dirty="0"/>
          </a:p>
        </p:txBody>
      </p:sp>
      <p:pic>
        <p:nvPicPr>
          <p:cNvPr id="1026" name="Picture 2" descr="C:\Users\Lloyd\AppData\Local\Microsoft\Windows\INetCache\IE\CGEJF2HW\keepcalm1[1].png"/>
          <p:cNvPicPr>
            <a:picLocks noChangeAspect="1" noChangeArrowheads="1"/>
          </p:cNvPicPr>
          <p:nvPr/>
        </p:nvPicPr>
        <p:blipFill>
          <a:blip r:embed="rId2" cstate="print"/>
          <a:srcRect/>
          <a:stretch>
            <a:fillRect/>
          </a:stretch>
        </p:blipFill>
        <p:spPr bwMode="auto">
          <a:xfrm>
            <a:off x="1143000" y="3429000"/>
            <a:ext cx="219456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itchFamily="18" charset="0"/>
              </a:rPr>
              <a:t>Introduction</a:t>
            </a:r>
            <a:endParaRPr lang="en-US" dirty="0">
              <a:latin typeface="Bookman Old Style" pitchFamily="18" charset="0"/>
            </a:endParaRPr>
          </a:p>
        </p:txBody>
      </p:sp>
      <p:sp>
        <p:nvSpPr>
          <p:cNvPr id="3" name="Content Placeholder 2"/>
          <p:cNvSpPr>
            <a:spLocks noGrp="1"/>
          </p:cNvSpPr>
          <p:nvPr>
            <p:ph idx="1"/>
          </p:nvPr>
        </p:nvSpPr>
        <p:spPr>
          <a:xfrm>
            <a:off x="457200" y="1905000"/>
            <a:ext cx="8229600" cy="4419600"/>
          </a:xfrm>
        </p:spPr>
        <p:txBody>
          <a:bodyPr>
            <a:normAutofit fontScale="92500" lnSpcReduction="10000"/>
          </a:bodyPr>
          <a:lstStyle/>
          <a:p>
            <a:r>
              <a:rPr lang="en-US" dirty="0" smtClean="0"/>
              <a:t>How do you think the Seller is feeling when their house hasn’t SOLD… rather, it EXPIRED</a:t>
            </a:r>
          </a:p>
          <a:p>
            <a:r>
              <a:rPr lang="en-US" dirty="0" smtClean="0"/>
              <a:t>Expired</a:t>
            </a:r>
            <a:r>
              <a:rPr lang="en-US" i="1" dirty="0" smtClean="0"/>
              <a:t> synonyms:</a:t>
            </a:r>
            <a:endParaRPr lang="en-US" dirty="0" smtClean="0"/>
          </a:p>
          <a:p>
            <a:pPr lvl="1"/>
            <a:r>
              <a:rPr lang="en-US" dirty="0" smtClean="0">
                <a:hlinkClick r:id="rId2"/>
              </a:rPr>
              <a:t>run out</a:t>
            </a:r>
            <a:r>
              <a:rPr lang="en-US" dirty="0" smtClean="0"/>
              <a:t> · become invalid · become void · be no longer valid · </a:t>
            </a:r>
            <a:r>
              <a:rPr lang="en-US" dirty="0" smtClean="0">
                <a:hlinkClick r:id="rId3"/>
              </a:rPr>
              <a:t>lapse</a:t>
            </a:r>
            <a:r>
              <a:rPr lang="en-US" dirty="0" smtClean="0"/>
              <a:t> · </a:t>
            </a:r>
            <a:r>
              <a:rPr lang="en-US" dirty="0" smtClean="0">
                <a:hlinkClick r:id="rId4"/>
              </a:rPr>
              <a:t>cease</a:t>
            </a:r>
            <a:r>
              <a:rPr lang="en-US" dirty="0" smtClean="0"/>
              <a:t> · become obsolete · </a:t>
            </a:r>
            <a:r>
              <a:rPr lang="en-US" dirty="0" smtClean="0">
                <a:hlinkClick r:id="rId5"/>
              </a:rPr>
              <a:t>end</a:t>
            </a:r>
            <a:r>
              <a:rPr lang="en-US" dirty="0" smtClean="0"/>
              <a:t> · </a:t>
            </a:r>
            <a:r>
              <a:rPr lang="en-US" dirty="0" smtClean="0">
                <a:hlinkClick r:id="rId6"/>
              </a:rPr>
              <a:t>finish</a:t>
            </a:r>
            <a:r>
              <a:rPr lang="en-US" dirty="0" smtClean="0"/>
              <a:t> · </a:t>
            </a:r>
            <a:r>
              <a:rPr lang="en-US" dirty="0" smtClean="0">
                <a:hlinkClick r:id="rId7"/>
              </a:rPr>
              <a:t>stop</a:t>
            </a:r>
            <a:r>
              <a:rPr lang="en-US" dirty="0" smtClean="0"/>
              <a:t> · come to an end · </a:t>
            </a:r>
            <a:r>
              <a:rPr lang="en-US" dirty="0" smtClean="0">
                <a:hlinkClick r:id="rId8"/>
              </a:rPr>
              <a:t>conclude</a:t>
            </a:r>
            <a:r>
              <a:rPr lang="en-US" dirty="0" smtClean="0"/>
              <a:t> · </a:t>
            </a:r>
            <a:r>
              <a:rPr lang="en-US" dirty="0" smtClean="0">
                <a:hlinkClick r:id="rId9"/>
              </a:rPr>
              <a:t>terminate</a:t>
            </a:r>
            <a:r>
              <a:rPr lang="en-US" dirty="0" smtClean="0"/>
              <a:t> · </a:t>
            </a:r>
            <a:r>
              <a:rPr lang="en-US" dirty="0" smtClean="0">
                <a:hlinkClick r:id="rId10"/>
              </a:rPr>
              <a:t>be over</a:t>
            </a:r>
            <a:r>
              <a:rPr lang="en-US" dirty="0" smtClean="0"/>
              <a:t> · </a:t>
            </a:r>
            <a:r>
              <a:rPr lang="en-US" dirty="0" smtClean="0">
                <a:hlinkClick r:id="rId11"/>
              </a:rPr>
              <a:t>be at an end</a:t>
            </a:r>
            <a:r>
              <a:rPr lang="en-US" dirty="0" smtClean="0"/>
              <a:t> </a:t>
            </a:r>
          </a:p>
          <a:p>
            <a:pPr lvl="1"/>
            <a:r>
              <a:rPr lang="en-US" i="1" dirty="0" smtClean="0"/>
              <a:t>synonyms:</a:t>
            </a:r>
            <a:endParaRPr lang="en-US" dirty="0" smtClean="0"/>
          </a:p>
          <a:p>
            <a:pPr lvl="2"/>
            <a:r>
              <a:rPr lang="en-US" dirty="0" smtClean="0">
                <a:hlinkClick r:id="rId12"/>
              </a:rPr>
              <a:t>die</a:t>
            </a:r>
            <a:r>
              <a:rPr lang="en-US" dirty="0" smtClean="0"/>
              <a:t> · pass away/on · </a:t>
            </a:r>
            <a:r>
              <a:rPr lang="en-US" u="sng" dirty="0" smtClean="0">
                <a:hlinkClick r:id="rId13"/>
              </a:rPr>
              <a:t>decease</a:t>
            </a:r>
            <a:r>
              <a:rPr lang="en-US" dirty="0" smtClean="0"/>
              <a:t> · </a:t>
            </a:r>
            <a:r>
              <a:rPr lang="en-US" dirty="0" smtClean="0">
                <a:hlinkClick r:id="rId14"/>
              </a:rPr>
              <a:t>perish</a:t>
            </a:r>
            <a:r>
              <a:rPr lang="en-US" dirty="0" smtClean="0"/>
              <a:t> </a:t>
            </a:r>
          </a:p>
          <a:p>
            <a:pPr lvl="1"/>
            <a:endParaRPr lang="en-US" dirty="0" smtClean="0"/>
          </a:p>
          <a:p>
            <a:r>
              <a:rPr lang="en-US" dirty="0" smtClean="0"/>
              <a:t>Knowing what “this” Seller is likely thinking and feeling will help you gain their trust, ease their concerns, and ultimately get the listing!!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Second Chance…</a:t>
            </a:r>
            <a:endParaRPr lang="en-US" dirty="0"/>
          </a:p>
        </p:txBody>
      </p:sp>
      <p:sp>
        <p:nvSpPr>
          <p:cNvPr id="3" name="Content Placeholder 2"/>
          <p:cNvSpPr>
            <a:spLocks noGrp="1"/>
          </p:cNvSpPr>
          <p:nvPr>
            <p:ph sz="half" idx="1"/>
          </p:nvPr>
        </p:nvSpPr>
        <p:spPr/>
        <p:txBody>
          <a:bodyPr/>
          <a:lstStyle/>
          <a:p>
            <a:r>
              <a:rPr lang="en-US" dirty="0" smtClean="0"/>
              <a:t>It’s perfectly OK…</a:t>
            </a:r>
          </a:p>
          <a:p>
            <a:r>
              <a:rPr lang="en-US" dirty="0" smtClean="0"/>
              <a:t>Wouldn’t YOU want a second chance if you were the agent losing a listing?</a:t>
            </a:r>
          </a:p>
          <a:p>
            <a:r>
              <a:rPr lang="en-US" dirty="0" smtClean="0"/>
              <a:t>If that’s their decision, as per the code of ethics, you need to wish them well and walk away.</a:t>
            </a:r>
            <a:endParaRPr lang="en-US" dirty="0"/>
          </a:p>
        </p:txBody>
      </p:sp>
      <p:pic>
        <p:nvPicPr>
          <p:cNvPr id="1027" name="Picture 3" descr="C:\Users\Lloyd\AppData\Local\Microsoft\Windows\INetCache\IE\AG3DOR81\farewell[1].jpg"/>
          <p:cNvPicPr>
            <a:picLocks noGrp="1" noChangeAspect="1" noChangeArrowheads="1"/>
          </p:cNvPicPr>
          <p:nvPr>
            <p:ph sz="half" idx="2"/>
          </p:nvPr>
        </p:nvPicPr>
        <p:blipFill>
          <a:blip r:embed="rId2" cstate="print"/>
          <a:srcRect/>
          <a:stretch>
            <a:fillRect/>
          </a:stretch>
        </p:blipFill>
        <p:spPr bwMode="auto">
          <a:xfrm>
            <a:off x="5105400" y="1981200"/>
            <a:ext cx="4038600" cy="4098210"/>
          </a:xfrm>
          <a:prstGeom prst="rect">
            <a:avLst/>
          </a:prstGeom>
          <a:noFill/>
        </p:spPr>
      </p:pic>
      <p:pic>
        <p:nvPicPr>
          <p:cNvPr id="2050" name="Picture 2" descr="C:\Users\Lloyd\AppData\Local\Microsoft\Windows\INetCache\IE\AG3DOR81\keep_calm_and_walk_away_by_ameh_lia-d4vnocx[1].jpg"/>
          <p:cNvPicPr>
            <a:picLocks noChangeAspect="1" noChangeArrowheads="1"/>
          </p:cNvPicPr>
          <p:nvPr/>
        </p:nvPicPr>
        <p:blipFill>
          <a:blip r:embed="rId3" cstate="print"/>
          <a:srcRect/>
          <a:stretch>
            <a:fillRect/>
          </a:stretch>
        </p:blipFill>
        <p:spPr bwMode="auto">
          <a:xfrm>
            <a:off x="7467600" y="4495800"/>
            <a:ext cx="127635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 calcmode="lin" valueType="num">
                                      <p:cBhvr additive="base">
                                        <p:cTn id="25" dur="500" fill="hold"/>
                                        <p:tgtEl>
                                          <p:spTgt spid="1027"/>
                                        </p:tgtEl>
                                        <p:attrNameLst>
                                          <p:attrName>ppt_x</p:attrName>
                                        </p:attrNameLst>
                                      </p:cBhvr>
                                      <p:tavLst>
                                        <p:tav tm="0">
                                          <p:val>
                                            <p:strVal val="#ppt_x"/>
                                          </p:val>
                                        </p:tav>
                                        <p:tav tm="100000">
                                          <p:val>
                                            <p:strVal val="#ppt_x"/>
                                          </p:val>
                                        </p:tav>
                                      </p:tavLst>
                                    </p:anim>
                                    <p:anim calcmode="lin" valueType="num">
                                      <p:cBhvr additive="base">
                                        <p:cTn id="26"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ookman Old Style" pitchFamily="18" charset="0"/>
              </a:rPr>
              <a:t>Take the House Off the Market</a:t>
            </a:r>
            <a:endParaRPr lang="en-US" dirty="0">
              <a:latin typeface="Bookman Old Style" pitchFamily="18" charset="0"/>
            </a:endParaRPr>
          </a:p>
        </p:txBody>
      </p:sp>
      <p:sp>
        <p:nvSpPr>
          <p:cNvPr id="3" name="Content Placeholder 2"/>
          <p:cNvSpPr>
            <a:spLocks noGrp="1"/>
          </p:cNvSpPr>
          <p:nvPr>
            <p:ph sz="half" idx="1"/>
          </p:nvPr>
        </p:nvSpPr>
        <p:spPr/>
        <p:txBody>
          <a:bodyPr/>
          <a:lstStyle/>
          <a:p>
            <a:r>
              <a:rPr lang="en-US" dirty="0" smtClean="0"/>
              <a:t>Realize that “Rationalization” has likely set in.</a:t>
            </a:r>
          </a:p>
          <a:p>
            <a:pPr lvl="1"/>
            <a:r>
              <a:rPr lang="en-US" dirty="0" smtClean="0"/>
              <a:t>They’re going to be upset that it didn’t sell</a:t>
            </a:r>
          </a:p>
          <a:p>
            <a:pPr lvl="1"/>
            <a:r>
              <a:rPr lang="en-US" dirty="0" smtClean="0"/>
              <a:t>They’re upset because no one thought the house was worthy of the sales price</a:t>
            </a:r>
            <a:endParaRPr lang="en-US" dirty="0"/>
          </a:p>
        </p:txBody>
      </p:sp>
      <p:sp>
        <p:nvSpPr>
          <p:cNvPr id="4" name="Content Placeholder 3"/>
          <p:cNvSpPr>
            <a:spLocks noGrp="1"/>
          </p:cNvSpPr>
          <p:nvPr>
            <p:ph sz="half" idx="2"/>
          </p:nvPr>
        </p:nvSpPr>
        <p:spPr/>
        <p:txBody>
          <a:bodyPr/>
          <a:lstStyle/>
          <a:p>
            <a:r>
              <a:rPr lang="en-US" dirty="0" smtClean="0"/>
              <a:t>Rationalizations…</a:t>
            </a:r>
          </a:p>
          <a:p>
            <a:pPr lvl="1"/>
            <a:r>
              <a:rPr lang="en-US" dirty="0" smtClean="0"/>
              <a:t>“Well, we didn’t want to sell the house anyway.”</a:t>
            </a:r>
          </a:p>
          <a:p>
            <a:pPr lvl="1"/>
            <a:r>
              <a:rPr lang="en-US" dirty="0" smtClean="0"/>
              <a:t>The idea of making a move right now probably doesn’t make sense.”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Don’t allow sellers to rationalize their Dreams away…</a:t>
            </a:r>
            <a:endParaRPr lang="en-US" dirty="0"/>
          </a:p>
        </p:txBody>
      </p:sp>
      <p:sp>
        <p:nvSpPr>
          <p:cNvPr id="8" name="Content Placeholder 7"/>
          <p:cNvSpPr>
            <a:spLocks noGrp="1"/>
          </p:cNvSpPr>
          <p:nvPr>
            <p:ph sz="half" idx="1"/>
          </p:nvPr>
        </p:nvSpPr>
        <p:spPr/>
        <p:txBody>
          <a:bodyPr/>
          <a:lstStyle/>
          <a:p>
            <a:r>
              <a:rPr lang="en-US" dirty="0" smtClean="0"/>
              <a:t>ASK this simple question:</a:t>
            </a:r>
          </a:p>
          <a:p>
            <a:pPr lvl="1"/>
            <a:r>
              <a:rPr lang="en-US" dirty="0" smtClean="0"/>
              <a:t>“What made you originally put your home up for sale?”</a:t>
            </a:r>
          </a:p>
          <a:p>
            <a:pPr lvl="1"/>
            <a:r>
              <a:rPr lang="en-US" dirty="0" smtClean="0"/>
              <a:t>Rekindle their Dream</a:t>
            </a:r>
          </a:p>
          <a:p>
            <a:pPr lvl="1"/>
            <a:r>
              <a:rPr lang="en-US" dirty="0" smtClean="0"/>
              <a:t>Remind them of their original “Motivation”</a:t>
            </a:r>
            <a:endParaRPr lang="en-US" dirty="0"/>
          </a:p>
        </p:txBody>
      </p:sp>
      <p:pic>
        <p:nvPicPr>
          <p:cNvPr id="2050" name="Picture 2" descr="C:\Users\Lloyd\AppData\Local\Microsoft\Windows\INetCache\IE\0HFTZIXL\Wall_-_Live_your_dreams_full[1].jpeg"/>
          <p:cNvPicPr>
            <a:picLocks noGrp="1" noChangeAspect="1" noChangeArrowheads="1"/>
          </p:cNvPicPr>
          <p:nvPr>
            <p:ph sz="half" idx="2"/>
          </p:nvPr>
        </p:nvPicPr>
        <p:blipFill>
          <a:blip r:embed="rId2" cstate="print"/>
          <a:srcRect/>
          <a:stretch>
            <a:fillRect/>
          </a:stretch>
        </p:blipFill>
        <p:spPr bwMode="auto">
          <a:xfrm>
            <a:off x="4232563" y="2590800"/>
            <a:ext cx="4832061" cy="265763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itchFamily="18" charset="0"/>
              </a:rPr>
              <a:t>For-Sale-By-Owner</a:t>
            </a:r>
            <a:endParaRPr lang="en-US" dirty="0">
              <a:latin typeface="Bookman Old Style" pitchFamily="18" charset="0"/>
            </a:endParaRPr>
          </a:p>
        </p:txBody>
      </p:sp>
      <p:sp>
        <p:nvSpPr>
          <p:cNvPr id="3" name="Content Placeholder 2"/>
          <p:cNvSpPr>
            <a:spLocks noGrp="1"/>
          </p:cNvSpPr>
          <p:nvPr>
            <p:ph sz="half" idx="1"/>
          </p:nvPr>
        </p:nvSpPr>
        <p:spPr/>
        <p:txBody>
          <a:bodyPr>
            <a:normAutofit lnSpcReduction="10000"/>
          </a:bodyPr>
          <a:lstStyle/>
          <a:p>
            <a:r>
              <a:rPr lang="en-US" dirty="0" smtClean="0"/>
              <a:t>Seller</a:t>
            </a:r>
          </a:p>
          <a:p>
            <a:pPr lvl="1"/>
            <a:r>
              <a:rPr lang="en-US" dirty="0" smtClean="0"/>
              <a:t>I’ think I’m going to try it myself!!</a:t>
            </a:r>
          </a:p>
          <a:p>
            <a:r>
              <a:rPr lang="en-US" dirty="0" smtClean="0"/>
              <a:t>Agent:</a:t>
            </a:r>
          </a:p>
          <a:p>
            <a:pPr lvl="1"/>
            <a:r>
              <a:rPr lang="en-US" dirty="0" smtClean="0"/>
              <a:t>“May I ask what made you come to that conclusion?”</a:t>
            </a:r>
          </a:p>
          <a:p>
            <a:pPr lvl="2"/>
            <a:r>
              <a:rPr lang="en-US" dirty="0" smtClean="0"/>
              <a:t>Listen</a:t>
            </a:r>
          </a:p>
          <a:p>
            <a:pPr lvl="2"/>
            <a:r>
              <a:rPr lang="en-US" sz="1900" dirty="0" smtClean="0"/>
              <a:t>Let them vent!!  If nothing else, you’ll know what the seller deems important and what he or she expects from a real estate professional.</a:t>
            </a:r>
          </a:p>
          <a:p>
            <a:pPr>
              <a:buNone/>
            </a:pPr>
            <a:endParaRPr lang="en-US" dirty="0" smtClean="0"/>
          </a:p>
          <a:p>
            <a:pPr lvl="1"/>
            <a:endParaRPr lang="en-US" dirty="0" smtClean="0"/>
          </a:p>
          <a:p>
            <a:pPr lvl="1"/>
            <a:endParaRPr lang="en-US" dirty="0"/>
          </a:p>
        </p:txBody>
      </p:sp>
      <p:sp>
        <p:nvSpPr>
          <p:cNvPr id="6" name="Content Placeholder 5"/>
          <p:cNvSpPr>
            <a:spLocks noGrp="1"/>
          </p:cNvSpPr>
          <p:nvPr>
            <p:ph sz="half" idx="2"/>
          </p:nvPr>
        </p:nvSpPr>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3075" name="Picture 3" descr="C:\Users\Lloyd\AppData\Local\Microsoft\Windows\INetCache\IE\0344IFIO\Fsbo_tablet[1].jpg"/>
          <p:cNvPicPr>
            <a:picLocks noChangeAspect="1" noChangeArrowheads="1"/>
          </p:cNvPicPr>
          <p:nvPr/>
        </p:nvPicPr>
        <p:blipFill>
          <a:blip r:embed="rId2" cstate="print"/>
          <a:srcRect/>
          <a:stretch>
            <a:fillRect/>
          </a:stretch>
        </p:blipFill>
        <p:spPr bwMode="auto">
          <a:xfrm>
            <a:off x="4572000" y="2286000"/>
            <a:ext cx="4418033" cy="3200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r>
              <a:rPr lang="en-US" sz="4000" dirty="0" smtClean="0"/>
              <a:t>Scenario #1 </a:t>
            </a:r>
            <a:endParaRPr lang="en-US" sz="4000" dirty="0"/>
          </a:p>
        </p:txBody>
      </p:sp>
      <p:sp>
        <p:nvSpPr>
          <p:cNvPr id="3" name="Content Placeholder 2"/>
          <p:cNvSpPr>
            <a:spLocks noGrp="1"/>
          </p:cNvSpPr>
          <p:nvPr>
            <p:ph idx="1"/>
          </p:nvPr>
        </p:nvSpPr>
        <p:spPr/>
        <p:txBody>
          <a:bodyPr>
            <a:normAutofit/>
          </a:bodyPr>
          <a:lstStyle/>
          <a:p>
            <a:pPr lvl="1">
              <a:buNone/>
            </a:pPr>
            <a:r>
              <a:rPr lang="en-US" dirty="0" smtClean="0"/>
              <a:t>What if they say something like… “I just don’t think agents in general are of much value!!”  OUCH!!</a:t>
            </a:r>
          </a:p>
          <a:p>
            <a:pPr lvl="2"/>
            <a:r>
              <a:rPr lang="en-US" dirty="0" smtClean="0"/>
              <a:t>Displacement!!!!!!</a:t>
            </a:r>
          </a:p>
          <a:p>
            <a:r>
              <a:rPr lang="en-US" dirty="0" smtClean="0"/>
              <a:t>Don’t let them paint ALL real estate professionals with the same brush!!</a:t>
            </a:r>
          </a:p>
          <a:p>
            <a:r>
              <a:rPr lang="en-US" dirty="0" smtClean="0"/>
              <a:t>Try something like this…</a:t>
            </a:r>
          </a:p>
          <a:p>
            <a:pPr lvl="1"/>
            <a:r>
              <a:rPr lang="en-US" dirty="0" smtClean="0"/>
              <a:t>Have you ever gotten a bad haircut before?</a:t>
            </a:r>
          </a:p>
          <a:p>
            <a:pPr lvl="1"/>
            <a:r>
              <a:rPr lang="en-US" dirty="0" smtClean="0"/>
              <a:t>Did you stop getting your hair cut, or did you change stylists?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the explanation…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Explain that there is good and bad in every profession</a:t>
            </a:r>
          </a:p>
          <a:p>
            <a:pPr lvl="1"/>
            <a:r>
              <a:rPr lang="en-US" dirty="0" smtClean="0"/>
              <a:t>Good and Bad hair stylists, agents, teachers, lawyers, doctors, police officers, etc.</a:t>
            </a:r>
          </a:p>
          <a:p>
            <a:pPr lvl="1"/>
            <a:r>
              <a:rPr lang="en-US" dirty="0" smtClean="0"/>
              <a:t>“Just because there are good and bad in every line of work doesn’t mean you don’t call on others for the products and services you need.  You still get your hair cut, see a doctor, etc.”</a:t>
            </a:r>
          </a:p>
          <a:p>
            <a:r>
              <a:rPr lang="en-US" dirty="0" smtClean="0"/>
              <a:t>Continue… </a:t>
            </a:r>
          </a:p>
          <a:p>
            <a:pPr lvl="1"/>
            <a:r>
              <a:rPr lang="en-US" dirty="0" smtClean="0"/>
              <a:t>“Obviously, in your opinion, the last real estate professional you dealt with didn’t accomplish what you wanted.  But you shouldn’t paint us all with the same brush.  Let’s go ahead and change hair stylists.  Let me sit down with you and show you the differences between the previous real estate agent and me.”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sz="half" idx="1"/>
          </p:nvPr>
        </p:nvSpPr>
        <p:spPr/>
        <p:txBody>
          <a:bodyPr/>
          <a:lstStyle/>
          <a:p>
            <a:pPr lvl="1"/>
            <a:r>
              <a:rPr lang="en-US" dirty="0" smtClean="0"/>
              <a:t>They could say… “you know, we’d just like to try it ourselves for  a few weeks.”</a:t>
            </a:r>
          </a:p>
          <a:p>
            <a:pPr lvl="2"/>
            <a:r>
              <a:rPr lang="en-US" dirty="0" smtClean="0"/>
              <a:t>“OK… I understand.  Please know that I’m available and here to help.”</a:t>
            </a:r>
          </a:p>
          <a:p>
            <a:pPr lvl="3"/>
            <a:r>
              <a:rPr lang="en-US" dirty="0" smtClean="0"/>
              <a:t>Just Stop By tactic of checking in every week &amp; leaving something of value behind</a:t>
            </a:r>
          </a:p>
          <a:p>
            <a:endParaRPr lang="en-US" dirty="0"/>
          </a:p>
        </p:txBody>
      </p:sp>
      <p:sp>
        <p:nvSpPr>
          <p:cNvPr id="6" name="Content Placeholder 5"/>
          <p:cNvSpPr>
            <a:spLocks noGrp="1"/>
          </p:cNvSpPr>
          <p:nvPr>
            <p:ph sz="half" idx="2"/>
          </p:nvPr>
        </p:nvSpPr>
        <p:spPr/>
        <p:txBody>
          <a:bodyPr/>
          <a:lstStyle/>
          <a:p>
            <a:endParaRPr lang="en-US" dirty="0"/>
          </a:p>
        </p:txBody>
      </p:sp>
      <p:pic>
        <p:nvPicPr>
          <p:cNvPr id="1027" name="Picture 3" descr="C:\Users\Lloyd\AppData\Local\Microsoft\Windows\INetCache\IE\CGEJF2HW\Svengraph_Lifesaver[1].png"/>
          <p:cNvPicPr>
            <a:picLocks noChangeAspect="1" noChangeArrowheads="1"/>
          </p:cNvPicPr>
          <p:nvPr/>
        </p:nvPicPr>
        <p:blipFill>
          <a:blip r:embed="rId2" cstate="print"/>
          <a:srcRect/>
          <a:stretch>
            <a:fillRect/>
          </a:stretch>
        </p:blipFill>
        <p:spPr bwMode="auto">
          <a:xfrm>
            <a:off x="4800600" y="1981200"/>
            <a:ext cx="3631794" cy="363179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itchFamily="18" charset="0"/>
              </a:rPr>
              <a:t>The Better Choice…</a:t>
            </a:r>
            <a:endParaRPr lang="en-US" dirty="0">
              <a:latin typeface="Bookman Old Style" pitchFamily="18" charset="0"/>
            </a:endParaRPr>
          </a:p>
        </p:txBody>
      </p:sp>
      <p:sp>
        <p:nvSpPr>
          <p:cNvPr id="3" name="Content Placeholder 2"/>
          <p:cNvSpPr>
            <a:spLocks noGrp="1"/>
          </p:cNvSpPr>
          <p:nvPr>
            <p:ph sz="half" idx="1"/>
          </p:nvPr>
        </p:nvSpPr>
        <p:spPr/>
        <p:txBody>
          <a:bodyPr/>
          <a:lstStyle/>
          <a:p>
            <a:r>
              <a:rPr lang="en-US" dirty="0" smtClean="0"/>
              <a:t>List the home with YOU</a:t>
            </a:r>
          </a:p>
          <a:p>
            <a:r>
              <a:rPr lang="en-US" dirty="0" smtClean="0"/>
              <a:t>Always BE PREPARED</a:t>
            </a:r>
          </a:p>
          <a:p>
            <a:r>
              <a:rPr lang="en-US" dirty="0" smtClean="0"/>
              <a:t>You never know if the Seller might just say…</a:t>
            </a:r>
          </a:p>
          <a:p>
            <a:pPr lvl="1"/>
            <a:r>
              <a:rPr lang="en-US" dirty="0" smtClean="0"/>
              <a:t>“You know, we were just thinking about who we could call.  Do you have time to talk to us now??”</a:t>
            </a:r>
          </a:p>
          <a:p>
            <a:pPr lvl="1"/>
            <a:r>
              <a:rPr lang="en-US" dirty="0" smtClean="0"/>
              <a:t>It happens, and when it does, be ready for it!!</a:t>
            </a:r>
            <a:endParaRPr lang="en-US" dirty="0"/>
          </a:p>
        </p:txBody>
      </p:sp>
      <p:pic>
        <p:nvPicPr>
          <p:cNvPr id="2050" name="Picture 2" descr="C:\Users\Lloyd\AppData\Local\Microsoft\Windows\INetCache\IE\HLFTJB9G\Be-prepared-to-be-surprised_0[1].jpg"/>
          <p:cNvPicPr>
            <a:picLocks noGrp="1" noChangeAspect="1" noChangeArrowheads="1"/>
          </p:cNvPicPr>
          <p:nvPr>
            <p:ph sz="half" idx="2"/>
          </p:nvPr>
        </p:nvPicPr>
        <p:blipFill>
          <a:blip r:embed="rId2" cstate="print"/>
          <a:srcRect/>
          <a:stretch>
            <a:fillRect/>
          </a:stretch>
        </p:blipFill>
        <p:spPr bwMode="auto">
          <a:xfrm>
            <a:off x="4648200" y="2419170"/>
            <a:ext cx="4038600" cy="343729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Bookman Old Style" pitchFamily="18" charset="0"/>
              </a:rPr>
              <a:t>Get It SOLD</a:t>
            </a:r>
            <a:endParaRPr lang="en-US" dirty="0">
              <a:latin typeface="Bookman Old Style" pitchFamily="18" charset="0"/>
            </a:endParaRPr>
          </a:p>
        </p:txBody>
      </p:sp>
      <p:sp>
        <p:nvSpPr>
          <p:cNvPr id="6" name="Content Placeholder 5"/>
          <p:cNvSpPr>
            <a:spLocks noGrp="1"/>
          </p:cNvSpPr>
          <p:nvPr>
            <p:ph idx="1"/>
          </p:nvPr>
        </p:nvSpPr>
        <p:spPr/>
        <p:txBody>
          <a:bodyPr>
            <a:normAutofit lnSpcReduction="10000"/>
          </a:bodyPr>
          <a:lstStyle/>
          <a:p>
            <a:r>
              <a:rPr lang="en-US" dirty="0" smtClean="0"/>
              <a:t>Once you take that listing, you certainly don’t want it to become an expired listing again, so make sure you look at the components of a sellable listing.  Something was wrong with that house previously.  There was a reason why it did not sell.  Therefore, you need to go over the 4 primary components for making a listing sellable:</a:t>
            </a:r>
          </a:p>
          <a:p>
            <a:pPr lvl="1"/>
            <a:r>
              <a:rPr lang="en-US" dirty="0" smtClean="0"/>
              <a:t>Have Proper Access</a:t>
            </a:r>
          </a:p>
          <a:p>
            <a:pPr lvl="1"/>
            <a:r>
              <a:rPr lang="en-US" dirty="0" smtClean="0"/>
              <a:t>Make it Look Good</a:t>
            </a:r>
          </a:p>
          <a:p>
            <a:pPr lvl="1"/>
            <a:r>
              <a:rPr lang="en-US" dirty="0" smtClean="0"/>
              <a:t>Get the Proper Commission</a:t>
            </a:r>
          </a:p>
          <a:p>
            <a:pPr lvl="1"/>
            <a:r>
              <a:rPr lang="en-US" dirty="0" smtClean="0"/>
              <a:t>Price it Compellingly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it SOLD…</a:t>
            </a:r>
            <a:endParaRPr lang="en-US" dirty="0"/>
          </a:p>
        </p:txBody>
      </p:sp>
      <p:sp>
        <p:nvSpPr>
          <p:cNvPr id="3" name="Content Placeholder 2"/>
          <p:cNvSpPr>
            <a:spLocks noGrp="1"/>
          </p:cNvSpPr>
          <p:nvPr>
            <p:ph idx="1"/>
          </p:nvPr>
        </p:nvSpPr>
        <p:spPr/>
        <p:txBody>
          <a:bodyPr/>
          <a:lstStyle/>
          <a:p>
            <a:r>
              <a:rPr lang="en-US" dirty="0" smtClean="0"/>
              <a:t>Have Proper Access</a:t>
            </a:r>
          </a:p>
          <a:p>
            <a:pPr lvl="1"/>
            <a:r>
              <a:rPr lang="en-US" dirty="0" smtClean="0"/>
              <a:t>If the access isn’t there, it’s going to cost the Sellers in price</a:t>
            </a:r>
          </a:p>
          <a:p>
            <a:r>
              <a:rPr lang="en-US" dirty="0" smtClean="0"/>
              <a:t>Make it look Good</a:t>
            </a:r>
          </a:p>
          <a:p>
            <a:pPr lvl="1"/>
            <a:r>
              <a:rPr lang="en-US" dirty="0" smtClean="0"/>
              <a:t>Suggest what needs to be done &amp; why (use checklist)</a:t>
            </a:r>
          </a:p>
          <a:p>
            <a:r>
              <a:rPr lang="en-US" dirty="0" smtClean="0"/>
              <a:t>Get the Proper Commission</a:t>
            </a:r>
          </a:p>
          <a:p>
            <a:pPr lvl="1"/>
            <a:r>
              <a:rPr lang="en-US" dirty="0" smtClean="0"/>
              <a:t>You need agents to take their clients &amp; not ignore your listing</a:t>
            </a:r>
          </a:p>
          <a:p>
            <a:r>
              <a:rPr lang="en-US" dirty="0" smtClean="0"/>
              <a:t>Price it Compellingly…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ookman Old Style" pitchFamily="18" charset="0"/>
              </a:rPr>
              <a:t>Understanding Human Behavior</a:t>
            </a:r>
            <a:endParaRPr lang="en-US" dirty="0">
              <a:latin typeface="Bookman Old Style" pitchFamily="18" charset="0"/>
            </a:endParaRPr>
          </a:p>
        </p:txBody>
      </p:sp>
      <p:sp>
        <p:nvSpPr>
          <p:cNvPr id="3" name="Content Placeholder 2"/>
          <p:cNvSpPr>
            <a:spLocks noGrp="1"/>
          </p:cNvSpPr>
          <p:nvPr>
            <p:ph idx="1"/>
          </p:nvPr>
        </p:nvSpPr>
        <p:spPr/>
        <p:txBody>
          <a:bodyPr/>
          <a:lstStyle/>
          <a:p>
            <a:r>
              <a:rPr lang="en-US" dirty="0" smtClean="0"/>
              <a:t>Understanding a little bit about human psychology is key to your success with expired listings.  So let’s begin by identifying the 3 different human behavior patterns you may notice when interacting with a seller whose listing has “expired”</a:t>
            </a:r>
          </a:p>
          <a:p>
            <a:pPr lvl="1"/>
            <a:r>
              <a:rPr lang="en-US" dirty="0" smtClean="0"/>
              <a:t>Rationalization</a:t>
            </a:r>
          </a:p>
          <a:p>
            <a:pPr lvl="1"/>
            <a:r>
              <a:rPr lang="en-US" dirty="0" smtClean="0"/>
              <a:t>Reaction Formation</a:t>
            </a:r>
          </a:p>
          <a:p>
            <a:pPr lvl="1"/>
            <a:r>
              <a:rPr lang="en-US" dirty="0" smtClean="0"/>
              <a:t>Displacement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itchFamily="18" charset="0"/>
              </a:rPr>
              <a:t>Compellingly</a:t>
            </a:r>
            <a:endParaRPr lang="en-US" dirty="0">
              <a:latin typeface="Bookman Old Style" pitchFamily="18" charset="0"/>
            </a:endParaRPr>
          </a:p>
        </p:txBody>
      </p:sp>
      <p:sp>
        <p:nvSpPr>
          <p:cNvPr id="3" name="Content Placeholder 2"/>
          <p:cNvSpPr>
            <a:spLocks noGrp="1"/>
          </p:cNvSpPr>
          <p:nvPr>
            <p:ph idx="1"/>
          </p:nvPr>
        </p:nvSpPr>
        <p:spPr/>
        <p:txBody>
          <a:bodyPr/>
          <a:lstStyle/>
          <a:p>
            <a:r>
              <a:rPr lang="en-US" dirty="0" smtClean="0"/>
              <a:t>ADVERB</a:t>
            </a:r>
          </a:p>
          <a:p>
            <a:pPr lvl="1"/>
            <a:r>
              <a:rPr lang="en-US" dirty="0" smtClean="0"/>
              <a:t>in a way that evokes interest, attention, or admiration in a powerfully irresistible way.</a:t>
            </a:r>
          </a:p>
          <a:p>
            <a:pPr lvl="1"/>
            <a:r>
              <a:rPr lang="en-US" dirty="0" smtClean="0"/>
              <a:t>in a convincing way that is not easily refuted.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itchFamily="18" charset="0"/>
              </a:rPr>
              <a:t>Conclusion</a:t>
            </a:r>
            <a:endParaRPr lang="en-US" dirty="0">
              <a:latin typeface="Bookman Old Style" pitchFamily="18" charset="0"/>
            </a:endParaRPr>
          </a:p>
        </p:txBody>
      </p:sp>
      <p:sp>
        <p:nvSpPr>
          <p:cNvPr id="3" name="Content Placeholder 2"/>
          <p:cNvSpPr>
            <a:spLocks noGrp="1"/>
          </p:cNvSpPr>
          <p:nvPr>
            <p:ph idx="1"/>
          </p:nvPr>
        </p:nvSpPr>
        <p:spPr/>
        <p:txBody>
          <a:bodyPr/>
          <a:lstStyle/>
          <a:p>
            <a:r>
              <a:rPr lang="en-US" dirty="0" smtClean="0"/>
              <a:t>Expired listings offer a wealth of opportunity.  You simply need to know how to tap into it.  Ultimately, when you are focused on what sellers are thinking and feeling, when you are prepared for any objections they can throw at you, and when you ensure you have a sellable listing – as opposed to just another listing – you’ll find that going after expired listings can bring you tremendous profit each year.  So go for the GOLD!  It’s definitely within your reach!!</a:t>
            </a:r>
            <a:endParaRPr lang="en-US" dirty="0"/>
          </a:p>
        </p:txBody>
      </p:sp>
      <p:pic>
        <p:nvPicPr>
          <p:cNvPr id="3074" name="Picture 2" descr="C:\Users\Lloyd\AppData\Local\Microsoft\Windows\INetCache\IE\0344IFIO\clipart0276[1].jpg"/>
          <p:cNvPicPr>
            <a:picLocks noChangeAspect="1" noChangeArrowheads="1"/>
          </p:cNvPicPr>
          <p:nvPr/>
        </p:nvPicPr>
        <p:blipFill>
          <a:blip r:embed="rId2" cstate="print"/>
          <a:srcRect/>
          <a:stretch>
            <a:fillRect/>
          </a:stretch>
        </p:blipFill>
        <p:spPr bwMode="auto">
          <a:xfrm>
            <a:off x="6752670" y="762000"/>
            <a:ext cx="1663817" cy="1066800"/>
          </a:xfrm>
          <a:prstGeom prst="rect">
            <a:avLst/>
          </a:prstGeom>
          <a:noFill/>
        </p:spPr>
      </p:pic>
      <p:pic>
        <p:nvPicPr>
          <p:cNvPr id="7" name="Picture 4" descr="C:\Users\Lloyd\AppData\Local\Microsoft\Windows\INetCache\IE\DR1GITTN\gold_PNG10992[1].png"/>
          <p:cNvPicPr>
            <a:picLocks noChangeAspect="1" noChangeArrowheads="1"/>
          </p:cNvPicPr>
          <p:nvPr/>
        </p:nvPicPr>
        <p:blipFill>
          <a:blip r:embed="rId3" cstate="print"/>
          <a:srcRect/>
          <a:stretch>
            <a:fillRect/>
          </a:stretch>
        </p:blipFill>
        <p:spPr bwMode="auto">
          <a:xfrm>
            <a:off x="5943600" y="5334000"/>
            <a:ext cx="1929699" cy="116864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latin typeface="Bookman Old Style" pitchFamily="18" charset="0"/>
              </a:rPr>
              <a:t>Rationalization</a:t>
            </a:r>
            <a:endParaRPr lang="en-US" dirty="0">
              <a:latin typeface="Bookman Old Style" pitchFamily="18" charset="0"/>
            </a:endParaRPr>
          </a:p>
        </p:txBody>
      </p:sp>
      <p:sp>
        <p:nvSpPr>
          <p:cNvPr id="3" name="Content Placeholder 2"/>
          <p:cNvSpPr>
            <a:spLocks noGrp="1"/>
          </p:cNvSpPr>
          <p:nvPr>
            <p:ph idx="1"/>
          </p:nvPr>
        </p:nvSpPr>
        <p:spPr/>
        <p:txBody>
          <a:bodyPr/>
          <a:lstStyle/>
          <a:p>
            <a:r>
              <a:rPr lang="en-US" dirty="0" smtClean="0"/>
              <a:t>When people don’t get what they want or attain a goal they’ve set rationalization often sets in.  </a:t>
            </a:r>
          </a:p>
          <a:p>
            <a:r>
              <a:rPr lang="en-US" dirty="0" smtClean="0"/>
              <a:t>This is a normal human behavior pattern that helps people avoid depression.</a:t>
            </a:r>
          </a:p>
          <a:p>
            <a:r>
              <a:rPr lang="en-US" dirty="0" smtClean="0"/>
              <a:t>Using a Real Estate example…  In the case of expired listings, the seller is naturally disappointed that their house didn’t sell.</a:t>
            </a:r>
          </a:p>
          <a:p>
            <a:pPr lvl="1">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To overcome that disappointment, they’ll start rationalizing that the right thing happened anyway!!</a:t>
            </a:r>
          </a:p>
          <a:p>
            <a:pPr lvl="1"/>
            <a:r>
              <a:rPr lang="en-US" dirty="0" smtClean="0"/>
              <a:t> “I wasn’t 100% sure I wanted to sell anyway”</a:t>
            </a:r>
          </a:p>
          <a:p>
            <a:pPr lvl="1"/>
            <a:r>
              <a:rPr lang="en-US" dirty="0" smtClean="0"/>
              <a:t> “We weren’t meant to sell now”</a:t>
            </a:r>
          </a:p>
          <a:p>
            <a:pPr lvl="1"/>
            <a:r>
              <a:rPr lang="en-US" dirty="0" smtClean="0"/>
              <a:t> “It must be a bad market… no one is looking”</a:t>
            </a:r>
          </a:p>
          <a:p>
            <a:pPr lvl="1"/>
            <a:endParaRPr lang="en-US" dirty="0" smtClean="0"/>
          </a:p>
          <a:p>
            <a:pPr lvl="1">
              <a:buNone/>
            </a:pPr>
            <a:r>
              <a:rPr lang="en-US" dirty="0" smtClean="0"/>
              <a:t>What can we say to the Seller to help them understand their disappointment?</a:t>
            </a:r>
          </a:p>
          <a:p>
            <a:pPr lvl="1">
              <a:buNone/>
            </a:pPr>
            <a:r>
              <a:rPr lang="en-US" i="1" dirty="0" smtClean="0"/>
              <a:t>“Mr. &amp; Mrs. Seller… I understand how you are feeling.  It’s not unusual to feel that way… in fact, it’s quite normal”</a:t>
            </a:r>
            <a:endParaRPr lang="en-US"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latin typeface="Bookman Old Style" pitchFamily="18" charset="0"/>
              </a:rPr>
              <a:t>We have to get back to their Motivation for Wanting to Sell</a:t>
            </a:r>
            <a:endParaRPr lang="en-US" sz="4000" dirty="0">
              <a:latin typeface="Bookman Old Style" pitchFamily="18" charset="0"/>
            </a:endParaRPr>
          </a:p>
        </p:txBody>
      </p:sp>
      <p:sp>
        <p:nvSpPr>
          <p:cNvPr id="3" name="Text Placeholder 2"/>
          <p:cNvSpPr>
            <a:spLocks noGrp="1"/>
          </p:cNvSpPr>
          <p:nvPr>
            <p:ph type="body" idx="1"/>
          </p:nvPr>
        </p:nvSpPr>
        <p:spPr/>
        <p:txBody>
          <a:bodyPr/>
          <a:lstStyle/>
          <a:p>
            <a:r>
              <a:rPr lang="en-US" dirty="0" smtClean="0"/>
              <a:t>Motivations</a:t>
            </a:r>
            <a:endParaRPr lang="en-US" dirty="0"/>
          </a:p>
        </p:txBody>
      </p:sp>
      <p:sp>
        <p:nvSpPr>
          <p:cNvPr id="4" name="Text Placeholder 3"/>
          <p:cNvSpPr>
            <a:spLocks noGrp="1"/>
          </p:cNvSpPr>
          <p:nvPr>
            <p:ph type="body" sz="half" idx="3"/>
          </p:nvPr>
        </p:nvSpPr>
        <p:spPr/>
        <p:txBody>
          <a:bodyPr/>
          <a:lstStyle/>
          <a:p>
            <a:endParaRPr lang="en-US" dirty="0"/>
          </a:p>
        </p:txBody>
      </p:sp>
      <p:sp>
        <p:nvSpPr>
          <p:cNvPr id="5" name="Content Placeholder 4"/>
          <p:cNvSpPr>
            <a:spLocks noGrp="1"/>
          </p:cNvSpPr>
          <p:nvPr>
            <p:ph sz="quarter" idx="2"/>
          </p:nvPr>
        </p:nvSpPr>
        <p:spPr/>
        <p:txBody>
          <a:bodyPr>
            <a:normAutofit lnSpcReduction="10000"/>
          </a:bodyPr>
          <a:lstStyle/>
          <a:p>
            <a:r>
              <a:rPr lang="en-US" dirty="0" smtClean="0"/>
              <a:t>A new job</a:t>
            </a:r>
          </a:p>
          <a:p>
            <a:r>
              <a:rPr lang="en-US" dirty="0" smtClean="0"/>
              <a:t>Downsizing</a:t>
            </a:r>
          </a:p>
          <a:p>
            <a:r>
              <a:rPr lang="en-US" dirty="0" smtClean="0"/>
              <a:t>Moving closer to family or friends</a:t>
            </a:r>
          </a:p>
          <a:p>
            <a:r>
              <a:rPr lang="en-US" dirty="0" smtClean="0"/>
              <a:t>Retirement</a:t>
            </a:r>
          </a:p>
          <a:p>
            <a:endParaRPr lang="en-US" dirty="0" smtClean="0"/>
          </a:p>
          <a:p>
            <a:r>
              <a:rPr lang="en-US" dirty="0" smtClean="0"/>
              <a:t>Regardless of the motivation, there are only two choices for the Seller…</a:t>
            </a:r>
          </a:p>
          <a:p>
            <a:pPr lvl="1"/>
            <a:r>
              <a:rPr lang="en-US" dirty="0" smtClean="0"/>
              <a:t>Stay</a:t>
            </a:r>
          </a:p>
          <a:p>
            <a:pPr lvl="1"/>
            <a:r>
              <a:rPr lang="en-US" dirty="0" smtClean="0"/>
              <a:t>Move</a:t>
            </a:r>
            <a:endParaRPr lang="en-US" dirty="0"/>
          </a:p>
        </p:txBody>
      </p:sp>
      <p:pic>
        <p:nvPicPr>
          <p:cNvPr id="1026" name="Picture 2" descr="C:\Users\Lloyd\AppData\Local\Microsoft\Windows\INetCache\IE\HLFTJB9G\magnifying-glass-motivation_gg58923476[1].jpg"/>
          <p:cNvPicPr>
            <a:picLocks noGrp="1" noChangeAspect="1" noChangeArrowheads="1"/>
          </p:cNvPicPr>
          <p:nvPr>
            <p:ph sz="quarter" idx="4"/>
          </p:nvPr>
        </p:nvPicPr>
        <p:blipFill>
          <a:blip r:embed="rId2" cstate="print"/>
          <a:srcRect/>
          <a:stretch>
            <a:fillRect/>
          </a:stretch>
        </p:blipFill>
        <p:spPr bwMode="auto">
          <a:xfrm>
            <a:off x="5248167" y="3352800"/>
            <a:ext cx="3073614"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itchFamily="18" charset="0"/>
              </a:rPr>
              <a:t>Reaction Formation</a:t>
            </a:r>
            <a:endParaRPr lang="en-US" dirty="0">
              <a:latin typeface="Bookman Old Style" pitchFamily="18" charset="0"/>
            </a:endParaRPr>
          </a:p>
        </p:txBody>
      </p:sp>
      <p:sp>
        <p:nvSpPr>
          <p:cNvPr id="3" name="Content Placeholder 2"/>
          <p:cNvSpPr>
            <a:spLocks noGrp="1"/>
          </p:cNvSpPr>
          <p:nvPr>
            <p:ph idx="1"/>
          </p:nvPr>
        </p:nvSpPr>
        <p:spPr/>
        <p:txBody>
          <a:bodyPr/>
          <a:lstStyle/>
          <a:p>
            <a:r>
              <a:rPr lang="en-US" dirty="0" smtClean="0"/>
              <a:t>When a person feels a certain way (perhaps sad) but acts in a different way (cracks jokes), that person is displaying a reaction formation.</a:t>
            </a:r>
          </a:p>
          <a:p>
            <a:r>
              <a:rPr lang="en-US" dirty="0" smtClean="0"/>
              <a:t>People do this to hide their real feelings so they don’t appear vulnerable.</a:t>
            </a:r>
          </a:p>
          <a:p>
            <a:r>
              <a:rPr lang="en-US" dirty="0" smtClean="0"/>
              <a:t>Here’s an Expired Listing example…</a:t>
            </a:r>
          </a:p>
          <a:p>
            <a:pPr lvl="1"/>
            <a:r>
              <a:rPr lang="en-US" dirty="0" smtClean="0"/>
              <a:t>When a Sellers home doesn’t sell, he may be very upset or mad on the inside, but on the outside he may seem aloof, shrug it off, and say, “Oh well… it didn’t sell.  C’est la vie!”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normAutofit lnSpcReduction="10000"/>
          </a:bodyPr>
          <a:lstStyle/>
          <a:p>
            <a:r>
              <a:rPr lang="en-US" dirty="0" smtClean="0"/>
              <a:t>An unskilled REALTOR may interpret that as a sign that he won’t re-list because he doesn’t care.</a:t>
            </a:r>
          </a:p>
          <a:p>
            <a:r>
              <a:rPr lang="en-US" dirty="0" smtClean="0"/>
              <a:t>In reality, he is very upset by his home not selling!</a:t>
            </a:r>
          </a:p>
          <a:p>
            <a:pPr>
              <a:buNone/>
            </a:pPr>
            <a:r>
              <a:rPr lang="en-US" dirty="0" smtClean="0"/>
              <a:t>What can we do to bring the Seller back to his Motivation?</a:t>
            </a:r>
          </a:p>
          <a:p>
            <a:pPr>
              <a:buNone/>
            </a:pPr>
            <a:r>
              <a:rPr lang="en-US" dirty="0" smtClean="0"/>
              <a:t>Listen… Affirm… Ask… Advise…</a:t>
            </a:r>
            <a:endParaRPr lang="en-US" dirty="0"/>
          </a:p>
        </p:txBody>
      </p:sp>
      <p:pic>
        <p:nvPicPr>
          <p:cNvPr id="2050" name="Picture 2" descr="C:\Users\Lloyd\AppData\Local\Microsoft\Windows\INetCache\IE\HLFTJB9G\frustration[1].jpg"/>
          <p:cNvPicPr>
            <a:picLocks noGrp="1" noChangeAspect="1" noChangeArrowheads="1"/>
          </p:cNvPicPr>
          <p:nvPr>
            <p:ph sz="half" idx="2"/>
          </p:nvPr>
        </p:nvPicPr>
        <p:blipFill>
          <a:blip r:embed="rId2" cstate="print"/>
          <a:srcRect/>
          <a:stretch>
            <a:fillRect/>
          </a:stretch>
        </p:blipFill>
        <p:spPr bwMode="auto">
          <a:xfrm>
            <a:off x="4648200" y="2057400"/>
            <a:ext cx="4038600" cy="327708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itchFamily="18" charset="0"/>
              </a:rPr>
              <a:t>Displacement</a:t>
            </a:r>
            <a:endParaRPr lang="en-US" dirty="0">
              <a:latin typeface="Bookman Old Style" pitchFamily="18" charset="0"/>
            </a:endParaRPr>
          </a:p>
        </p:txBody>
      </p:sp>
      <p:sp>
        <p:nvSpPr>
          <p:cNvPr id="3" name="Content Placeholder 2"/>
          <p:cNvSpPr>
            <a:spLocks noGrp="1"/>
          </p:cNvSpPr>
          <p:nvPr>
            <p:ph idx="1"/>
          </p:nvPr>
        </p:nvSpPr>
        <p:spPr/>
        <p:txBody>
          <a:bodyPr>
            <a:normAutofit lnSpcReduction="10000"/>
          </a:bodyPr>
          <a:lstStyle/>
          <a:p>
            <a:r>
              <a:rPr lang="en-US" dirty="0" smtClean="0"/>
              <a:t>Sometimes people are upset, mad, or annoyed at one person, but they take out their frustrations on another person… “Displacement”</a:t>
            </a:r>
          </a:p>
          <a:p>
            <a:r>
              <a:rPr lang="en-US" dirty="0" smtClean="0"/>
              <a:t>You’ve likely been on the receiving end of displacement a few times.</a:t>
            </a:r>
          </a:p>
          <a:p>
            <a:pPr lvl="1"/>
            <a:r>
              <a:rPr lang="en-US" dirty="0" smtClean="0"/>
              <a:t>For example… Your spouse had a bad day at work and comes home upset.</a:t>
            </a:r>
          </a:p>
          <a:p>
            <a:pPr lvl="1"/>
            <a:r>
              <a:rPr lang="en-US" dirty="0" smtClean="0"/>
              <a:t>Nothing anyone at home does is right!!</a:t>
            </a:r>
          </a:p>
          <a:p>
            <a:pPr lvl="1"/>
            <a:r>
              <a:rPr lang="en-US" dirty="0" smtClean="0"/>
              <a:t>Your spouse is displacing her frustrations about work on her family, even though the family had nothing to do with making her upset!!</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260</TotalTime>
  <Words>1535</Words>
  <Application>Microsoft Office PowerPoint</Application>
  <PresentationFormat>On-screen Show (4:3)</PresentationFormat>
  <Paragraphs>149</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Find The GOLD</vt:lpstr>
      <vt:lpstr>Introduction</vt:lpstr>
      <vt:lpstr>Understanding Human Behavior</vt:lpstr>
      <vt:lpstr> Rationalization</vt:lpstr>
      <vt:lpstr>Slide 5</vt:lpstr>
      <vt:lpstr>We have to get back to their Motivation for Wanting to Sell</vt:lpstr>
      <vt:lpstr>Reaction Formation</vt:lpstr>
      <vt:lpstr>Slide 8</vt:lpstr>
      <vt:lpstr>Displacement</vt:lpstr>
      <vt:lpstr>Think of Displacement like this…</vt:lpstr>
      <vt:lpstr>  The Worker yells at the spouse </vt:lpstr>
      <vt:lpstr>The Spouse yells at the kid </vt:lpstr>
      <vt:lpstr>The kid kicks the dog </vt:lpstr>
      <vt:lpstr>The dog bites the cat </vt:lpstr>
      <vt:lpstr>The cat eats the goldfish </vt:lpstr>
      <vt:lpstr>Realize…</vt:lpstr>
      <vt:lpstr>What Can We Do?</vt:lpstr>
      <vt:lpstr>The Seller’s 4 Options</vt:lpstr>
      <vt:lpstr>Re-List</vt:lpstr>
      <vt:lpstr>A Second Chance…</vt:lpstr>
      <vt:lpstr>Take the House Off the Market</vt:lpstr>
      <vt:lpstr>Don’t allow sellers to rationalize their Dreams away…</vt:lpstr>
      <vt:lpstr>For-Sale-By-Owner</vt:lpstr>
      <vt:lpstr>Scenario #1 </vt:lpstr>
      <vt:lpstr>Now the explanation…</vt:lpstr>
      <vt:lpstr>Scenario #2</vt:lpstr>
      <vt:lpstr>The Better Choice…</vt:lpstr>
      <vt:lpstr>Get It SOLD</vt:lpstr>
      <vt:lpstr>Get it SOLD…</vt:lpstr>
      <vt:lpstr>Compellingly</vt:lpstr>
      <vt:lpstr>Conclusion</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 The GOLD</dc:title>
  <dc:creator>Corporate Edition</dc:creator>
  <cp:lastModifiedBy>Corporate Edition</cp:lastModifiedBy>
  <cp:revision>27</cp:revision>
  <dcterms:created xsi:type="dcterms:W3CDTF">2019-05-29T18:06:49Z</dcterms:created>
  <dcterms:modified xsi:type="dcterms:W3CDTF">2019-06-21T17:47:50Z</dcterms:modified>
</cp:coreProperties>
</file>