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257" r:id="rId3"/>
    <p:sldId id="258" r:id="rId4"/>
    <p:sldId id="259" r:id="rId5"/>
    <p:sldId id="267" r:id="rId6"/>
    <p:sldId id="272" r:id="rId7"/>
    <p:sldId id="268" r:id="rId8"/>
    <p:sldId id="273" r:id="rId9"/>
    <p:sldId id="260" r:id="rId10"/>
    <p:sldId id="261" r:id="rId11"/>
    <p:sldId id="265" r:id="rId12"/>
    <p:sldId id="274" r:id="rId13"/>
    <p:sldId id="275" r:id="rId14"/>
    <p:sldId id="269" r:id="rId15"/>
    <p:sldId id="270" r:id="rId16"/>
    <p:sldId id="276" r:id="rId17"/>
    <p:sldId id="266" r:id="rId18"/>
    <p:sldId id="271" r:id="rId19"/>
    <p:sldId id="262" r:id="rId20"/>
    <p:sldId id="263" r:id="rId21"/>
    <p:sldId id="26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A041E2-95F1-4F43-819C-F9D926BF890B}" type="datetimeFigureOut">
              <a:rPr lang="en-US" smtClean="0"/>
              <a:pPr/>
              <a:t>12/5/2018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A73916-ADC1-4AD1-867E-A5DAAA058575}"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4D0555-F41C-45B4-93C7-FAED62EE10C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784AB8-5DF2-42D0-9713-ECC261DE5297}" type="datetimeFigureOut">
              <a:rPr lang="en-US" smtClean="0"/>
              <a:pPr/>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14D0555-F41C-45B4-93C7-FAED62EE10C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2784AB8-5DF2-42D0-9713-ECC261DE5297}" type="datetimeFigureOut">
              <a:rPr lang="en-US" smtClean="0"/>
              <a:pPr/>
              <a:t>12/5/2018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4D0555-F41C-45B4-93C7-FAED62EE10C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Harrington" pitchFamily="82" charset="0"/>
              </a:rPr>
              <a:t>Doing the Unexpected Extras</a:t>
            </a:r>
            <a:endParaRPr lang="en-US" dirty="0">
              <a:latin typeface="Harrington" pitchFamily="82" charset="0"/>
            </a:endParaRPr>
          </a:p>
        </p:txBody>
      </p:sp>
      <p:sp>
        <p:nvSpPr>
          <p:cNvPr id="3" name="Subtitle 2"/>
          <p:cNvSpPr>
            <a:spLocks noGrp="1"/>
          </p:cNvSpPr>
          <p:nvPr>
            <p:ph type="subTitle" idx="1"/>
          </p:nvPr>
        </p:nvSpPr>
        <p:spPr/>
        <p:txBody>
          <a:bodyPr/>
          <a:lstStyle/>
          <a:p>
            <a:r>
              <a:rPr lang="en-US" dirty="0" smtClean="0"/>
              <a:t>What are YOU doing to provide EXCEPTIONAL SERVICE?</a:t>
            </a:r>
          </a:p>
          <a:p>
            <a:r>
              <a:rPr lang="en-US" dirty="0" smtClean="0"/>
              <a:t>This is the KEY to MORE Repeat &amp; Referral Business!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Start Small</a:t>
            </a:r>
            <a:endParaRPr lang="en-US" dirty="0">
              <a:latin typeface="Harrington" pitchFamily="82" charset="0"/>
            </a:endParaRPr>
          </a:p>
        </p:txBody>
      </p:sp>
      <p:sp>
        <p:nvSpPr>
          <p:cNvPr id="3" name="Content Placeholder 2"/>
          <p:cNvSpPr>
            <a:spLocks noGrp="1"/>
          </p:cNvSpPr>
          <p:nvPr>
            <p:ph sz="half" idx="1"/>
          </p:nvPr>
        </p:nvSpPr>
        <p:spPr/>
        <p:txBody>
          <a:bodyPr/>
          <a:lstStyle/>
          <a:p>
            <a:r>
              <a:rPr lang="en-US" dirty="0" smtClean="0"/>
              <a:t>No more than 5 or 6 couples (to start)</a:t>
            </a:r>
          </a:p>
          <a:p>
            <a:pPr lvl="1"/>
            <a:r>
              <a:rPr lang="en-US" dirty="0" smtClean="0"/>
              <a:t>Past Clients </a:t>
            </a:r>
          </a:p>
          <a:p>
            <a:pPr lvl="1"/>
            <a:r>
              <a:rPr lang="en-US" dirty="0" smtClean="0"/>
              <a:t>Current Clients</a:t>
            </a:r>
          </a:p>
          <a:p>
            <a:r>
              <a:rPr lang="en-US" dirty="0" smtClean="0"/>
              <a:t>Grow your event by growing your customer/client base</a:t>
            </a:r>
          </a:p>
          <a:p>
            <a:pPr lvl="1"/>
            <a:r>
              <a:rPr lang="en-US" dirty="0" smtClean="0"/>
              <a:t>10 or 12 couples</a:t>
            </a:r>
          </a:p>
          <a:p>
            <a:pPr lvl="1"/>
            <a:endParaRPr lang="en-US" dirty="0"/>
          </a:p>
        </p:txBody>
      </p:sp>
      <p:pic>
        <p:nvPicPr>
          <p:cNvPr id="1026" name="Picture 2" descr="C:\Users\Lloyd\AppData\Local\Microsoft\Windows\INetCache\IE\0HFTZIXL\cocktail_party[1].jpg"/>
          <p:cNvPicPr>
            <a:picLocks noGrp="1" noChangeAspect="1" noChangeArrowheads="1"/>
          </p:cNvPicPr>
          <p:nvPr>
            <p:ph sz="half" idx="2"/>
          </p:nvPr>
        </p:nvPicPr>
        <p:blipFill>
          <a:blip r:embed="rId2" cstate="print"/>
          <a:srcRect/>
          <a:stretch>
            <a:fillRect/>
          </a:stretch>
        </p:blipFill>
        <p:spPr bwMode="auto">
          <a:xfrm>
            <a:off x="4495800" y="2133600"/>
            <a:ext cx="3789892" cy="284241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1143000"/>
          </a:xfrm>
        </p:spPr>
        <p:txBody>
          <a:bodyPr>
            <a:normAutofit/>
          </a:bodyPr>
          <a:lstStyle/>
          <a:p>
            <a:r>
              <a:rPr lang="en-US" dirty="0" smtClean="0">
                <a:latin typeface="Harrington" pitchFamily="82" charset="0"/>
              </a:rPr>
              <a:t>Business Mixer - Before</a:t>
            </a:r>
            <a:endParaRPr lang="en-US" dirty="0">
              <a:latin typeface="Harrington" pitchFamily="82" charset="0"/>
            </a:endParaRPr>
          </a:p>
        </p:txBody>
      </p:sp>
      <p:sp>
        <p:nvSpPr>
          <p:cNvPr id="6" name="Content Placeholder 5"/>
          <p:cNvSpPr>
            <a:spLocks noGrp="1"/>
          </p:cNvSpPr>
          <p:nvPr>
            <p:ph idx="1"/>
          </p:nvPr>
        </p:nvSpPr>
        <p:spPr>
          <a:xfrm>
            <a:off x="457200" y="1600200"/>
            <a:ext cx="8229600" cy="4724400"/>
          </a:xfrm>
        </p:spPr>
        <p:txBody>
          <a:bodyPr>
            <a:normAutofit/>
          </a:bodyPr>
          <a:lstStyle/>
          <a:p>
            <a:r>
              <a:rPr lang="en-US" dirty="0" smtClean="0"/>
              <a:t>What is a Business Mixer?</a:t>
            </a:r>
          </a:p>
          <a:p>
            <a:pPr lvl="1"/>
            <a:r>
              <a:rPr lang="en-US" dirty="0" smtClean="0"/>
              <a:t>Make a list of those you want to Invite</a:t>
            </a:r>
          </a:p>
          <a:p>
            <a:pPr lvl="1"/>
            <a:r>
              <a:rPr lang="en-US" dirty="0" smtClean="0"/>
              <a:t>Plan in Advance</a:t>
            </a:r>
          </a:p>
          <a:p>
            <a:pPr lvl="1"/>
            <a:r>
              <a:rPr lang="en-US" dirty="0" smtClean="0"/>
              <a:t>Decide on an exact date, time &amp; location</a:t>
            </a:r>
          </a:p>
          <a:p>
            <a:pPr lvl="1"/>
            <a:r>
              <a:rPr lang="en-US" dirty="0" smtClean="0"/>
              <a:t>Email invitations and make follow-up calls</a:t>
            </a:r>
          </a:p>
          <a:p>
            <a:pPr lvl="2"/>
            <a:r>
              <a:rPr lang="en-US" b="1" dirty="0" smtClean="0">
                <a:solidFill>
                  <a:schemeClr val="tx2"/>
                </a:solidFill>
              </a:rPr>
              <a:t>Sample e-mail</a:t>
            </a:r>
          </a:p>
          <a:p>
            <a:pPr lvl="2"/>
            <a:r>
              <a:rPr lang="en-US" b="1" dirty="0" smtClean="0">
                <a:solidFill>
                  <a:schemeClr val="tx2"/>
                </a:solidFill>
              </a:rPr>
              <a:t>Sample Dialogue</a:t>
            </a:r>
          </a:p>
          <a:p>
            <a:pPr lvl="1"/>
            <a:r>
              <a:rPr lang="en-US" dirty="0" smtClean="0"/>
              <a:t>Keep Costs to a Minimum</a:t>
            </a:r>
          </a:p>
          <a:p>
            <a:pPr lvl="2"/>
            <a:r>
              <a:rPr lang="en-US" dirty="0" smtClean="0"/>
              <a:t>Share the Cost</a:t>
            </a:r>
          </a:p>
          <a:p>
            <a:pPr lvl="1"/>
            <a:r>
              <a:rPr lang="en-US" dirty="0" smtClean="0"/>
              <a:t>Confirm food and beverage</a:t>
            </a:r>
          </a:p>
          <a:p>
            <a:pPr lvl="1"/>
            <a:r>
              <a:rPr lang="en-US" dirty="0" smtClean="0"/>
              <a:t>24 Hours in advance, confirm attendees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arrington" pitchFamily="82" charset="0"/>
              </a:rPr>
              <a:t>Business Mixer Invitation e-mail</a:t>
            </a:r>
            <a:endParaRPr lang="en-US" dirty="0">
              <a:latin typeface="Harrington" pitchFamily="82" charset="0"/>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Hello ______</a:t>
            </a:r>
          </a:p>
          <a:p>
            <a:pPr lvl="1">
              <a:buNone/>
            </a:pPr>
            <a:r>
              <a:rPr lang="en-US" dirty="0" smtClean="0"/>
              <a:t>Networking is vital to a thriving business.  However, it may be difficult to find the time to meet other business professionals in the area.</a:t>
            </a:r>
          </a:p>
          <a:p>
            <a:pPr lvl="1">
              <a:buNone/>
            </a:pPr>
            <a:r>
              <a:rPr lang="en-US" dirty="0" smtClean="0"/>
              <a:t>Due to my involvement in the local community, I am in regular contact with businesspeople in a variety of industries.  I’m hosting a mixer to provide my network the chance to meet and share ideas, while cultivating new and existing business relationships.</a:t>
            </a:r>
          </a:p>
          <a:p>
            <a:pPr lvl="1">
              <a:buNone/>
            </a:pPr>
            <a:r>
              <a:rPr lang="en-US" dirty="0" smtClean="0"/>
              <a:t>When…  Where… Cost ($___ - A suggested contribution to cover the cost of drinks and snacks)</a:t>
            </a:r>
          </a:p>
          <a:p>
            <a:pPr lvl="1">
              <a:buNone/>
            </a:pPr>
            <a:r>
              <a:rPr lang="en-US" dirty="0" smtClean="0"/>
              <a:t>I hope to see you there!</a:t>
            </a:r>
          </a:p>
          <a:p>
            <a:pPr lvl="1">
              <a:buNone/>
            </a:pPr>
            <a:r>
              <a:rPr lang="en-US" dirty="0" smtClean="0"/>
              <a:t>Best Regards,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arrington" pitchFamily="82" charset="0"/>
              </a:rPr>
              <a:t>Business Mixer Invite Dialogue</a:t>
            </a:r>
            <a:endParaRPr lang="en-US" dirty="0">
              <a:latin typeface="Harrington" pitchFamily="82" charset="0"/>
            </a:endParaRPr>
          </a:p>
        </p:txBody>
      </p:sp>
      <p:sp>
        <p:nvSpPr>
          <p:cNvPr id="3" name="Content Placeholder 2"/>
          <p:cNvSpPr>
            <a:spLocks noGrp="1"/>
          </p:cNvSpPr>
          <p:nvPr>
            <p:ph idx="1"/>
          </p:nvPr>
        </p:nvSpPr>
        <p:spPr/>
        <p:txBody>
          <a:bodyPr>
            <a:normAutofit fontScale="85000" lnSpcReduction="20000"/>
          </a:bodyPr>
          <a:lstStyle/>
          <a:p>
            <a:pPr>
              <a:buNone/>
            </a:pPr>
            <a:r>
              <a:rPr lang="en-US" i="1" dirty="0" smtClean="0"/>
              <a:t>“Hi _____, it’s Lloyd here from RMS Elite Properties Real Estate.  Wanted to check in and see how you’re doing.  How’s business?  (chit chat)</a:t>
            </a:r>
          </a:p>
          <a:p>
            <a:pPr>
              <a:buNone/>
            </a:pPr>
            <a:r>
              <a:rPr lang="en-US" i="1" dirty="0" smtClean="0"/>
              <a:t>Just recently I decided to connect the most professional business people I know in this area.  I’m arranging a mixer at a local restaurant and I expect _____ people to get together, brainstorm, network and hopefully develop good business relationships.  Does this sound like something you’d be interested in attending?</a:t>
            </a:r>
          </a:p>
          <a:p>
            <a:pPr>
              <a:buNone/>
            </a:pPr>
            <a:r>
              <a:rPr lang="en-US" i="1" dirty="0" smtClean="0"/>
              <a:t>There’s no charge, but I’m asking everyone to contribute $____ each to cover the cost of the coffee and muffins.</a:t>
            </a:r>
          </a:p>
          <a:p>
            <a:pPr>
              <a:buNone/>
            </a:pPr>
            <a:r>
              <a:rPr lang="en-US" i="1" dirty="0" smtClean="0"/>
              <a:t>(Wait for response)</a:t>
            </a:r>
          </a:p>
          <a:p>
            <a:pPr>
              <a:buNone/>
            </a:pPr>
            <a:r>
              <a:rPr lang="en-US" i="1" dirty="0" smtClean="0"/>
              <a:t>Okay, that’s great.  Bring a bunch of business cards and any brochures if you have them.  This will be a great opportunity for all of us.  I look forward to seeing you there.”</a:t>
            </a: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Business Mixer - During</a:t>
            </a:r>
            <a:endParaRPr lang="en-US" dirty="0">
              <a:latin typeface="Harrington" pitchFamily="82" charset="0"/>
            </a:endParaRPr>
          </a:p>
        </p:txBody>
      </p:sp>
      <p:sp>
        <p:nvSpPr>
          <p:cNvPr id="3" name="Content Placeholder 2"/>
          <p:cNvSpPr>
            <a:spLocks noGrp="1"/>
          </p:cNvSpPr>
          <p:nvPr>
            <p:ph idx="1"/>
          </p:nvPr>
        </p:nvSpPr>
        <p:spPr/>
        <p:txBody>
          <a:bodyPr>
            <a:normAutofit/>
          </a:bodyPr>
          <a:lstStyle/>
          <a:p>
            <a:r>
              <a:rPr lang="en-US" dirty="0" smtClean="0"/>
              <a:t>Act like a Host… Not a Guest</a:t>
            </a:r>
          </a:p>
          <a:p>
            <a:r>
              <a:rPr lang="en-US" dirty="0" smtClean="0"/>
              <a:t>Set a Goal for the Number of People you want to meet</a:t>
            </a:r>
          </a:p>
          <a:p>
            <a:r>
              <a:rPr lang="en-US" dirty="0" smtClean="0"/>
              <a:t>Be Relational</a:t>
            </a:r>
          </a:p>
          <a:p>
            <a:r>
              <a:rPr lang="en-US" dirty="0" smtClean="0"/>
              <a:t>Talk about Why you wanted to get together</a:t>
            </a:r>
          </a:p>
          <a:p>
            <a:pPr lvl="1"/>
            <a:r>
              <a:rPr lang="en-US" dirty="0" smtClean="0"/>
              <a:t>Synergy</a:t>
            </a:r>
          </a:p>
          <a:p>
            <a:pPr lvl="1"/>
            <a:r>
              <a:rPr lang="en-US" dirty="0" smtClean="0"/>
              <a:t>A chance to meet qualified people we can refer to each other as opportunity arises</a:t>
            </a:r>
          </a:p>
          <a:p>
            <a:r>
              <a:rPr lang="en-US" dirty="0" smtClean="0"/>
              <a:t>Collect Business Cards</a:t>
            </a:r>
          </a:p>
          <a:p>
            <a:r>
              <a:rPr lang="en-US" dirty="0" smtClean="0"/>
              <a:t>Write pertinent notes on the back of the card</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Business Mixer - After</a:t>
            </a:r>
            <a:endParaRPr lang="en-US" dirty="0">
              <a:latin typeface="Harrington" pitchFamily="82" charset="0"/>
            </a:endParaRPr>
          </a:p>
        </p:txBody>
      </p:sp>
      <p:sp>
        <p:nvSpPr>
          <p:cNvPr id="3" name="Content Placeholder 2"/>
          <p:cNvSpPr>
            <a:spLocks noGrp="1"/>
          </p:cNvSpPr>
          <p:nvPr>
            <p:ph idx="1"/>
          </p:nvPr>
        </p:nvSpPr>
        <p:spPr/>
        <p:txBody>
          <a:bodyPr/>
          <a:lstStyle/>
          <a:p>
            <a:r>
              <a:rPr lang="en-US" dirty="0" smtClean="0"/>
              <a:t>Write each one a “Personal Handwritten Note”</a:t>
            </a:r>
          </a:p>
          <a:p>
            <a:r>
              <a:rPr lang="en-US" dirty="0" smtClean="0"/>
              <a:t>Add each one to your “Dynamic Database”</a:t>
            </a:r>
          </a:p>
          <a:p>
            <a:pPr lvl="1"/>
            <a:r>
              <a:rPr lang="en-US" dirty="0" smtClean="0"/>
              <a:t>Become the “Trusted” Real Estate Professional</a:t>
            </a:r>
          </a:p>
          <a:p>
            <a:pPr lvl="2"/>
            <a:r>
              <a:rPr lang="en-US" dirty="0" smtClean="0"/>
              <a:t>Send them regular Articles or Posts of Interest</a:t>
            </a:r>
          </a:p>
          <a:p>
            <a:r>
              <a:rPr lang="en-US" dirty="0" smtClean="0"/>
              <a:t>Look for Opportunity to GIVE Referrals</a:t>
            </a:r>
          </a:p>
          <a:p>
            <a:pPr lvl="1"/>
            <a:r>
              <a:rPr lang="en-US" dirty="0" smtClean="0"/>
              <a:t>Initiate the Goal of Referring each other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arrington" pitchFamily="82" charset="0"/>
              </a:rPr>
              <a:t>Practice Reciprocity and Get More Referrals!!</a:t>
            </a:r>
            <a:r>
              <a:rPr lang="en-US" b="1" dirty="0" smtClean="0">
                <a:solidFill>
                  <a:srgbClr val="FF0000"/>
                </a:solidFill>
                <a:latin typeface="Harrington" pitchFamily="82" charset="0"/>
              </a:rPr>
              <a:t>**</a:t>
            </a:r>
            <a:endParaRPr lang="en-US" b="1" dirty="0">
              <a:solidFill>
                <a:srgbClr val="FF0000"/>
              </a:solidFill>
              <a:latin typeface="Harrington" pitchFamily="82" charset="0"/>
            </a:endParaRPr>
          </a:p>
        </p:txBody>
      </p:sp>
      <p:pic>
        <p:nvPicPr>
          <p:cNvPr id="4098" name="Picture 2" descr="C:\Users\Lloyd\AppData\Local\Microsoft\Windows\INetCache\IE\0344IFIO\GA8gP[1].png"/>
          <p:cNvPicPr>
            <a:picLocks noGrp="1" noChangeAspect="1" noChangeArrowheads="1"/>
          </p:cNvPicPr>
          <p:nvPr>
            <p:ph idx="1"/>
          </p:nvPr>
        </p:nvPicPr>
        <p:blipFill>
          <a:blip r:embed="rId2" cstate="print"/>
          <a:stretch>
            <a:fillRect/>
          </a:stretch>
        </p:blipFill>
        <p:spPr bwMode="auto">
          <a:xfrm>
            <a:off x="2209800" y="1981200"/>
            <a:ext cx="4648200" cy="46482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Education</a:t>
            </a:r>
            <a:endParaRPr lang="en-US" dirty="0">
              <a:latin typeface="Harrington" pitchFamily="82" charset="0"/>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latin typeface="Harrington" pitchFamily="82" charset="0"/>
              </a:rPr>
              <a:t>According to the National Association of REALTOR recent survey of Buyers &amp; Sellers:</a:t>
            </a:r>
            <a:r>
              <a:rPr lang="en-US" b="1" dirty="0" smtClean="0">
                <a:solidFill>
                  <a:srgbClr val="FF0000"/>
                </a:solidFill>
                <a:latin typeface="Harrington" pitchFamily="82" charset="0"/>
              </a:rPr>
              <a:t>**</a:t>
            </a:r>
          </a:p>
          <a:p>
            <a:r>
              <a:rPr lang="en-US" dirty="0" smtClean="0"/>
              <a:t>Buyers &amp; Sellers want to know the </a:t>
            </a:r>
            <a:r>
              <a:rPr lang="en-US" b="1" dirty="0" smtClean="0">
                <a:solidFill>
                  <a:schemeClr val="tx2"/>
                </a:solidFill>
              </a:rPr>
              <a:t>Process</a:t>
            </a:r>
            <a:r>
              <a:rPr lang="en-US" dirty="0" smtClean="0"/>
              <a:t> of Buying or Selling</a:t>
            </a:r>
          </a:p>
          <a:p>
            <a:r>
              <a:rPr lang="en-US" dirty="0" smtClean="0"/>
              <a:t>Buyers &amp; Sellers want to have a </a:t>
            </a:r>
            <a:r>
              <a:rPr lang="en-US" b="1" dirty="0" smtClean="0">
                <a:solidFill>
                  <a:schemeClr val="tx2"/>
                </a:solidFill>
              </a:rPr>
              <a:t>Checklists </a:t>
            </a:r>
            <a:r>
              <a:rPr lang="en-US" dirty="0" smtClean="0"/>
              <a:t>of “what happens when”</a:t>
            </a:r>
          </a:p>
          <a:p>
            <a:r>
              <a:rPr lang="en-US" dirty="0" smtClean="0"/>
              <a:t>Buyers &amp; Sellers want to know </a:t>
            </a:r>
            <a:r>
              <a:rPr lang="en-US" b="1" dirty="0" smtClean="0">
                <a:solidFill>
                  <a:schemeClr val="tx2"/>
                </a:solidFill>
              </a:rPr>
              <a:t>how you will “serve” them </a:t>
            </a:r>
            <a:r>
              <a:rPr lang="en-US" dirty="0" smtClean="0"/>
              <a:t>to reach their Goals</a:t>
            </a:r>
          </a:p>
          <a:p>
            <a:r>
              <a:rPr lang="en-US" dirty="0" smtClean="0"/>
              <a:t>Buyers &amp; Sellers want to know </a:t>
            </a:r>
            <a:r>
              <a:rPr lang="en-US" b="1" dirty="0" smtClean="0">
                <a:solidFill>
                  <a:schemeClr val="tx2"/>
                </a:solidFill>
              </a:rPr>
              <a:t>what makes you different </a:t>
            </a:r>
            <a:r>
              <a:rPr lang="en-US" dirty="0" smtClean="0"/>
              <a:t>from other Real Estate agents</a:t>
            </a:r>
          </a:p>
          <a:p>
            <a:pPr>
              <a:buNone/>
            </a:pPr>
            <a:r>
              <a:rPr lang="en-US" b="1" dirty="0" smtClean="0">
                <a:latin typeface="Harrington" pitchFamily="82" charset="0"/>
              </a:rPr>
              <a:t>Are you Prepared to Educate your Customers and Clients</a:t>
            </a:r>
            <a:endParaRPr lang="en-US" b="1" dirty="0">
              <a:latin typeface="Harringto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arrington" pitchFamily="82" charset="0"/>
              </a:rPr>
              <a:t>Don’t Miss Either of the Next Two Sessions…</a:t>
            </a:r>
            <a:endParaRPr lang="en-US" dirty="0">
              <a:latin typeface="Harrington" pitchFamily="82" charset="0"/>
            </a:endParaRPr>
          </a:p>
        </p:txBody>
      </p:sp>
      <p:sp>
        <p:nvSpPr>
          <p:cNvPr id="3" name="Content Placeholder 2"/>
          <p:cNvSpPr>
            <a:spLocks noGrp="1"/>
          </p:cNvSpPr>
          <p:nvPr>
            <p:ph idx="1"/>
          </p:nvPr>
        </p:nvSpPr>
        <p:spPr>
          <a:xfrm>
            <a:off x="457200" y="2209800"/>
            <a:ext cx="8229600" cy="4114800"/>
          </a:xfrm>
        </p:spPr>
        <p:txBody>
          <a:bodyPr/>
          <a:lstStyle/>
          <a:p>
            <a:r>
              <a:rPr lang="en-US" dirty="0" smtClean="0"/>
              <a:t>Working With Today’s Sellers</a:t>
            </a:r>
          </a:p>
          <a:p>
            <a:pPr lvl="1"/>
            <a:r>
              <a:rPr lang="en-US" dirty="0" smtClean="0"/>
              <a:t>Week of December 10</a:t>
            </a:r>
          </a:p>
          <a:p>
            <a:endParaRPr lang="en-US" dirty="0" smtClean="0"/>
          </a:p>
          <a:p>
            <a:r>
              <a:rPr lang="en-US" dirty="0" smtClean="0"/>
              <a:t>Working With Today’s Buyers</a:t>
            </a:r>
          </a:p>
          <a:p>
            <a:pPr lvl="1"/>
            <a:r>
              <a:rPr lang="en-US" dirty="0" smtClean="0"/>
              <a:t>Week of December 17</a:t>
            </a:r>
            <a:endParaRPr lang="en-US" dirty="0"/>
          </a:p>
        </p:txBody>
      </p:sp>
      <p:pic>
        <p:nvPicPr>
          <p:cNvPr id="2050" name="Picture 2" descr="C:\Users\Lloyd\AppData\Local\Microsoft\Windows\INetCache\IE\0HFTZIXL\Buy-and-Sell[1].jpg"/>
          <p:cNvPicPr>
            <a:picLocks noChangeAspect="1" noChangeArrowheads="1"/>
          </p:cNvPicPr>
          <p:nvPr/>
        </p:nvPicPr>
        <p:blipFill>
          <a:blip r:embed="rId2" cstate="print"/>
          <a:srcRect/>
          <a:stretch>
            <a:fillRect/>
          </a:stretch>
        </p:blipFill>
        <p:spPr bwMode="auto">
          <a:xfrm>
            <a:off x="5181600" y="2438400"/>
            <a:ext cx="3514725" cy="2711841"/>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More Unexpected Extras</a:t>
            </a:r>
            <a:endParaRPr lang="en-US" dirty="0">
              <a:latin typeface="Harrington" pitchFamily="82" charset="0"/>
            </a:endParaRPr>
          </a:p>
        </p:txBody>
      </p:sp>
      <p:sp>
        <p:nvSpPr>
          <p:cNvPr id="3" name="Content Placeholder 2"/>
          <p:cNvSpPr>
            <a:spLocks noGrp="1"/>
          </p:cNvSpPr>
          <p:nvPr>
            <p:ph sz="half" idx="1"/>
          </p:nvPr>
        </p:nvSpPr>
        <p:spPr/>
        <p:txBody>
          <a:bodyPr>
            <a:normAutofit fontScale="92500" lnSpcReduction="10000"/>
          </a:bodyPr>
          <a:lstStyle/>
          <a:p>
            <a:r>
              <a:rPr lang="en-US" dirty="0" smtClean="0"/>
              <a:t>Take a Personal Interest in your very TOP database contacts</a:t>
            </a:r>
          </a:p>
          <a:p>
            <a:pPr lvl="1"/>
            <a:r>
              <a:rPr lang="en-US" dirty="0" smtClean="0"/>
              <a:t>Remember</a:t>
            </a:r>
          </a:p>
          <a:p>
            <a:pPr lvl="2"/>
            <a:r>
              <a:rPr lang="en-US" dirty="0" smtClean="0"/>
              <a:t>Birthdays</a:t>
            </a:r>
          </a:p>
          <a:p>
            <a:pPr lvl="2"/>
            <a:r>
              <a:rPr lang="en-US" dirty="0" smtClean="0"/>
              <a:t>Anniversaries</a:t>
            </a:r>
          </a:p>
          <a:p>
            <a:pPr lvl="2"/>
            <a:r>
              <a:rPr lang="en-US" dirty="0" smtClean="0"/>
              <a:t>Holidays</a:t>
            </a:r>
          </a:p>
          <a:p>
            <a:pPr lvl="2"/>
            <a:r>
              <a:rPr lang="en-US" dirty="0" smtClean="0"/>
              <a:t>Interests</a:t>
            </a:r>
          </a:p>
          <a:p>
            <a:pPr lvl="2"/>
            <a:r>
              <a:rPr lang="en-US" dirty="0" smtClean="0"/>
              <a:t>Favorite Sports Teams</a:t>
            </a:r>
          </a:p>
          <a:p>
            <a:pPr lvl="2"/>
            <a:r>
              <a:rPr lang="en-US" dirty="0" smtClean="0"/>
              <a:t>Pets</a:t>
            </a:r>
          </a:p>
          <a:p>
            <a:pPr lvl="2"/>
            <a:r>
              <a:rPr lang="en-US" dirty="0" smtClean="0"/>
              <a:t>Children</a:t>
            </a:r>
          </a:p>
          <a:p>
            <a:pPr lvl="2"/>
            <a:r>
              <a:rPr lang="en-US" b="1" dirty="0" smtClean="0">
                <a:solidFill>
                  <a:srgbClr val="FF0000"/>
                </a:solidFill>
                <a:latin typeface="Harrington" pitchFamily="82" charset="0"/>
              </a:rPr>
              <a:t>Notice a Need</a:t>
            </a:r>
          </a:p>
          <a:p>
            <a:pPr lvl="2"/>
            <a:r>
              <a:rPr lang="en-US" b="1" dirty="0" smtClean="0">
                <a:solidFill>
                  <a:srgbClr val="FF0000"/>
                </a:solidFill>
                <a:latin typeface="Harrington" pitchFamily="82" charset="0"/>
              </a:rPr>
              <a:t>Client Connection List**</a:t>
            </a:r>
            <a:endParaRPr lang="en-US" b="1" dirty="0">
              <a:solidFill>
                <a:srgbClr val="FF0000"/>
              </a:solidFill>
              <a:latin typeface="Harrington" pitchFamily="82" charset="0"/>
            </a:endParaRPr>
          </a:p>
        </p:txBody>
      </p:sp>
      <p:sp>
        <p:nvSpPr>
          <p:cNvPr id="4" name="Content Placeholder 3"/>
          <p:cNvSpPr>
            <a:spLocks noGrp="1"/>
          </p:cNvSpPr>
          <p:nvPr>
            <p:ph sz="half" idx="2"/>
          </p:nvPr>
        </p:nvSpPr>
        <p:spPr/>
        <p:txBody>
          <a:bodyPr>
            <a:normAutofit fontScale="92500" lnSpcReduction="10000"/>
          </a:bodyPr>
          <a:lstStyle/>
          <a:p>
            <a:endParaRPr lang="en-US" dirty="0"/>
          </a:p>
        </p:txBody>
      </p:sp>
      <p:pic>
        <p:nvPicPr>
          <p:cNvPr id="2050" name="Picture 2" descr="C:\Users\Lloyd\AppData\Local\Microsoft\Windows\INetCache\IE\0HFTZIXL\stayconnected[1].jpg"/>
          <p:cNvPicPr>
            <a:picLocks noChangeAspect="1" noChangeArrowheads="1"/>
          </p:cNvPicPr>
          <p:nvPr/>
        </p:nvPicPr>
        <p:blipFill>
          <a:blip r:embed="rId2" cstate="print"/>
          <a:srcRect/>
          <a:stretch>
            <a:fillRect/>
          </a:stretch>
        </p:blipFill>
        <p:spPr bwMode="auto">
          <a:xfrm>
            <a:off x="4191000" y="2514600"/>
            <a:ext cx="4416425" cy="268339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Why Do People Refer??</a:t>
            </a:r>
            <a:endParaRPr lang="en-US" dirty="0">
              <a:latin typeface="Harrington" pitchFamily="82" charset="0"/>
            </a:endParaRPr>
          </a:p>
        </p:txBody>
      </p:sp>
      <p:sp>
        <p:nvSpPr>
          <p:cNvPr id="3" name="Content Placeholder 2"/>
          <p:cNvSpPr>
            <a:spLocks noGrp="1"/>
          </p:cNvSpPr>
          <p:nvPr>
            <p:ph idx="1"/>
          </p:nvPr>
        </p:nvSpPr>
        <p:spPr/>
        <p:txBody>
          <a:bodyPr/>
          <a:lstStyle/>
          <a:p>
            <a:r>
              <a:rPr lang="en-US" dirty="0" smtClean="0"/>
              <a:t>1) An </a:t>
            </a:r>
            <a:r>
              <a:rPr lang="en-US" b="1" dirty="0" smtClean="0">
                <a:solidFill>
                  <a:srgbClr val="FF0000"/>
                </a:solidFill>
                <a:latin typeface="Harrington" pitchFamily="82" charset="0"/>
              </a:rPr>
              <a:t>In-built desire </a:t>
            </a:r>
            <a:r>
              <a:rPr lang="en-US" dirty="0" smtClean="0"/>
              <a:t>to share something good with friends and family</a:t>
            </a:r>
          </a:p>
          <a:p>
            <a:r>
              <a:rPr lang="en-US" dirty="0" smtClean="0"/>
              <a:t>2) They have a sense of </a:t>
            </a:r>
            <a:r>
              <a:rPr lang="en-US" b="1" dirty="0" smtClean="0">
                <a:solidFill>
                  <a:srgbClr val="FF0000"/>
                </a:solidFill>
                <a:latin typeface="Harrington" pitchFamily="82" charset="0"/>
              </a:rPr>
              <a:t>trust</a:t>
            </a:r>
            <a:r>
              <a:rPr lang="en-US" dirty="0" smtClean="0"/>
              <a:t> in someone’s </a:t>
            </a:r>
            <a:r>
              <a:rPr lang="en-US" b="1" dirty="0" smtClean="0">
                <a:solidFill>
                  <a:srgbClr val="FF0000"/>
                </a:solidFill>
                <a:latin typeface="Harrington" pitchFamily="82" charset="0"/>
              </a:rPr>
              <a:t>character </a:t>
            </a:r>
            <a:r>
              <a:rPr lang="en-US" dirty="0" smtClean="0"/>
              <a:t>and </a:t>
            </a:r>
            <a:r>
              <a:rPr lang="en-US" b="1" dirty="0" smtClean="0">
                <a:solidFill>
                  <a:srgbClr val="FF0000"/>
                </a:solidFill>
                <a:latin typeface="Harrington" pitchFamily="82" charset="0"/>
              </a:rPr>
              <a:t>competence</a:t>
            </a:r>
          </a:p>
          <a:p>
            <a:r>
              <a:rPr lang="en-US" dirty="0" smtClean="0"/>
              <a:t>3) They know someone’s motivation is a </a:t>
            </a:r>
            <a:r>
              <a:rPr lang="en-US" b="1" dirty="0" smtClean="0">
                <a:solidFill>
                  <a:srgbClr val="FF0000"/>
                </a:solidFill>
                <a:latin typeface="Harrington" pitchFamily="82" charset="0"/>
              </a:rPr>
              <a:t>true desire </a:t>
            </a:r>
            <a:r>
              <a:rPr lang="en-US" dirty="0" smtClean="0"/>
              <a:t>to </a:t>
            </a:r>
            <a:r>
              <a:rPr lang="en-US" b="1" dirty="0" smtClean="0">
                <a:solidFill>
                  <a:srgbClr val="FF0000"/>
                </a:solidFill>
                <a:latin typeface="Harrington" pitchFamily="82" charset="0"/>
              </a:rPr>
              <a:t>serve</a:t>
            </a:r>
          </a:p>
          <a:p>
            <a:endParaRPr lang="en-US" b="1" dirty="0" smtClean="0">
              <a:solidFill>
                <a:srgbClr val="FF0000"/>
              </a:solidFill>
              <a:latin typeface="Harrington" pitchFamily="82" charset="0"/>
            </a:endParaRPr>
          </a:p>
          <a:p>
            <a:pPr>
              <a:buNone/>
            </a:pPr>
            <a:r>
              <a:rPr lang="en-US" b="1" dirty="0" smtClean="0">
                <a:latin typeface="Harrington" pitchFamily="82" charset="0"/>
              </a:rPr>
              <a:t>Do you exude </a:t>
            </a:r>
            <a:r>
              <a:rPr lang="en-US" b="1" dirty="0" smtClean="0">
                <a:solidFill>
                  <a:srgbClr val="FF0000"/>
                </a:solidFill>
                <a:latin typeface="Harrington" pitchFamily="82" charset="0"/>
              </a:rPr>
              <a:t>“Energy”, “Enthusiasm” </a:t>
            </a:r>
            <a:r>
              <a:rPr lang="en-US" b="1" dirty="0" smtClean="0">
                <a:latin typeface="Harrington" pitchFamily="82" charset="0"/>
              </a:rPr>
              <a:t>&amp;</a:t>
            </a:r>
            <a:r>
              <a:rPr lang="en-US" b="1" dirty="0" smtClean="0">
                <a:solidFill>
                  <a:srgbClr val="FF0000"/>
                </a:solidFill>
                <a:latin typeface="Harrington" pitchFamily="82" charset="0"/>
              </a:rPr>
              <a:t> a Positive Attitude??</a:t>
            </a:r>
            <a:endParaRPr lang="en-US" b="1" dirty="0">
              <a:solidFill>
                <a:srgbClr val="FF0000"/>
              </a:solidFill>
              <a:latin typeface="Harrington" pitchFamily="8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arrington" pitchFamily="82" charset="0"/>
              </a:rPr>
              <a:t>The Not-So-Common Courtesies</a:t>
            </a:r>
            <a:endParaRPr lang="en-US" dirty="0">
              <a:latin typeface="Harrington" pitchFamily="82" charset="0"/>
            </a:endParaRPr>
          </a:p>
        </p:txBody>
      </p:sp>
      <p:sp>
        <p:nvSpPr>
          <p:cNvPr id="3" name="Content Placeholder 2"/>
          <p:cNvSpPr>
            <a:spLocks noGrp="1"/>
          </p:cNvSpPr>
          <p:nvPr>
            <p:ph sz="half" idx="1"/>
          </p:nvPr>
        </p:nvSpPr>
        <p:spPr/>
        <p:txBody>
          <a:bodyPr>
            <a:normAutofit fontScale="92500" lnSpcReduction="10000"/>
          </a:bodyPr>
          <a:lstStyle/>
          <a:p>
            <a:r>
              <a:rPr lang="en-US" dirty="0" smtClean="0"/>
              <a:t>Exude </a:t>
            </a:r>
            <a:r>
              <a:rPr lang="en-US" b="1" dirty="0" smtClean="0">
                <a:solidFill>
                  <a:srgbClr val="FF0000"/>
                </a:solidFill>
                <a:latin typeface="Harrington" pitchFamily="82" charset="0"/>
              </a:rPr>
              <a:t>Positive</a:t>
            </a:r>
            <a:r>
              <a:rPr lang="en-US" dirty="0" smtClean="0"/>
              <a:t> Energy</a:t>
            </a:r>
          </a:p>
          <a:p>
            <a:r>
              <a:rPr lang="en-US" dirty="0" smtClean="0"/>
              <a:t>Look People in the </a:t>
            </a:r>
            <a:r>
              <a:rPr lang="en-US" b="1" dirty="0" smtClean="0">
                <a:solidFill>
                  <a:srgbClr val="FF0000"/>
                </a:solidFill>
                <a:latin typeface="Harrington" pitchFamily="82" charset="0"/>
              </a:rPr>
              <a:t>Eye</a:t>
            </a:r>
          </a:p>
          <a:p>
            <a:r>
              <a:rPr lang="en-US" dirty="0" smtClean="0"/>
              <a:t>Use the </a:t>
            </a:r>
            <a:r>
              <a:rPr lang="en-US" b="1" dirty="0" smtClean="0">
                <a:solidFill>
                  <a:srgbClr val="FF0000"/>
                </a:solidFill>
                <a:latin typeface="Harrington" pitchFamily="82" charset="0"/>
              </a:rPr>
              <a:t>Magic Words </a:t>
            </a:r>
          </a:p>
          <a:p>
            <a:r>
              <a:rPr lang="en-US" dirty="0" smtClean="0"/>
              <a:t>Be an </a:t>
            </a:r>
            <a:r>
              <a:rPr lang="en-US" b="1" dirty="0" smtClean="0">
                <a:solidFill>
                  <a:srgbClr val="FF0000"/>
                </a:solidFill>
                <a:latin typeface="Harrington" pitchFamily="82" charset="0"/>
              </a:rPr>
              <a:t>Attentive </a:t>
            </a:r>
            <a:r>
              <a:rPr lang="en-US" dirty="0" smtClean="0"/>
              <a:t>Listener</a:t>
            </a:r>
          </a:p>
          <a:p>
            <a:r>
              <a:rPr lang="en-US" b="1" dirty="0" smtClean="0">
                <a:solidFill>
                  <a:srgbClr val="FF0000"/>
                </a:solidFill>
                <a:latin typeface="Harrington" pitchFamily="82" charset="0"/>
              </a:rPr>
              <a:t>Remember </a:t>
            </a:r>
            <a:r>
              <a:rPr lang="en-US" dirty="0" smtClean="0"/>
              <a:t>your Clients </a:t>
            </a:r>
            <a:r>
              <a:rPr lang="en-US" b="1" dirty="0" smtClean="0">
                <a:solidFill>
                  <a:srgbClr val="FF0000"/>
                </a:solidFill>
                <a:latin typeface="Harrington" pitchFamily="82" charset="0"/>
              </a:rPr>
              <a:t>Names &amp; Preferences</a:t>
            </a:r>
          </a:p>
          <a:p>
            <a:r>
              <a:rPr lang="en-US" b="1" dirty="0" smtClean="0">
                <a:solidFill>
                  <a:srgbClr val="FF0000"/>
                </a:solidFill>
                <a:latin typeface="Harrington" pitchFamily="82" charset="0"/>
              </a:rPr>
              <a:t>Don’t</a:t>
            </a:r>
            <a:r>
              <a:rPr lang="en-US" dirty="0" smtClean="0"/>
              <a:t> make Promises you </a:t>
            </a:r>
            <a:r>
              <a:rPr lang="en-US" b="1" dirty="0" smtClean="0">
                <a:solidFill>
                  <a:srgbClr val="FF0000"/>
                </a:solidFill>
                <a:latin typeface="Harrington" pitchFamily="82" charset="0"/>
              </a:rPr>
              <a:t>Can’t</a:t>
            </a:r>
            <a:r>
              <a:rPr lang="en-US" dirty="0" smtClean="0"/>
              <a:t> Keep</a:t>
            </a:r>
          </a:p>
          <a:p>
            <a:r>
              <a:rPr lang="en-US" dirty="0" smtClean="0"/>
              <a:t>Pay attention to what’s </a:t>
            </a:r>
            <a:r>
              <a:rPr lang="en-US" b="1" dirty="0" smtClean="0">
                <a:solidFill>
                  <a:srgbClr val="FF0000"/>
                </a:solidFill>
                <a:latin typeface="Harrington" pitchFamily="82" charset="0"/>
              </a:rPr>
              <a:t>Important</a:t>
            </a:r>
            <a:r>
              <a:rPr lang="en-US" dirty="0" smtClean="0"/>
              <a:t> to your </a:t>
            </a:r>
            <a:r>
              <a:rPr lang="en-US" b="1" dirty="0" smtClean="0">
                <a:solidFill>
                  <a:srgbClr val="FF0000"/>
                </a:solidFill>
                <a:latin typeface="Harrington" pitchFamily="82" charset="0"/>
              </a:rPr>
              <a:t>Customer/Client</a:t>
            </a:r>
            <a:endParaRPr lang="en-US" b="1" dirty="0">
              <a:solidFill>
                <a:srgbClr val="FF0000"/>
              </a:solidFill>
              <a:latin typeface="Harrington" pitchFamily="82" charset="0"/>
            </a:endParaRPr>
          </a:p>
        </p:txBody>
      </p:sp>
      <p:sp>
        <p:nvSpPr>
          <p:cNvPr id="4" name="Content Placeholder 3"/>
          <p:cNvSpPr>
            <a:spLocks noGrp="1"/>
          </p:cNvSpPr>
          <p:nvPr>
            <p:ph sz="half" idx="2"/>
          </p:nvPr>
        </p:nvSpPr>
        <p:spPr/>
        <p:txBody>
          <a:bodyPr>
            <a:normAutofit fontScale="92500" lnSpcReduction="10000"/>
          </a:bodyPr>
          <a:lstStyle/>
          <a:p>
            <a:endParaRPr lang="en-US" dirty="0"/>
          </a:p>
        </p:txBody>
      </p:sp>
      <p:pic>
        <p:nvPicPr>
          <p:cNvPr id="3074" name="Picture 2" descr="C:\Users\Lloyd\AppData\Local\Microsoft\Windows\INetCache\IE\5D0TQTUN\please-thank-you[1].jpg"/>
          <p:cNvPicPr>
            <a:picLocks noChangeAspect="1" noChangeArrowheads="1"/>
          </p:cNvPicPr>
          <p:nvPr/>
        </p:nvPicPr>
        <p:blipFill>
          <a:blip r:embed="rId2" cstate="print"/>
          <a:srcRect/>
          <a:stretch>
            <a:fillRect/>
          </a:stretch>
        </p:blipFill>
        <p:spPr bwMode="auto">
          <a:xfrm>
            <a:off x="4419600" y="2209800"/>
            <a:ext cx="4267200" cy="2844800"/>
          </a:xfrm>
          <a:prstGeom prst="rect">
            <a:avLst/>
          </a:prstGeom>
          <a:noFill/>
        </p:spPr>
      </p:pic>
      <p:pic>
        <p:nvPicPr>
          <p:cNvPr id="3076" name="Picture 4" descr="C:\Program Files (x86)\Microsoft Office\MEDIA\OFFICE12\Bullets\BD21298_.gif"/>
          <p:cNvPicPr>
            <a:picLocks noChangeAspect="1" noChangeArrowheads="1"/>
          </p:cNvPicPr>
          <p:nvPr/>
        </p:nvPicPr>
        <p:blipFill>
          <a:blip r:embed="rId3" cstate="print"/>
          <a:srcRect/>
          <a:stretch>
            <a:fillRect/>
          </a:stretch>
        </p:blipFill>
        <p:spPr bwMode="auto">
          <a:xfrm>
            <a:off x="3810000" y="2743200"/>
            <a:ext cx="762000" cy="442913"/>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Harrington" pitchFamily="82" charset="0"/>
              </a:rPr>
              <a:t>Words of Wisdom…</a:t>
            </a:r>
            <a:endParaRPr lang="en-US" dirty="0">
              <a:latin typeface="Harrington" pitchFamily="82" charset="0"/>
            </a:endParaRPr>
          </a:p>
        </p:txBody>
      </p:sp>
      <p:sp>
        <p:nvSpPr>
          <p:cNvPr id="6" name="Content Placeholder 5"/>
          <p:cNvSpPr>
            <a:spLocks noGrp="1"/>
          </p:cNvSpPr>
          <p:nvPr>
            <p:ph idx="1"/>
          </p:nvPr>
        </p:nvSpPr>
        <p:spPr/>
        <p:txBody>
          <a:bodyPr>
            <a:normAutofit lnSpcReduction="10000"/>
          </a:bodyPr>
          <a:lstStyle/>
          <a:p>
            <a:pPr>
              <a:buNone/>
            </a:pPr>
            <a:r>
              <a:rPr lang="en-US" sz="2800" b="1" i="1" dirty="0" smtClean="0">
                <a:solidFill>
                  <a:srgbClr val="FF0000"/>
                </a:solidFill>
                <a:latin typeface="Harrington" pitchFamily="82" charset="0"/>
              </a:rPr>
              <a:t>“You don’t have to be that good to be different anymore.”</a:t>
            </a:r>
          </a:p>
          <a:p>
            <a:pPr>
              <a:buNone/>
            </a:pPr>
            <a:endParaRPr lang="en-US" sz="800" dirty="0" smtClean="0"/>
          </a:p>
          <a:p>
            <a:pPr>
              <a:buNone/>
            </a:pPr>
            <a:r>
              <a:rPr lang="en-US" dirty="0" smtClean="0"/>
              <a:t>The </a:t>
            </a:r>
            <a:r>
              <a:rPr lang="en-US" b="1" dirty="0" smtClean="0">
                <a:solidFill>
                  <a:srgbClr val="FF0000"/>
                </a:solidFill>
                <a:latin typeface="Harrington" pitchFamily="82" charset="0"/>
              </a:rPr>
              <a:t>“standard” </a:t>
            </a:r>
            <a:r>
              <a:rPr lang="en-US" dirty="0" smtClean="0"/>
              <a:t>for many agents today is </a:t>
            </a:r>
            <a:r>
              <a:rPr lang="en-US" b="1" dirty="0" smtClean="0">
                <a:solidFill>
                  <a:srgbClr val="FF0000"/>
                </a:solidFill>
                <a:latin typeface="Harrington" pitchFamily="82" charset="0"/>
              </a:rPr>
              <a:t>very low </a:t>
            </a:r>
            <a:r>
              <a:rPr lang="en-US" dirty="0" smtClean="0"/>
              <a:t>as it relates to doing the unexpected extras!!</a:t>
            </a:r>
          </a:p>
          <a:p>
            <a:pPr>
              <a:buNone/>
            </a:pPr>
            <a:r>
              <a:rPr lang="en-US" dirty="0" smtClean="0"/>
              <a:t>Go the </a:t>
            </a:r>
            <a:r>
              <a:rPr lang="en-US" b="1" dirty="0" smtClean="0">
                <a:solidFill>
                  <a:srgbClr val="FF0000"/>
                </a:solidFill>
                <a:latin typeface="Harrington" pitchFamily="82" charset="0"/>
              </a:rPr>
              <a:t>“extra mile” </a:t>
            </a:r>
            <a:r>
              <a:rPr lang="en-US" dirty="0" smtClean="0"/>
              <a:t>and your Customers &amp; Clients will see how much you care!!</a:t>
            </a:r>
          </a:p>
          <a:p>
            <a:pPr>
              <a:buNone/>
            </a:pPr>
            <a:r>
              <a:rPr lang="en-US" dirty="0" smtClean="0"/>
              <a:t>Believe me… in today’s world, the </a:t>
            </a:r>
            <a:r>
              <a:rPr lang="en-US" b="1" dirty="0" smtClean="0">
                <a:solidFill>
                  <a:srgbClr val="FF0000"/>
                </a:solidFill>
                <a:latin typeface="Harrington" pitchFamily="82" charset="0"/>
              </a:rPr>
              <a:t>little extras </a:t>
            </a:r>
            <a:r>
              <a:rPr lang="en-US" dirty="0" smtClean="0"/>
              <a:t>mean a </a:t>
            </a:r>
            <a:r>
              <a:rPr lang="en-US" b="1" dirty="0" smtClean="0">
                <a:solidFill>
                  <a:srgbClr val="FF0000"/>
                </a:solidFill>
                <a:latin typeface="Harrington" pitchFamily="82" charset="0"/>
              </a:rPr>
              <a:t>LOT!!</a:t>
            </a:r>
          </a:p>
          <a:p>
            <a:pPr>
              <a:buNone/>
            </a:pPr>
            <a:r>
              <a:rPr lang="en-US" dirty="0" smtClean="0"/>
              <a:t>Be </a:t>
            </a:r>
            <a:r>
              <a:rPr lang="en-US" b="1" dirty="0" smtClean="0">
                <a:solidFill>
                  <a:srgbClr val="FF0000"/>
                </a:solidFill>
                <a:latin typeface="Harrington" pitchFamily="82" charset="0"/>
              </a:rPr>
              <a:t>Different!!  </a:t>
            </a:r>
          </a:p>
          <a:p>
            <a:pPr>
              <a:buNone/>
            </a:pPr>
            <a:r>
              <a:rPr lang="en-US" b="1" dirty="0" smtClean="0">
                <a:latin typeface="Harrington" pitchFamily="82" charset="0"/>
              </a:rPr>
              <a:t>Have an Awesome week!!</a:t>
            </a:r>
            <a:endParaRPr lang="en-US" b="1" dirty="0">
              <a:solidFill>
                <a:srgbClr val="FF0000"/>
              </a:solidFill>
              <a:latin typeface="Harrington"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The Unexpected Extras</a:t>
            </a:r>
            <a:endParaRPr lang="en-US" dirty="0">
              <a:latin typeface="Harrington" pitchFamily="82" charset="0"/>
            </a:endParaRPr>
          </a:p>
        </p:txBody>
      </p:sp>
      <p:sp>
        <p:nvSpPr>
          <p:cNvPr id="3" name="Content Placeholder 2"/>
          <p:cNvSpPr>
            <a:spLocks noGrp="1"/>
          </p:cNvSpPr>
          <p:nvPr>
            <p:ph idx="1"/>
          </p:nvPr>
        </p:nvSpPr>
        <p:spPr>
          <a:xfrm>
            <a:off x="457200" y="2362200"/>
            <a:ext cx="8229600" cy="3962400"/>
          </a:xfrm>
        </p:spPr>
        <p:txBody>
          <a:bodyPr>
            <a:normAutofit/>
          </a:bodyPr>
          <a:lstStyle/>
          <a:p>
            <a:r>
              <a:rPr lang="en-US" dirty="0" smtClean="0"/>
              <a:t>Unexpected </a:t>
            </a:r>
          </a:p>
          <a:p>
            <a:pPr lvl="1"/>
            <a:r>
              <a:rPr lang="en-US" b="1" dirty="0" smtClean="0">
                <a:solidFill>
                  <a:srgbClr val="FF0000"/>
                </a:solidFill>
                <a:latin typeface="Harrington" pitchFamily="82" charset="0"/>
              </a:rPr>
              <a:t>Not </a:t>
            </a:r>
            <a:r>
              <a:rPr lang="en-US" b="1" dirty="0" smtClean="0">
                <a:solidFill>
                  <a:srgbClr val="FF0000"/>
                </a:solidFill>
                <a:latin typeface="Harrington" pitchFamily="82" charset="0"/>
              </a:rPr>
              <a:t>Anticipated</a:t>
            </a:r>
            <a:endParaRPr lang="en-US" dirty="0" smtClean="0"/>
          </a:p>
          <a:p>
            <a:r>
              <a:rPr lang="en-US" dirty="0" smtClean="0"/>
              <a:t>Extra </a:t>
            </a:r>
            <a:endParaRPr lang="en-US" dirty="0" smtClean="0"/>
          </a:p>
          <a:p>
            <a:pPr lvl="1"/>
            <a:r>
              <a:rPr lang="en-US" dirty="0" smtClean="0"/>
              <a:t>Better than </a:t>
            </a:r>
            <a:r>
              <a:rPr lang="en-US" b="1" dirty="0" smtClean="0">
                <a:solidFill>
                  <a:srgbClr val="FF0000"/>
                </a:solidFill>
                <a:latin typeface="Harrington" pitchFamily="82" charset="0"/>
              </a:rPr>
              <a:t>Expected</a:t>
            </a:r>
          </a:p>
          <a:p>
            <a:pPr lvl="1"/>
            <a:r>
              <a:rPr lang="en-US" b="1" dirty="0" smtClean="0">
                <a:solidFill>
                  <a:srgbClr val="FF0000"/>
                </a:solidFill>
                <a:latin typeface="Harrington" pitchFamily="82" charset="0"/>
              </a:rPr>
              <a:t>Above &amp; </a:t>
            </a:r>
            <a:r>
              <a:rPr lang="en-US" b="1" dirty="0" smtClean="0">
                <a:solidFill>
                  <a:srgbClr val="FF0000"/>
                </a:solidFill>
                <a:latin typeface="Harrington" pitchFamily="82" charset="0"/>
              </a:rPr>
              <a:t>Beyond</a:t>
            </a:r>
            <a:endParaRPr lang="en-US" dirty="0" smtClean="0"/>
          </a:p>
          <a:p>
            <a:r>
              <a:rPr lang="en-US" dirty="0" smtClean="0"/>
              <a:t>What do Consumers </a:t>
            </a:r>
            <a:r>
              <a:rPr lang="en-US" b="1" dirty="0" smtClean="0">
                <a:solidFill>
                  <a:srgbClr val="FF0000"/>
                </a:solidFill>
                <a:latin typeface="Harrington" pitchFamily="82" charset="0"/>
              </a:rPr>
              <a:t>Expect</a:t>
            </a:r>
            <a:r>
              <a:rPr lang="en-US" dirty="0" smtClean="0"/>
              <a:t>?  (From N.A.R. Survey)</a:t>
            </a:r>
          </a:p>
          <a:p>
            <a:r>
              <a:rPr lang="en-US" dirty="0" smtClean="0"/>
              <a:t>What do they consider to be </a:t>
            </a:r>
            <a:r>
              <a:rPr lang="en-US" b="1" dirty="0" smtClean="0">
                <a:solidFill>
                  <a:srgbClr val="FF0000"/>
                </a:solidFill>
                <a:latin typeface="Harrington" pitchFamily="82" charset="0"/>
              </a:rPr>
              <a:t>Unexpected</a:t>
            </a:r>
            <a:r>
              <a:rPr lang="en-US" dirty="0" smtClean="0"/>
              <a:t>?</a:t>
            </a:r>
          </a:p>
          <a:p>
            <a:pPr lvl="1"/>
            <a:r>
              <a:rPr lang="en-US" dirty="0" smtClean="0"/>
              <a:t>And </a:t>
            </a:r>
            <a:r>
              <a:rPr lang="en-US" b="1" dirty="0" smtClean="0">
                <a:solidFill>
                  <a:srgbClr val="FF0000"/>
                </a:solidFill>
                <a:latin typeface="Harrington" pitchFamily="82" charset="0"/>
              </a:rPr>
              <a:t>Appreciated!</a:t>
            </a:r>
            <a:endParaRPr lang="en-US" b="1" dirty="0" smtClean="0">
              <a:solidFill>
                <a:srgbClr val="FF0000"/>
              </a:solidFill>
              <a:latin typeface="Harrington" pitchFamily="82" charset="0"/>
            </a:endParaRPr>
          </a:p>
          <a:p>
            <a:pPr lvl="1"/>
            <a:endParaRPr lang="en-US" b="1" dirty="0">
              <a:solidFill>
                <a:srgbClr val="FF0000"/>
              </a:solidFill>
              <a:latin typeface="Harringto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1"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anim calcmode="lin" valueType="num">
                                      <p:cBhvr additive="base">
                                        <p:cTn id="4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1" nodeType="with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anim calcmode="lin" valueType="num">
                                      <p:cBhvr additive="base">
                                        <p:cTn id="5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1"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 calcmode="lin" valueType="num">
                                      <p:cBhvr additive="base">
                                        <p:cTn id="5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1"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 calcmode="lin" valueType="num">
                                      <p:cBhvr additive="base">
                                        <p:cTn id="6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1" nodeType="with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anim calcmode="lin" valueType="num">
                                      <p:cBhvr additive="base">
                                        <p:cTn id="6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1" nodeType="clickEffect">
                                  <p:stCondLst>
                                    <p:cond delay="0"/>
                                  </p:stCondLst>
                                  <p:childTnLst>
                                    <p:set>
                                      <p:cBhvr>
                                        <p:cTn id="70" dur="1" fill="hold">
                                          <p:stCondLst>
                                            <p:cond delay="0"/>
                                          </p:stCondLst>
                                        </p:cTn>
                                        <p:tgtEl>
                                          <p:spTgt spid="3">
                                            <p:txEl>
                                              <p:pRg st="5" end="5"/>
                                            </p:txEl>
                                          </p:spTgt>
                                        </p:tgtEl>
                                        <p:attrNameLst>
                                          <p:attrName>style.visibility</p:attrName>
                                        </p:attrNameLst>
                                      </p:cBhvr>
                                      <p:to>
                                        <p:strVal val="visible"/>
                                      </p:to>
                                    </p:set>
                                    <p:anim calcmode="lin" valueType="num">
                                      <p:cBhvr additive="base">
                                        <p:cTn id="7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1"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 calcmode="lin" valueType="num">
                                      <p:cBhvr additive="base">
                                        <p:cTn id="7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79" presetID="2" presetClass="entr" presetSubtype="4" fill="hold" grpId="1" nodeType="withEffect">
                                  <p:stCondLst>
                                    <p:cond delay="0"/>
                                  </p:stCondLst>
                                  <p:childTnLst>
                                    <p:set>
                                      <p:cBhvr>
                                        <p:cTn id="80" dur="1" fill="hold">
                                          <p:stCondLst>
                                            <p:cond delay="0"/>
                                          </p:stCondLst>
                                        </p:cTn>
                                        <p:tgtEl>
                                          <p:spTgt spid="3">
                                            <p:txEl>
                                              <p:pRg st="7" end="7"/>
                                            </p:txEl>
                                          </p:spTgt>
                                        </p:tgtEl>
                                        <p:attrNameLst>
                                          <p:attrName>style.visibility</p:attrName>
                                        </p:attrNameLst>
                                      </p:cBhvr>
                                      <p:to>
                                        <p:strVal val="visible"/>
                                      </p:to>
                                    </p:set>
                                    <p:anim calcmode="lin" valueType="num">
                                      <p:cBhvr additive="base">
                                        <p:cTn id="8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arrington" pitchFamily="82" charset="0"/>
              </a:rPr>
              <a:t>Examples of Unexpected Extras</a:t>
            </a:r>
            <a:endParaRPr lang="en-US" dirty="0">
              <a:latin typeface="Harrington" pitchFamily="82" charset="0"/>
            </a:endParaRPr>
          </a:p>
        </p:txBody>
      </p:sp>
      <p:sp>
        <p:nvSpPr>
          <p:cNvPr id="3" name="Content Placeholder 2"/>
          <p:cNvSpPr>
            <a:spLocks noGrp="1"/>
          </p:cNvSpPr>
          <p:nvPr>
            <p:ph idx="1"/>
          </p:nvPr>
        </p:nvSpPr>
        <p:spPr>
          <a:xfrm>
            <a:off x="457200" y="2133600"/>
            <a:ext cx="8229600" cy="4419600"/>
          </a:xfrm>
        </p:spPr>
        <p:txBody>
          <a:bodyPr>
            <a:normAutofit fontScale="85000" lnSpcReduction="20000"/>
          </a:bodyPr>
          <a:lstStyle/>
          <a:p>
            <a:r>
              <a:rPr lang="en-US" dirty="0" smtClean="0"/>
              <a:t>Phone Calls – Messages		Not “Maintenance” Calls…</a:t>
            </a:r>
          </a:p>
          <a:p>
            <a:r>
              <a:rPr lang="en-US" dirty="0" smtClean="0"/>
              <a:t>Personal Handwritten Notes</a:t>
            </a:r>
          </a:p>
          <a:p>
            <a:r>
              <a:rPr lang="en-US" dirty="0" smtClean="0"/>
              <a:t>Pop-Bys</a:t>
            </a:r>
          </a:p>
          <a:p>
            <a:r>
              <a:rPr lang="en-US" dirty="0" smtClean="0"/>
              <a:t>Special Mailings or E-Mails</a:t>
            </a:r>
          </a:p>
          <a:p>
            <a:pPr lvl="1"/>
            <a:r>
              <a:rPr lang="en-US" dirty="0" smtClean="0"/>
              <a:t>Item of Value</a:t>
            </a:r>
          </a:p>
          <a:p>
            <a:pPr lvl="1"/>
            <a:r>
              <a:rPr lang="en-US" dirty="0" smtClean="0"/>
              <a:t>Holiday Greeting</a:t>
            </a:r>
          </a:p>
          <a:p>
            <a:pPr lvl="1"/>
            <a:r>
              <a:rPr lang="en-US" dirty="0" smtClean="0"/>
              <a:t>Birthday Card</a:t>
            </a:r>
          </a:p>
          <a:p>
            <a:pPr lvl="1"/>
            <a:r>
              <a:rPr lang="en-US" dirty="0" smtClean="0"/>
              <a:t>Anniversary Card</a:t>
            </a:r>
          </a:p>
          <a:p>
            <a:pPr lvl="1"/>
            <a:r>
              <a:rPr lang="en-US" b="1" dirty="0" smtClean="0">
                <a:latin typeface="Harrington" pitchFamily="82" charset="0"/>
              </a:rPr>
              <a:t>Coffee / Breakfast / Lunch</a:t>
            </a:r>
          </a:p>
          <a:p>
            <a:pPr lvl="1"/>
            <a:r>
              <a:rPr lang="en-US" b="1" dirty="0" smtClean="0">
                <a:latin typeface="Harrington" pitchFamily="82" charset="0"/>
              </a:rPr>
              <a:t>Client Appreciation Party</a:t>
            </a:r>
          </a:p>
          <a:p>
            <a:pPr lvl="1"/>
            <a:r>
              <a:rPr lang="en-US" b="1" dirty="0" smtClean="0">
                <a:latin typeface="Harrington" pitchFamily="82" charset="0"/>
              </a:rPr>
              <a:t>Business Mixer</a:t>
            </a:r>
          </a:p>
          <a:p>
            <a:pPr lvl="1"/>
            <a:r>
              <a:rPr lang="en-US" b="1" dirty="0" smtClean="0">
                <a:latin typeface="Harrington" pitchFamily="82" charset="0"/>
              </a:rPr>
              <a:t>Education</a:t>
            </a:r>
            <a:r>
              <a:rPr lang="en-US" dirty="0" smtClean="0"/>
              <a:t>… Consumers Want to Know the Process of Buying and Selling… Especially 1</a:t>
            </a:r>
            <a:r>
              <a:rPr lang="en-US" baseline="30000" dirty="0" smtClean="0"/>
              <a:t>st</a:t>
            </a:r>
            <a:r>
              <a:rPr lang="en-US" dirty="0" smtClean="0"/>
              <a:t> Time Home Buyers</a:t>
            </a:r>
          </a:p>
          <a:p>
            <a:pPr lvl="2"/>
            <a:r>
              <a:rPr lang="en-US" dirty="0" smtClean="0"/>
              <a:t>33% of All Home Buyers</a:t>
            </a:r>
            <a:endParaRPr lang="en-US" dirty="0"/>
          </a:p>
        </p:txBody>
      </p:sp>
      <p:pic>
        <p:nvPicPr>
          <p:cNvPr id="3074" name="Picture 2" descr="C:\Users\Lloyd\AppData\Local\Microsoft\Windows\INetCache\IE\0344IFIO\Kliponious-green-tick[1].png"/>
          <p:cNvPicPr>
            <a:picLocks noChangeAspect="1" noChangeArrowheads="1"/>
          </p:cNvPicPr>
          <p:nvPr/>
        </p:nvPicPr>
        <p:blipFill>
          <a:blip r:embed="rId2" cstate="print"/>
          <a:srcRect/>
          <a:stretch>
            <a:fillRect/>
          </a:stretch>
        </p:blipFill>
        <p:spPr bwMode="auto">
          <a:xfrm>
            <a:off x="3810000" y="1828800"/>
            <a:ext cx="500380" cy="572681"/>
          </a:xfrm>
          <a:prstGeom prst="rect">
            <a:avLst/>
          </a:prstGeom>
          <a:noFill/>
        </p:spPr>
      </p:pic>
      <p:pic>
        <p:nvPicPr>
          <p:cNvPr id="5" name="Picture 2" descr="C:\Users\Lloyd\AppData\Local\Microsoft\Windows\INetCache\IE\0344IFIO\Kliponious-green-tick[1].png"/>
          <p:cNvPicPr>
            <a:picLocks noChangeAspect="1" noChangeArrowheads="1"/>
          </p:cNvPicPr>
          <p:nvPr/>
        </p:nvPicPr>
        <p:blipFill>
          <a:blip r:embed="rId2" cstate="print"/>
          <a:srcRect/>
          <a:stretch>
            <a:fillRect/>
          </a:stretch>
        </p:blipFill>
        <p:spPr bwMode="auto">
          <a:xfrm>
            <a:off x="4419600" y="2286000"/>
            <a:ext cx="500380" cy="572681"/>
          </a:xfrm>
          <a:prstGeom prst="rect">
            <a:avLst/>
          </a:prstGeom>
          <a:noFill/>
        </p:spPr>
      </p:pic>
      <p:pic>
        <p:nvPicPr>
          <p:cNvPr id="6" name="Picture 2" descr="C:\Users\Lloyd\AppData\Local\Microsoft\Windows\INetCache\IE\0344IFIO\Kliponious-green-tick[1].png"/>
          <p:cNvPicPr>
            <a:picLocks noChangeAspect="1" noChangeArrowheads="1"/>
          </p:cNvPicPr>
          <p:nvPr/>
        </p:nvPicPr>
        <p:blipFill>
          <a:blip r:embed="rId2" cstate="print"/>
          <a:srcRect/>
          <a:stretch>
            <a:fillRect/>
          </a:stretch>
        </p:blipFill>
        <p:spPr bwMode="auto">
          <a:xfrm>
            <a:off x="1905000" y="2667000"/>
            <a:ext cx="500380" cy="572681"/>
          </a:xfrm>
          <a:prstGeom prst="rect">
            <a:avLst/>
          </a:prstGeom>
          <a:noFill/>
        </p:spPr>
      </p:pic>
      <p:pic>
        <p:nvPicPr>
          <p:cNvPr id="7" name="Picture 2" descr="C:\Users\Lloyd\AppData\Local\Microsoft\Windows\INetCache\IE\0344IFIO\Kliponious-green-tick[1].png"/>
          <p:cNvPicPr>
            <a:picLocks noChangeAspect="1" noChangeArrowheads="1"/>
          </p:cNvPicPr>
          <p:nvPr/>
        </p:nvPicPr>
        <p:blipFill>
          <a:blip r:embed="rId2" cstate="print"/>
          <a:srcRect/>
          <a:stretch>
            <a:fillRect/>
          </a:stretch>
        </p:blipFill>
        <p:spPr bwMode="auto">
          <a:xfrm>
            <a:off x="4191000" y="2971800"/>
            <a:ext cx="500380" cy="57268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Have Coffee with Someone</a:t>
            </a:r>
            <a:endParaRPr lang="en-US" dirty="0">
              <a:latin typeface="Harrington" pitchFamily="82" charset="0"/>
            </a:endParaRPr>
          </a:p>
        </p:txBody>
      </p:sp>
      <p:sp>
        <p:nvSpPr>
          <p:cNvPr id="3" name="Content Placeholder 2"/>
          <p:cNvSpPr>
            <a:spLocks noGrp="1"/>
          </p:cNvSpPr>
          <p:nvPr>
            <p:ph idx="1"/>
          </p:nvPr>
        </p:nvSpPr>
        <p:spPr/>
        <p:txBody>
          <a:bodyPr>
            <a:normAutofit lnSpcReduction="10000"/>
          </a:bodyPr>
          <a:lstStyle/>
          <a:p>
            <a:r>
              <a:rPr lang="en-US" dirty="0" smtClean="0"/>
              <a:t>Have Coffee with one of your TOP 24 Contacts</a:t>
            </a:r>
          </a:p>
          <a:p>
            <a:pPr lvl="1"/>
            <a:r>
              <a:rPr lang="en-US" dirty="0" smtClean="0"/>
              <a:t>Your A+ or A Contacts!!</a:t>
            </a:r>
          </a:p>
          <a:p>
            <a:r>
              <a:rPr lang="en-US" dirty="0" smtClean="0"/>
              <a:t>Use a Great Dialogue to invite them</a:t>
            </a:r>
          </a:p>
          <a:p>
            <a:pPr lvl="1"/>
            <a:r>
              <a:rPr lang="en-US" dirty="0" smtClean="0"/>
              <a:t>Take a Look at the Dialogue</a:t>
            </a:r>
          </a:p>
          <a:p>
            <a:r>
              <a:rPr lang="en-US" dirty="0" smtClean="0"/>
              <a:t>Keep your Coffee time together Short</a:t>
            </a:r>
          </a:p>
          <a:p>
            <a:r>
              <a:rPr lang="en-US" dirty="0" smtClean="0"/>
              <a:t>Have a Place in Mind</a:t>
            </a:r>
          </a:p>
          <a:p>
            <a:pPr lvl="1"/>
            <a:r>
              <a:rPr lang="en-US" dirty="0" smtClean="0"/>
              <a:t>Be Flexible / Present Options</a:t>
            </a:r>
          </a:p>
          <a:p>
            <a:r>
              <a:rPr lang="en-US" dirty="0" smtClean="0"/>
              <a:t>During Coffee, be looking for an opportunity to fill a need</a:t>
            </a:r>
          </a:p>
          <a:p>
            <a:r>
              <a:rPr lang="en-US" dirty="0" smtClean="0"/>
              <a:t>Afterwards… send a “Personal Handwritten Note”</a:t>
            </a:r>
          </a:p>
          <a:p>
            <a:pPr lvl="1"/>
            <a:endParaRPr lang="en-US" dirty="0" smtClean="0"/>
          </a:p>
          <a:p>
            <a:pPr lvl="1"/>
            <a:endParaRPr lang="en-US" dirty="0" smtClean="0"/>
          </a:p>
        </p:txBody>
      </p:sp>
      <p:pic>
        <p:nvPicPr>
          <p:cNvPr id="1026" name="Picture 2" descr="C:\Users\Lloyd\AppData\Local\Microsoft\Windows\INetCache\IE\5D0TQTUN\starbucks[1].jpg"/>
          <p:cNvPicPr>
            <a:picLocks noChangeAspect="1" noChangeArrowheads="1"/>
          </p:cNvPicPr>
          <p:nvPr/>
        </p:nvPicPr>
        <p:blipFill>
          <a:blip r:embed="rId2" cstate="print"/>
          <a:srcRect/>
          <a:stretch>
            <a:fillRect/>
          </a:stretch>
        </p:blipFill>
        <p:spPr bwMode="auto">
          <a:xfrm>
            <a:off x="6400800" y="2667000"/>
            <a:ext cx="2209800" cy="22098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Coffee Invitation Dialogue</a:t>
            </a:r>
            <a:endParaRPr lang="en-US" dirty="0">
              <a:latin typeface="Harrington" pitchFamily="82" charset="0"/>
            </a:endParaRPr>
          </a:p>
        </p:txBody>
      </p:sp>
      <p:sp>
        <p:nvSpPr>
          <p:cNvPr id="3" name="Content Placeholder 2"/>
          <p:cNvSpPr>
            <a:spLocks noGrp="1"/>
          </p:cNvSpPr>
          <p:nvPr>
            <p:ph idx="1"/>
          </p:nvPr>
        </p:nvSpPr>
        <p:spPr/>
        <p:txBody>
          <a:bodyPr>
            <a:normAutofit fontScale="92500" lnSpcReduction="10000"/>
          </a:bodyPr>
          <a:lstStyle/>
          <a:p>
            <a:r>
              <a:rPr lang="en-US" i="1" dirty="0" smtClean="0"/>
              <a:t>“Good Morning Bob, it’s Lloyd here – just checking in to say hello and see how you’re doing.  I’ve been so busy lately keeping up with this market and I’m just trying to set aside some time to connect with </a:t>
            </a:r>
            <a:r>
              <a:rPr lang="en-US" b="1" i="1" dirty="0" smtClean="0">
                <a:solidFill>
                  <a:schemeClr val="tx2"/>
                </a:solidFill>
              </a:rPr>
              <a:t>my favorite folks</a:t>
            </a:r>
            <a:r>
              <a:rPr lang="en-US" i="1" dirty="0" smtClean="0"/>
              <a:t>.  How’ve you been?  (chit chat – </a:t>
            </a:r>
            <a:r>
              <a:rPr lang="en-US" b="1" i="1" dirty="0" smtClean="0">
                <a:solidFill>
                  <a:schemeClr val="tx2"/>
                </a:solidFill>
              </a:rPr>
              <a:t>keep it brief</a:t>
            </a:r>
            <a:r>
              <a:rPr lang="en-US" i="1" dirty="0" smtClean="0"/>
              <a:t>)</a:t>
            </a:r>
          </a:p>
          <a:p>
            <a:pPr>
              <a:buNone/>
            </a:pPr>
            <a:r>
              <a:rPr lang="en-US" i="1" dirty="0" smtClean="0"/>
              <a:t>    Well Bob, I’d love to catch up in person.  Maybe we can grab a quick cup of coffee down at the Starbucks on Main Street.  </a:t>
            </a:r>
            <a:r>
              <a:rPr lang="en-US" b="1" i="1" dirty="0" smtClean="0">
                <a:solidFill>
                  <a:schemeClr val="tx2"/>
                </a:solidFill>
              </a:rPr>
              <a:t>I don’t know about you, but if I don’t put it in my schedule it won’t happen</a:t>
            </a:r>
            <a:r>
              <a:rPr lang="en-US" i="1" dirty="0" smtClean="0"/>
              <a:t>.  What times and days work for you?</a:t>
            </a:r>
          </a:p>
          <a:p>
            <a:pPr>
              <a:buNone/>
            </a:pPr>
            <a:r>
              <a:rPr lang="en-US" i="1" dirty="0" smtClean="0"/>
              <a:t>    OK great… Wednesday at 8 looks good for me too.  Let’s plan on it.  Look forward to catching up.  Buy for now!”</a:t>
            </a:r>
            <a:endParaRPr lang="en-US"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arrington" pitchFamily="82" charset="0"/>
              </a:rPr>
              <a:t>Have Breakfast or Lunch</a:t>
            </a:r>
            <a:endParaRPr lang="en-US" dirty="0">
              <a:latin typeface="Harrington" pitchFamily="82" charset="0"/>
            </a:endParaRPr>
          </a:p>
        </p:txBody>
      </p:sp>
      <p:sp>
        <p:nvSpPr>
          <p:cNvPr id="3" name="Content Placeholder 2"/>
          <p:cNvSpPr>
            <a:spLocks noGrp="1"/>
          </p:cNvSpPr>
          <p:nvPr>
            <p:ph idx="1"/>
          </p:nvPr>
        </p:nvSpPr>
        <p:spPr>
          <a:xfrm>
            <a:off x="304800" y="1935480"/>
            <a:ext cx="8382000" cy="4389120"/>
          </a:xfrm>
        </p:spPr>
        <p:txBody>
          <a:bodyPr>
            <a:normAutofit lnSpcReduction="10000"/>
          </a:bodyPr>
          <a:lstStyle/>
          <a:p>
            <a:r>
              <a:rPr lang="en-US" dirty="0" smtClean="0"/>
              <a:t>Past Clients &amp; your Top 24 are Great to Break Bread with!</a:t>
            </a:r>
          </a:p>
          <a:p>
            <a:pPr lvl="1"/>
            <a:r>
              <a:rPr lang="en-US" dirty="0" smtClean="0"/>
              <a:t>Use a Great Dialogue to Invite them to Breakfast/Lunch</a:t>
            </a:r>
          </a:p>
          <a:p>
            <a:pPr lvl="2"/>
            <a:r>
              <a:rPr lang="en-US" dirty="0" smtClean="0"/>
              <a:t>See Example</a:t>
            </a:r>
          </a:p>
          <a:p>
            <a:pPr lvl="1"/>
            <a:r>
              <a:rPr lang="en-US" dirty="0" smtClean="0"/>
              <a:t>Share Awesome Real Estate Information with them</a:t>
            </a:r>
          </a:p>
          <a:p>
            <a:pPr lvl="2"/>
            <a:r>
              <a:rPr lang="en-US" dirty="0" smtClean="0"/>
              <a:t>Buffini Real Estate Report</a:t>
            </a:r>
            <a:r>
              <a:rPr lang="en-US" b="1" dirty="0" smtClean="0">
                <a:solidFill>
                  <a:srgbClr val="FF0000"/>
                </a:solidFill>
              </a:rPr>
              <a:t>**</a:t>
            </a:r>
          </a:p>
          <a:p>
            <a:pPr lvl="1"/>
            <a:r>
              <a:rPr lang="en-US" dirty="0" smtClean="0"/>
              <a:t>Offer to provide them with a Current C.M.A.</a:t>
            </a:r>
          </a:p>
          <a:p>
            <a:pPr lvl="2"/>
            <a:r>
              <a:rPr lang="en-US" dirty="0" smtClean="0"/>
              <a:t>Even take one with you and share it with them</a:t>
            </a:r>
          </a:p>
          <a:p>
            <a:pPr lvl="1"/>
            <a:r>
              <a:rPr lang="en-US" dirty="0" smtClean="0"/>
              <a:t>Ask for Referrals</a:t>
            </a:r>
          </a:p>
          <a:p>
            <a:pPr lvl="2"/>
            <a:r>
              <a:rPr lang="en-US" dirty="0" smtClean="0"/>
              <a:t>“Remember…..  You know the rest!!</a:t>
            </a:r>
          </a:p>
          <a:p>
            <a:r>
              <a:rPr lang="en-US" dirty="0" smtClean="0"/>
              <a:t>Afterwards, write them a “Personal Handwritten Note”</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Harrington" pitchFamily="82" charset="0"/>
              </a:rPr>
              <a:t>Breakfast/Lunch Invitation Dialogue</a:t>
            </a:r>
            <a:endParaRPr lang="en-US" dirty="0">
              <a:latin typeface="Harrington" pitchFamily="82" charset="0"/>
            </a:endParaRPr>
          </a:p>
        </p:txBody>
      </p:sp>
      <p:sp>
        <p:nvSpPr>
          <p:cNvPr id="3" name="Content Placeholder 2"/>
          <p:cNvSpPr>
            <a:spLocks noGrp="1"/>
          </p:cNvSpPr>
          <p:nvPr>
            <p:ph idx="1"/>
          </p:nvPr>
        </p:nvSpPr>
        <p:spPr/>
        <p:txBody>
          <a:bodyPr>
            <a:normAutofit fontScale="92500" lnSpcReduction="10000"/>
          </a:bodyPr>
          <a:lstStyle/>
          <a:p>
            <a:r>
              <a:rPr lang="en-US" i="1" dirty="0" smtClean="0"/>
              <a:t>“Good Morning Bob, it’s Lloyd here – just checking in to say hello and see how you’re doing.  I’ve been so busy lately keeping up with this market and I’m just trying to set aside some time to connect with </a:t>
            </a:r>
            <a:r>
              <a:rPr lang="en-US" b="1" i="1" dirty="0" smtClean="0">
                <a:solidFill>
                  <a:schemeClr val="tx2"/>
                </a:solidFill>
              </a:rPr>
              <a:t>my best clients (contacts)</a:t>
            </a:r>
            <a:r>
              <a:rPr lang="en-US" i="1" dirty="0" smtClean="0"/>
              <a:t>.  How’ve you been?  (chit chat – keeping it brief)</a:t>
            </a:r>
          </a:p>
          <a:p>
            <a:pPr>
              <a:buNone/>
            </a:pPr>
            <a:r>
              <a:rPr lang="en-US" i="1" dirty="0" smtClean="0"/>
              <a:t>   I have </a:t>
            </a:r>
            <a:r>
              <a:rPr lang="en-US" b="1" i="1" dirty="0" smtClean="0">
                <a:solidFill>
                  <a:schemeClr val="tx2"/>
                </a:solidFill>
              </a:rPr>
              <a:t>some insightful information </a:t>
            </a:r>
            <a:r>
              <a:rPr lang="en-US" i="1" dirty="0" smtClean="0"/>
              <a:t>on the market that I think might be very helpful.  I’d like to </a:t>
            </a:r>
            <a:r>
              <a:rPr lang="en-US" b="1" i="1" dirty="0" smtClean="0">
                <a:solidFill>
                  <a:schemeClr val="tx2"/>
                </a:solidFill>
              </a:rPr>
              <a:t>treat you </a:t>
            </a:r>
            <a:r>
              <a:rPr lang="en-US" i="1" dirty="0" smtClean="0"/>
              <a:t>to a bite to eat and </a:t>
            </a:r>
            <a:r>
              <a:rPr lang="en-US" b="1" i="1" dirty="0" smtClean="0">
                <a:solidFill>
                  <a:schemeClr val="tx2"/>
                </a:solidFill>
              </a:rPr>
              <a:t>get this material </a:t>
            </a:r>
            <a:r>
              <a:rPr lang="en-US" i="1" dirty="0" smtClean="0"/>
              <a:t>into your hands.  Do you have any availability for breakfast or lunch in the next couple of weeks?  </a:t>
            </a:r>
            <a:r>
              <a:rPr lang="en-US" b="1" i="1" dirty="0" smtClean="0">
                <a:solidFill>
                  <a:schemeClr val="tx2"/>
                </a:solidFill>
              </a:rPr>
              <a:t>I don’t know about you, but if I don’t put it in my schedule it won’t happen.  </a:t>
            </a:r>
            <a:r>
              <a:rPr lang="en-US" i="1" dirty="0" smtClean="0"/>
              <a:t>What times and days work best for you?”</a:t>
            </a:r>
            <a:endParaRPr lang="en-US"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latin typeface="Harrington" pitchFamily="82" charset="0"/>
              </a:rPr>
              <a:t>Client Appreciation Party – Tips!</a:t>
            </a:r>
            <a:endParaRPr lang="en-US" dirty="0">
              <a:latin typeface="Harrington" pitchFamily="82" charset="0"/>
            </a:endParaRPr>
          </a:p>
        </p:txBody>
      </p:sp>
      <p:sp>
        <p:nvSpPr>
          <p:cNvPr id="3" name="Content Placeholder 2"/>
          <p:cNvSpPr>
            <a:spLocks noGrp="1"/>
          </p:cNvSpPr>
          <p:nvPr>
            <p:ph idx="1"/>
          </p:nvPr>
        </p:nvSpPr>
        <p:spPr>
          <a:xfrm>
            <a:off x="457200" y="1524000"/>
            <a:ext cx="8229600" cy="4800600"/>
          </a:xfrm>
        </p:spPr>
        <p:txBody>
          <a:bodyPr>
            <a:normAutofit lnSpcReduction="10000"/>
          </a:bodyPr>
          <a:lstStyle/>
          <a:p>
            <a:r>
              <a:rPr lang="en-US" dirty="0" smtClean="0"/>
              <a:t>What is a </a:t>
            </a:r>
            <a:r>
              <a:rPr lang="en-US" dirty="0" smtClean="0">
                <a:solidFill>
                  <a:srgbClr val="FF0000"/>
                </a:solidFill>
              </a:rPr>
              <a:t>“Client Appreciation Party”</a:t>
            </a:r>
            <a:r>
              <a:rPr lang="en-US" dirty="0" smtClean="0"/>
              <a:t>?</a:t>
            </a:r>
            <a:endParaRPr lang="en-US" dirty="0" smtClean="0">
              <a:solidFill>
                <a:srgbClr val="FF0000"/>
              </a:solidFill>
            </a:endParaRPr>
          </a:p>
          <a:p>
            <a:r>
              <a:rPr lang="en-US" dirty="0" smtClean="0"/>
              <a:t>Set a </a:t>
            </a:r>
            <a:r>
              <a:rPr lang="en-US" b="1" dirty="0" smtClean="0">
                <a:solidFill>
                  <a:srgbClr val="FF0000"/>
                </a:solidFill>
                <a:latin typeface="Harrington" pitchFamily="82" charset="0"/>
              </a:rPr>
              <a:t>Budget</a:t>
            </a:r>
          </a:p>
          <a:p>
            <a:r>
              <a:rPr lang="en-US" dirty="0" smtClean="0"/>
              <a:t>Pick a </a:t>
            </a:r>
            <a:r>
              <a:rPr lang="en-US" b="1" dirty="0" smtClean="0">
                <a:solidFill>
                  <a:srgbClr val="FF0000"/>
                </a:solidFill>
                <a:latin typeface="Harrington" pitchFamily="82" charset="0"/>
              </a:rPr>
              <a:t>Theme</a:t>
            </a:r>
            <a:r>
              <a:rPr lang="en-US" dirty="0" smtClean="0"/>
              <a:t>, a Venue and start planning </a:t>
            </a:r>
            <a:r>
              <a:rPr lang="en-US" b="1" dirty="0" smtClean="0">
                <a:solidFill>
                  <a:srgbClr val="FF0000"/>
                </a:solidFill>
                <a:latin typeface="Harrington" pitchFamily="82" charset="0"/>
              </a:rPr>
              <a:t>early</a:t>
            </a:r>
          </a:p>
          <a:p>
            <a:pPr lvl="1"/>
            <a:r>
              <a:rPr lang="en-US" dirty="0" smtClean="0"/>
              <a:t>Ask for Help – Partner with your </a:t>
            </a:r>
            <a:r>
              <a:rPr lang="en-US" b="1" dirty="0" smtClean="0">
                <a:solidFill>
                  <a:srgbClr val="FF0000"/>
                </a:solidFill>
                <a:latin typeface="Harrington" pitchFamily="82" charset="0"/>
              </a:rPr>
              <a:t>Vendors</a:t>
            </a:r>
          </a:p>
          <a:p>
            <a:r>
              <a:rPr lang="en-US" dirty="0" smtClean="0"/>
              <a:t>Send out </a:t>
            </a:r>
            <a:r>
              <a:rPr lang="en-US" b="1" dirty="0" smtClean="0">
                <a:solidFill>
                  <a:srgbClr val="FF0000"/>
                </a:solidFill>
                <a:latin typeface="Harrington" pitchFamily="82" charset="0"/>
              </a:rPr>
              <a:t>Invitations</a:t>
            </a:r>
            <a:r>
              <a:rPr lang="en-US" dirty="0" smtClean="0"/>
              <a:t> with time, location, etc.</a:t>
            </a:r>
          </a:p>
          <a:p>
            <a:r>
              <a:rPr lang="en-US" dirty="0" smtClean="0"/>
              <a:t>Follow-up with a </a:t>
            </a:r>
            <a:r>
              <a:rPr lang="en-US" b="1" dirty="0" smtClean="0">
                <a:solidFill>
                  <a:srgbClr val="FF0000"/>
                </a:solidFill>
                <a:latin typeface="Harrington" pitchFamily="82" charset="0"/>
              </a:rPr>
              <a:t>phone call </a:t>
            </a:r>
            <a:r>
              <a:rPr lang="en-US" dirty="0" smtClean="0"/>
              <a:t>to those who didn’t RSVP</a:t>
            </a:r>
          </a:p>
          <a:p>
            <a:r>
              <a:rPr lang="en-US" dirty="0" smtClean="0"/>
              <a:t>Use </a:t>
            </a:r>
            <a:r>
              <a:rPr lang="en-US" b="1" dirty="0" smtClean="0">
                <a:solidFill>
                  <a:srgbClr val="FF0000"/>
                </a:solidFill>
                <a:latin typeface="Harrington" pitchFamily="82" charset="0"/>
              </a:rPr>
              <a:t>Name Tags </a:t>
            </a:r>
            <a:r>
              <a:rPr lang="en-US" dirty="0" smtClean="0"/>
              <a:t>and introduce people to each other</a:t>
            </a:r>
          </a:p>
          <a:p>
            <a:r>
              <a:rPr lang="en-US" dirty="0" smtClean="0"/>
              <a:t>Take </a:t>
            </a:r>
            <a:r>
              <a:rPr lang="en-US" b="1" dirty="0" smtClean="0">
                <a:solidFill>
                  <a:srgbClr val="FF0000"/>
                </a:solidFill>
                <a:latin typeface="Harrington" pitchFamily="82" charset="0"/>
              </a:rPr>
              <a:t>Lots</a:t>
            </a:r>
            <a:r>
              <a:rPr lang="en-US" dirty="0" smtClean="0"/>
              <a:t> of pictures</a:t>
            </a:r>
          </a:p>
          <a:p>
            <a:r>
              <a:rPr lang="en-US" dirty="0" smtClean="0"/>
              <a:t>Get </a:t>
            </a:r>
            <a:r>
              <a:rPr lang="en-US" b="1" dirty="0" smtClean="0">
                <a:solidFill>
                  <a:srgbClr val="FF0000"/>
                </a:solidFill>
                <a:latin typeface="Harrington" pitchFamily="82" charset="0"/>
              </a:rPr>
              <a:t>Feedback</a:t>
            </a:r>
            <a:r>
              <a:rPr lang="en-US" dirty="0" smtClean="0"/>
              <a:t> from your guests an send each a </a:t>
            </a:r>
            <a:r>
              <a:rPr lang="en-US" b="1" dirty="0" smtClean="0">
                <a:solidFill>
                  <a:srgbClr val="FF0000"/>
                </a:solidFill>
                <a:latin typeface="Harrington" pitchFamily="82" charset="0"/>
              </a:rPr>
              <a:t>Personal Note</a:t>
            </a:r>
          </a:p>
          <a:p>
            <a:r>
              <a:rPr lang="en-US" dirty="0" smtClean="0"/>
              <a:t>Have </a:t>
            </a:r>
            <a:r>
              <a:rPr lang="en-US" b="1" dirty="0" smtClean="0">
                <a:solidFill>
                  <a:srgbClr val="FF0000"/>
                </a:solidFill>
                <a:latin typeface="Harrington" pitchFamily="82" charset="0"/>
              </a:rPr>
              <a:t>Fun</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493</TotalTime>
  <Words>1369</Words>
  <Application>Microsoft Office PowerPoint</Application>
  <PresentationFormat>On-screen Show (4:3)</PresentationFormat>
  <Paragraphs>160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Doing the Unexpected Extras</vt:lpstr>
      <vt:lpstr>Why Do People Refer??</vt:lpstr>
      <vt:lpstr>The Unexpected Extras</vt:lpstr>
      <vt:lpstr>Examples of Unexpected Extras</vt:lpstr>
      <vt:lpstr>Have Coffee with Someone</vt:lpstr>
      <vt:lpstr>Coffee Invitation Dialogue</vt:lpstr>
      <vt:lpstr>Have Breakfast or Lunch</vt:lpstr>
      <vt:lpstr>Breakfast/Lunch Invitation Dialogue</vt:lpstr>
      <vt:lpstr>Client Appreciation Party – Tips!</vt:lpstr>
      <vt:lpstr>Start Small</vt:lpstr>
      <vt:lpstr>Business Mixer - Before</vt:lpstr>
      <vt:lpstr>Business Mixer Invitation e-mail</vt:lpstr>
      <vt:lpstr>Business Mixer Invite Dialogue</vt:lpstr>
      <vt:lpstr>Business Mixer - During</vt:lpstr>
      <vt:lpstr>Business Mixer - After</vt:lpstr>
      <vt:lpstr>Practice Reciprocity and Get More Referrals!!**</vt:lpstr>
      <vt:lpstr>Education</vt:lpstr>
      <vt:lpstr>Don’t Miss Either of the Next Two Sessions…</vt:lpstr>
      <vt:lpstr>More Unexpected Extras</vt:lpstr>
      <vt:lpstr>The Not-So-Common Courtesies</vt:lpstr>
      <vt:lpstr>Words of Wisdom…</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Doing the Unexpected Extras</dc:title>
  <dc:creator>Corporate Edition</dc:creator>
  <cp:lastModifiedBy>Corporate Edition</cp:lastModifiedBy>
  <cp:revision>42</cp:revision>
  <dcterms:created xsi:type="dcterms:W3CDTF">2018-11-21T17:56:34Z</dcterms:created>
  <dcterms:modified xsi:type="dcterms:W3CDTF">2018-12-05T16:53:01Z</dcterms:modified>
</cp:coreProperties>
</file>