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80" r:id="rId3"/>
    <p:sldId id="273" r:id="rId4"/>
    <p:sldId id="275" r:id="rId5"/>
    <p:sldId id="276" r:id="rId6"/>
    <p:sldId id="291" r:id="rId7"/>
    <p:sldId id="286" r:id="rId8"/>
    <p:sldId id="288" r:id="rId9"/>
    <p:sldId id="279" r:id="rId10"/>
    <p:sldId id="300" r:id="rId11"/>
    <p:sldId id="284" r:id="rId12"/>
    <p:sldId id="258" r:id="rId13"/>
    <p:sldId id="301" r:id="rId14"/>
    <p:sldId id="259" r:id="rId15"/>
    <p:sldId id="260" r:id="rId16"/>
    <p:sldId id="261" r:id="rId17"/>
    <p:sldId id="271" r:id="rId18"/>
    <p:sldId id="262" r:id="rId19"/>
    <p:sldId id="263" r:id="rId20"/>
    <p:sldId id="292" r:id="rId21"/>
    <p:sldId id="293" r:id="rId22"/>
    <p:sldId id="289" r:id="rId23"/>
    <p:sldId id="282" r:id="rId24"/>
    <p:sldId id="295" r:id="rId25"/>
    <p:sldId id="298" r:id="rId26"/>
    <p:sldId id="277" r:id="rId27"/>
    <p:sldId id="299" r:id="rId28"/>
    <p:sldId id="26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AFAFC2-3011-4C38-81E8-9AB8191FE3B3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CC0677-C97A-477C-8A27-707F466C32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45830-41E8-4DED-AF7B-0A6414B39CB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090D2-7FA1-4409-AF00-0349A57065D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Building a Dynamic Database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Importance of Prioritization</a:t>
            </a:r>
          </a:p>
          <a:p>
            <a:r>
              <a:rPr lang="en-US" dirty="0" smtClean="0"/>
              <a:t>The Importance of Contact</a:t>
            </a:r>
          </a:p>
          <a:p>
            <a:r>
              <a:rPr lang="en-US" dirty="0" smtClean="0"/>
              <a:t>The Three “R’s” of Real Estate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So…..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list do you think would be the BEST and MOST likely to refer you??</a:t>
            </a:r>
            <a:endParaRPr lang="en-US" dirty="0"/>
          </a:p>
        </p:txBody>
      </p:sp>
      <p:pic>
        <p:nvPicPr>
          <p:cNvPr id="2050" name="Picture 2" descr="C:\Users\Lloyd\AppData\Local\Microsoft\Windows\INetCache\IE\5D0TQTUN\Friends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492752" cy="316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Contacts result in Referrals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A recent NAR statistic shows that more than 87% of all real estate transactions were the result of repeat or referral business.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What does it take for someone to refer you?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Respect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Trust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Having done a good job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A Relationship</a:t>
            </a:r>
          </a:p>
          <a:p>
            <a:pPr lvl="2">
              <a:buNone/>
            </a:pPr>
            <a:r>
              <a:rPr lang="en-US" dirty="0" smtClean="0">
                <a:latin typeface="Harrington" pitchFamily="82" charset="0"/>
              </a:rPr>
              <a:t>               No Further Psychology Necessary!!!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That’s Our Target Market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dirty="0" smtClean="0"/>
              <a:t>Working by Referral is a </a:t>
            </a:r>
            <a:r>
              <a:rPr lang="en-US" b="1" dirty="0" smtClean="0"/>
              <a:t>systematic</a:t>
            </a:r>
            <a:r>
              <a:rPr lang="en-US" dirty="0" smtClean="0"/>
              <a:t> way to </a:t>
            </a:r>
            <a:r>
              <a:rPr lang="en-US" b="1" dirty="0" smtClean="0"/>
              <a:t>target market </a:t>
            </a:r>
            <a:r>
              <a:rPr lang="en-US" dirty="0" smtClean="0"/>
              <a:t>your database.</a:t>
            </a:r>
            <a:endParaRPr lang="en-US" dirty="0"/>
          </a:p>
        </p:txBody>
      </p:sp>
      <p:pic>
        <p:nvPicPr>
          <p:cNvPr id="1027" name="Picture 3" descr="C:\Users\Lloyd\AppData\Local\Microsoft\Windows\INetCache\IE\HLFTJB9G\Center-of-Target-300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242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Prioritize Your Database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look at how to Prioritize</a:t>
            </a:r>
          </a:p>
          <a:p>
            <a:pPr>
              <a:buNone/>
            </a:pPr>
            <a:r>
              <a:rPr lang="en-US" dirty="0" smtClean="0"/>
              <a:t>one “category” at a time</a:t>
            </a:r>
            <a:endParaRPr lang="en-US" dirty="0"/>
          </a:p>
        </p:txBody>
      </p:sp>
      <p:pic>
        <p:nvPicPr>
          <p:cNvPr id="3074" name="Picture 2" descr="C:\Users\Lloyd\AppData\Local\Microsoft\Windows\INetCache\IE\0HFTZIXL\target-log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21336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396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A+  A  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Target Market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“A”+ Clients:  People who have sent you </a:t>
            </a:r>
            <a:r>
              <a:rPr lang="en-US" b="1" dirty="0" smtClean="0"/>
              <a:t>multiple referrals</a:t>
            </a:r>
          </a:p>
          <a:p>
            <a:pPr lvl="1"/>
            <a:r>
              <a:rPr lang="en-US" dirty="0" smtClean="0"/>
              <a:t>Advocates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“A” Clients:  People </a:t>
            </a:r>
            <a:r>
              <a:rPr lang="en-US" b="1" dirty="0" smtClean="0"/>
              <a:t>most likely </a:t>
            </a:r>
            <a:r>
              <a:rPr lang="en-US" dirty="0" smtClean="0"/>
              <a:t>to refer you</a:t>
            </a:r>
          </a:p>
          <a:p>
            <a:pPr lvl="1"/>
            <a:r>
              <a:rPr lang="en-US" dirty="0" smtClean="0"/>
              <a:t>Circle of Influence</a:t>
            </a:r>
          </a:p>
          <a:p>
            <a:pPr lvl="1"/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Friends</a:t>
            </a:r>
            <a:endParaRPr lang="en-US" dirty="0"/>
          </a:p>
        </p:txBody>
      </p:sp>
      <p:pic>
        <p:nvPicPr>
          <p:cNvPr id="1026" name="Picture 2" descr="C:\Users\Lloyd\AppData\Local\Microsoft\Windows\INetCache\IE\0344IFIO\Bullseye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70028" y="2240347"/>
            <a:ext cx="3794943" cy="37949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3886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A+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/>
              <a:t> B         C      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2" descr="C:\Users\Lloyd\AppData\Local\Microsoft\Windows\INetCache\IE\0344IFIO\Bullseye1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“B” Clients:  People who would refer you, </a:t>
            </a:r>
            <a:r>
              <a:rPr lang="en-US" b="1" dirty="0" smtClean="0"/>
              <a:t>if asked</a:t>
            </a:r>
          </a:p>
          <a:p>
            <a:pPr>
              <a:buNone/>
            </a:pPr>
            <a:r>
              <a:rPr lang="en-US" dirty="0" smtClean="0"/>
              <a:t>        and shown how.</a:t>
            </a:r>
          </a:p>
          <a:p>
            <a:endParaRPr lang="en-US" dirty="0" smtClean="0"/>
          </a:p>
          <a:p>
            <a:r>
              <a:rPr lang="en-US" dirty="0" smtClean="0"/>
              <a:t>“C” Clients: People who </a:t>
            </a:r>
            <a:r>
              <a:rPr lang="en-US" b="1" dirty="0" smtClean="0"/>
              <a:t>might</a:t>
            </a:r>
            <a:r>
              <a:rPr lang="en-US" dirty="0" smtClean="0"/>
              <a:t> refer you in the future.  </a:t>
            </a:r>
          </a:p>
          <a:p>
            <a:pPr lvl="1"/>
            <a:r>
              <a:rPr lang="en-US" dirty="0" smtClean="0"/>
              <a:t>New people you meet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3962400"/>
            <a:ext cx="4397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</a:t>
            </a:r>
            <a:r>
              <a:rPr lang="en-US" b="1" dirty="0" smtClean="0">
                <a:solidFill>
                  <a:schemeClr val="bg1"/>
                </a:solidFill>
              </a:rPr>
              <a:t>A+   </a:t>
            </a:r>
            <a:r>
              <a:rPr lang="en-US" b="1" dirty="0" smtClean="0"/>
              <a:t>A  </a:t>
            </a:r>
            <a:r>
              <a:rPr lang="en-US" sz="2400" b="1" dirty="0" smtClean="0">
                <a:solidFill>
                  <a:schemeClr val="bg1"/>
                </a:solidFill>
              </a:rPr>
              <a:t>B </a:t>
            </a:r>
            <a:r>
              <a:rPr lang="en-US" sz="2400" b="1" dirty="0" smtClean="0"/>
              <a:t>  C     </a:t>
            </a:r>
            <a:r>
              <a:rPr lang="en-US" b="1" dirty="0" smtClean="0"/>
              <a:t>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“D” Clients:  People to be </a:t>
            </a:r>
            <a:r>
              <a:rPr lang="en-US" b="1" dirty="0" smtClean="0"/>
              <a:t>deleted from </a:t>
            </a:r>
            <a:r>
              <a:rPr lang="en-US" dirty="0" smtClean="0"/>
              <a:t>your database.</a:t>
            </a:r>
            <a:endParaRPr lang="en-US" dirty="0"/>
          </a:p>
        </p:txBody>
      </p:sp>
      <p:pic>
        <p:nvPicPr>
          <p:cNvPr id="8" name="Picture 2" descr="C:\Users\Lloyd\AppData\Local\Microsoft\Windows\INetCache\IE\0344IFIO\Bullseye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133600"/>
            <a:ext cx="4038600" cy="4038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03433" y="3886200"/>
            <a:ext cx="5007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A+   </a:t>
            </a:r>
            <a:r>
              <a:rPr lang="en-US" b="1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 B   </a:t>
            </a:r>
            <a:r>
              <a:rPr lang="en-US" b="1" dirty="0" smtClean="0"/>
              <a:t>C        </a:t>
            </a:r>
            <a:r>
              <a:rPr lang="en-US" sz="2400" b="1" dirty="0" smtClean="0"/>
              <a:t>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Always be Looking for ways to Grow your Database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Miss an Opportunity</a:t>
            </a:r>
          </a:p>
          <a:p>
            <a:r>
              <a:rPr lang="en-US" dirty="0" smtClean="0"/>
              <a:t>Know What to Ask &amp; How to Ask it</a:t>
            </a:r>
            <a:endParaRPr lang="en-US" dirty="0"/>
          </a:p>
        </p:txBody>
      </p:sp>
      <p:pic>
        <p:nvPicPr>
          <p:cNvPr id="4098" name="Picture 2" descr="C:\Users\Lloyd\AppData\Local\Microsoft\Windows\INetCache\IE\0HFTZIXL\growth-ch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400204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Building and Sorting Your Database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“Mayor” Campaign “Dialog”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“Oh, by the way, if you were buying or selling a home, or had a friend or family member who was, do you have an agent you would refer them to?”                   OR</a:t>
            </a:r>
          </a:p>
          <a:p>
            <a:pPr>
              <a:buNone/>
            </a:pPr>
            <a:r>
              <a:rPr lang="en-US" i="1" dirty="0" smtClean="0"/>
              <a:t>“Oh, by the way, if you were buying or selling a home, or had a friend or family member who was, AM I the person you’d refer them to?”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Answer can only be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YES or NO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it’s YES…</a:t>
            </a:r>
          </a:p>
          <a:p>
            <a:pPr lvl="1"/>
            <a:r>
              <a:rPr lang="en-US" dirty="0" smtClean="0"/>
              <a:t>“That’s great, it’s important that you have a qualified professional to work with.”</a:t>
            </a:r>
          </a:p>
          <a:p>
            <a:r>
              <a:rPr lang="en-US" dirty="0" smtClean="0"/>
              <a:t>If it’s NO…</a:t>
            </a:r>
          </a:p>
          <a:p>
            <a:pPr lvl="1"/>
            <a:r>
              <a:rPr lang="en-US" dirty="0" smtClean="0"/>
              <a:t>“ Well, I’d like to be that person…</a:t>
            </a:r>
          </a:p>
          <a:p>
            <a:pPr lvl="2"/>
            <a:r>
              <a:rPr lang="en-US" dirty="0" smtClean="0"/>
              <a:t>Now get them into your database by offering them something of value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“From time to time I come across valuable real estate information that everyone finds helpful.  Would you like to receive that?”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Three “R’s” of Real Estate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Relationships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Building relationships through consistent contact and communication with our very best “network” of people</a:t>
            </a:r>
          </a:p>
          <a:p>
            <a:r>
              <a:rPr lang="en-US" dirty="0" smtClean="0">
                <a:latin typeface="Harrington" pitchFamily="82" charset="0"/>
              </a:rPr>
              <a:t>Referrals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Asking for referrals is the Key to Success.  Don’t assume that our “relationships” know how much we need them  </a:t>
            </a:r>
          </a:p>
          <a:p>
            <a:r>
              <a:rPr lang="en-US" dirty="0" smtClean="0">
                <a:latin typeface="Harrington" pitchFamily="82" charset="0"/>
              </a:rPr>
              <a:t>Results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Results speak for themselves… And, results lead to more results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Contact That Database!!!!!!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Sales is a Contact Sport and WE are supposed to initiate contact…</a:t>
            </a:r>
          </a:p>
          <a:p>
            <a:r>
              <a:rPr lang="en-US" dirty="0" smtClean="0"/>
              <a:t>and we can’t stop…</a:t>
            </a:r>
          </a:p>
          <a:p>
            <a:r>
              <a:rPr lang="en-US" dirty="0" smtClean="0"/>
              <a:t>Contact needs to be consistent, scheduled, and made with purpose!!</a:t>
            </a:r>
          </a:p>
          <a:p>
            <a:r>
              <a:rPr lang="en-US" dirty="0" smtClean="0"/>
              <a:t>The purpose of the contact is three fold…</a:t>
            </a:r>
          </a:p>
          <a:p>
            <a:r>
              <a:rPr lang="en-US" dirty="0" smtClean="0"/>
              <a:t>1) To keep in touch</a:t>
            </a:r>
          </a:p>
          <a:p>
            <a:r>
              <a:rPr lang="en-US" dirty="0" smtClean="0"/>
              <a:t>2) To remind your contacts that you want and appreciate their Business &amp;</a:t>
            </a:r>
          </a:p>
          <a:p>
            <a:r>
              <a:rPr lang="en-US" dirty="0" smtClean="0"/>
              <a:t>3) To ASK for their Referrals…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Gentlest of Reminder Dialogs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“Remember… I’m never too busy for You or Any of Your Referrals!!”</a:t>
            </a:r>
          </a:p>
          <a:p>
            <a:r>
              <a:rPr lang="en-US" dirty="0" smtClean="0"/>
              <a:t>After every call…</a:t>
            </a:r>
          </a:p>
          <a:p>
            <a:r>
              <a:rPr lang="en-US" dirty="0" smtClean="0"/>
              <a:t>After every voice mail…</a:t>
            </a:r>
          </a:p>
          <a:p>
            <a:r>
              <a:rPr lang="en-US" dirty="0" smtClean="0"/>
              <a:t>At the end of every text…</a:t>
            </a:r>
          </a:p>
          <a:p>
            <a:r>
              <a:rPr lang="en-US" dirty="0" smtClean="0"/>
              <a:t>At the end of every e-mail…</a:t>
            </a:r>
          </a:p>
          <a:p>
            <a:r>
              <a:rPr lang="en-US" dirty="0" smtClean="0"/>
              <a:t>make it a part of your “e-signature”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Dialogs &amp; Reasons to Call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to say Hi</a:t>
            </a:r>
          </a:p>
          <a:p>
            <a:r>
              <a:rPr lang="en-US" dirty="0" smtClean="0"/>
              <a:t>Birthday</a:t>
            </a:r>
          </a:p>
          <a:p>
            <a:r>
              <a:rPr lang="en-US" dirty="0" smtClean="0"/>
              <a:t>Anniversary</a:t>
            </a:r>
          </a:p>
          <a:p>
            <a:r>
              <a:rPr lang="en-US" dirty="0" smtClean="0"/>
              <a:t>Let’s go for coffee</a:t>
            </a:r>
          </a:p>
          <a:p>
            <a:r>
              <a:rPr lang="en-US" dirty="0" smtClean="0"/>
              <a:t>Let’s play golf</a:t>
            </a:r>
          </a:p>
          <a:p>
            <a:r>
              <a:rPr lang="en-US" dirty="0" smtClean="0"/>
              <a:t>How are the kids</a:t>
            </a:r>
          </a:p>
          <a:p>
            <a:r>
              <a:rPr lang="en-US" dirty="0" smtClean="0"/>
              <a:t>Hey, I saw you got a promotion</a:t>
            </a:r>
          </a:p>
          <a:p>
            <a:r>
              <a:rPr lang="en-US" dirty="0" smtClean="0"/>
              <a:t>I saw that you just… whatever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Lloyd\AppData\Local\Microsoft\Windows\INetCache\IE\0344IFIO\pho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09800"/>
            <a:ext cx="2695256" cy="300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Ugly Truth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Most agents stop contact with their customers and clients at closing</a:t>
            </a:r>
          </a:p>
          <a:p>
            <a:r>
              <a:rPr lang="en-US" dirty="0" smtClean="0">
                <a:latin typeface="Harrington" pitchFamily="82" charset="0"/>
              </a:rPr>
              <a:t>Most customers and clients don’t remember their agents name</a:t>
            </a:r>
          </a:p>
          <a:p>
            <a:r>
              <a:rPr lang="en-US" dirty="0" smtClean="0">
                <a:latin typeface="Harrington" pitchFamily="82" charset="0"/>
              </a:rPr>
              <a:t>Many customers and clients would refer their agent if they could remember their name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A “Must Have” Goal…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Outgoing Phone Calls</a:t>
            </a:r>
          </a:p>
          <a:p>
            <a:pPr lvl="1"/>
            <a:r>
              <a:rPr lang="en-US" dirty="0" smtClean="0"/>
              <a:t>Consistent</a:t>
            </a:r>
          </a:p>
          <a:p>
            <a:pPr lvl="1"/>
            <a:r>
              <a:rPr lang="en-US" dirty="0" smtClean="0"/>
              <a:t>Scheduled</a:t>
            </a:r>
          </a:p>
          <a:p>
            <a:pPr lvl="1"/>
            <a:r>
              <a:rPr lang="en-US" dirty="0" smtClean="0"/>
              <a:t>Purposeful   </a:t>
            </a:r>
          </a:p>
          <a:p>
            <a:r>
              <a:rPr lang="en-US" dirty="0" smtClean="0"/>
              <a:t>How Many?  Think about this…</a:t>
            </a:r>
          </a:p>
          <a:p>
            <a:pPr lvl="1"/>
            <a:r>
              <a:rPr lang="en-US" dirty="0" smtClean="0"/>
              <a:t>5 per day  =</a:t>
            </a:r>
          </a:p>
          <a:p>
            <a:pPr lvl="1"/>
            <a:r>
              <a:rPr lang="en-US" sz="2800" dirty="0" smtClean="0"/>
              <a:t>25 per week =</a:t>
            </a:r>
          </a:p>
          <a:p>
            <a:pPr lvl="1"/>
            <a:r>
              <a:rPr lang="en-US" sz="3200" dirty="0" smtClean="0"/>
              <a:t>100 per month =</a:t>
            </a:r>
          </a:p>
          <a:p>
            <a:pPr lvl="1"/>
            <a:r>
              <a:rPr lang="en-US" sz="4000" dirty="0" smtClean="0"/>
              <a:t>1200 per  year!! </a:t>
            </a:r>
            <a:r>
              <a:rPr lang="en-US" sz="2600" dirty="0" smtClean="0"/>
              <a:t>(30 Leads is Probable) </a:t>
            </a:r>
          </a:p>
          <a:p>
            <a:endParaRPr lang="en-US" dirty="0" smtClean="0"/>
          </a:p>
        </p:txBody>
      </p:sp>
      <p:pic>
        <p:nvPicPr>
          <p:cNvPr id="7171" name="Picture 3" descr="C:\Users\Lloyd\AppData\Local\Microsoft\Windows\INetCache\IE\0344IFIO\thermometer-goal-mark-stars-35937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77141"/>
            <a:ext cx="2672855" cy="330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oyd\AppData\Local\Microsoft\Windows\INetCache\IE\0HFTZIXL\guaranteed-resul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01600"/>
            <a:ext cx="8788400" cy="665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Tracking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It is important to track: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Who did I contact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When did I contact them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How did I contact them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Phone</a:t>
            </a:r>
          </a:p>
          <a:p>
            <a:pPr lvl="3"/>
            <a:r>
              <a:rPr lang="en-US" dirty="0" smtClean="0">
                <a:latin typeface="Harrington" pitchFamily="82" charset="0"/>
              </a:rPr>
              <a:t>Live</a:t>
            </a:r>
          </a:p>
          <a:p>
            <a:pPr lvl="3"/>
            <a:r>
              <a:rPr lang="en-US" dirty="0" smtClean="0">
                <a:latin typeface="Harrington" pitchFamily="82" charset="0"/>
              </a:rPr>
              <a:t>Message Left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E-mail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Direct Mail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Text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 descr="C:\Users\Lloyd\AppData\Local\Microsoft\Windows\INetCache\IE\0HFTZIXL\142214-cognitive-checkl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793578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Have That One Lead a Week Mentality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2050" name="Picture 2" descr="C:\Users\Lloyd\AppData\Local\Microsoft\Windows\INetCache\IE\5D0TQTUN\ist2_9532090-crisis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99857"/>
            <a:ext cx="6172200" cy="463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Action Steps (Homework)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Sort your database into categories</a:t>
            </a:r>
          </a:p>
          <a:p>
            <a:pPr lvl="1"/>
            <a:r>
              <a:rPr lang="en-US" dirty="0" smtClean="0"/>
              <a:t>A+, A, B, C, D</a:t>
            </a:r>
          </a:p>
          <a:p>
            <a:r>
              <a:rPr lang="en-US" dirty="0" smtClean="0"/>
              <a:t>Determine the Top 120 and the Best 24 from that list</a:t>
            </a:r>
          </a:p>
          <a:p>
            <a:r>
              <a:rPr lang="en-US" dirty="0" smtClean="0"/>
              <a:t>Start making 2 Phone Calls a Day from your Top 120 List</a:t>
            </a:r>
          </a:p>
          <a:p>
            <a:pPr lvl="2"/>
            <a:r>
              <a:rPr lang="en-US" dirty="0" smtClean="0"/>
              <a:t>Hey… Remember what I do for a living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Hey… I’m so excited that I recently completed my course of study and have received my Real Estate License!</a:t>
            </a:r>
            <a:endParaRPr lang="en-US" dirty="0" smtClean="0"/>
          </a:p>
          <a:p>
            <a:pPr lvl="2"/>
            <a:r>
              <a:rPr lang="en-US" dirty="0" smtClean="0"/>
              <a:t>ASK for a Referral</a:t>
            </a:r>
          </a:p>
          <a:p>
            <a:pPr lvl="2"/>
            <a:r>
              <a:rPr lang="en-US" dirty="0" smtClean="0"/>
              <a:t>Make sure they know that your never too busy for them or for their Referrals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Foundation for Success…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Your </a:t>
            </a:r>
            <a:r>
              <a:rPr lang="en-US" b="1" dirty="0" smtClean="0">
                <a:latin typeface="Harrington" pitchFamily="82" charset="0"/>
              </a:rPr>
              <a:t>Database</a:t>
            </a:r>
            <a:r>
              <a:rPr lang="en-US" dirty="0" smtClean="0">
                <a:latin typeface="Harrington" pitchFamily="82" charset="0"/>
              </a:rPr>
              <a:t> – Your list of </a:t>
            </a:r>
            <a:r>
              <a:rPr lang="en-US" b="1" dirty="0" smtClean="0">
                <a:latin typeface="Harrington" pitchFamily="82" charset="0"/>
              </a:rPr>
              <a:t>Relationships</a:t>
            </a:r>
            <a:r>
              <a:rPr lang="en-US" dirty="0" smtClean="0">
                <a:latin typeface="Harrington" pitchFamily="82" charset="0"/>
              </a:rPr>
              <a:t> 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Family &amp; Friends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Current Clients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Past Clients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Personal Circle of Influence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People YOU Refer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New Additions</a:t>
            </a:r>
          </a:p>
          <a:p>
            <a:pPr lvl="2"/>
            <a:r>
              <a:rPr lang="en-US" dirty="0" smtClean="0">
                <a:latin typeface="Harrington" pitchFamily="82" charset="0"/>
              </a:rPr>
              <a:t>Always look for opportunities to GROW your Database</a:t>
            </a:r>
          </a:p>
          <a:p>
            <a:pPr>
              <a:buNone/>
            </a:pPr>
            <a:endParaRPr lang="en-US" dirty="0" smtClean="0">
              <a:latin typeface="Harringto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Database Information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Names</a:t>
            </a:r>
          </a:p>
          <a:p>
            <a:r>
              <a:rPr lang="en-US" dirty="0" smtClean="0">
                <a:latin typeface="Harrington" pitchFamily="82" charset="0"/>
              </a:rPr>
              <a:t>Address</a:t>
            </a:r>
          </a:p>
          <a:p>
            <a:r>
              <a:rPr lang="en-US" dirty="0" smtClean="0">
                <a:latin typeface="Harrington" pitchFamily="82" charset="0"/>
              </a:rPr>
              <a:t>Phone Contacts</a:t>
            </a:r>
          </a:p>
          <a:p>
            <a:r>
              <a:rPr lang="en-US" dirty="0" smtClean="0">
                <a:latin typeface="Harrington" pitchFamily="82" charset="0"/>
              </a:rPr>
              <a:t>E-mail(s)</a:t>
            </a:r>
          </a:p>
          <a:p>
            <a:r>
              <a:rPr lang="en-US" dirty="0" smtClean="0">
                <a:latin typeface="Harrington" pitchFamily="82" charset="0"/>
              </a:rPr>
              <a:t>Birthdays</a:t>
            </a:r>
          </a:p>
          <a:p>
            <a:r>
              <a:rPr lang="en-US" dirty="0" smtClean="0">
                <a:latin typeface="Harrington" pitchFamily="82" charset="0"/>
              </a:rPr>
              <a:t>Special </a:t>
            </a:r>
            <a:r>
              <a:rPr lang="en-US" dirty="0" smtClean="0">
                <a:latin typeface="Harrington" pitchFamily="82" charset="0"/>
              </a:rPr>
              <a:t>Occasions</a:t>
            </a:r>
            <a:endParaRPr lang="en-US" dirty="0" smtClean="0">
              <a:latin typeface="Harrington" pitchFamily="82" charset="0"/>
            </a:endParaRPr>
          </a:p>
          <a:p>
            <a:r>
              <a:rPr lang="en-US" dirty="0" smtClean="0">
                <a:latin typeface="Harrington" pitchFamily="82" charset="0"/>
              </a:rPr>
              <a:t>A Simple Spreadsheet will </a:t>
            </a:r>
          </a:p>
          <a:p>
            <a:pPr>
              <a:buNone/>
            </a:pPr>
            <a:r>
              <a:rPr lang="en-US" dirty="0" smtClean="0">
                <a:latin typeface="Harrington" pitchFamily="82" charset="0"/>
              </a:rPr>
              <a:t>suffice</a:t>
            </a:r>
            <a:r>
              <a:rPr lang="en-US" dirty="0" smtClean="0"/>
              <a:t> </a:t>
            </a:r>
          </a:p>
        </p:txBody>
      </p:sp>
      <p:pic>
        <p:nvPicPr>
          <p:cNvPr id="3074" name="Picture 2" descr="C:\Users\Lloyd\AppData\Local\Microsoft\Windows\INetCache\IE\5D0TQTUN\check-lis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182216" cy="333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Harrington" pitchFamily="82" charset="0"/>
              </a:rPr>
              <a:t>Top 120</a:t>
            </a:r>
            <a:endParaRPr lang="en-US" sz="5400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Harrington" pitchFamily="82" charset="0"/>
              </a:rPr>
              <a:t>For the purpose of regular, consistent follow-up &amp; contact</a:t>
            </a:r>
          </a:p>
          <a:p>
            <a:endParaRPr lang="en-US" dirty="0" smtClean="0">
              <a:latin typeface="Harrington" pitchFamily="8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chemeClr val="tx2"/>
                </a:solidFill>
                <a:latin typeface="Harrington" pitchFamily="82" charset="0"/>
              </a:rPr>
              <a:t>Then… Top 24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2"/>
                </a:solidFill>
                <a:latin typeface="Harrington" pitchFamily="82" charset="0"/>
              </a:rPr>
              <a:t>* For the purpose of </a:t>
            </a:r>
            <a:r>
              <a:rPr lang="en-US" sz="3600" b="1" dirty="0" smtClean="0">
                <a:solidFill>
                  <a:schemeClr val="tx2"/>
                </a:solidFill>
                <a:latin typeface="Harrington" pitchFamily="82" charset="0"/>
              </a:rPr>
              <a:t>extreme</a:t>
            </a:r>
            <a:r>
              <a:rPr lang="en-US" sz="3600" dirty="0" smtClean="0">
                <a:solidFill>
                  <a:schemeClr val="tx2"/>
                </a:solidFill>
                <a:latin typeface="Harrington" pitchFamily="82" charset="0"/>
              </a:rPr>
              <a:t> follow-up &amp; contact</a:t>
            </a:r>
          </a:p>
          <a:p>
            <a:pPr>
              <a:buNone/>
            </a:pPr>
            <a:endParaRPr lang="en-US" sz="4800" dirty="0">
              <a:solidFill>
                <a:schemeClr val="tx2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Prioritization…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          the key to top performance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smtClean="0"/>
              <a:t>Prioritize your </a:t>
            </a:r>
            <a:r>
              <a:rPr lang="en-US" b="1" dirty="0" smtClean="0"/>
              <a:t>people</a:t>
            </a:r>
            <a:r>
              <a:rPr lang="en-US" dirty="0" smtClean="0"/>
              <a:t> so that…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can prioritize your </a:t>
            </a:r>
            <a:r>
              <a:rPr lang="en-US" b="1" dirty="0" smtClean="0"/>
              <a:t>time</a:t>
            </a:r>
            <a:r>
              <a:rPr lang="en-US" dirty="0" smtClean="0"/>
              <a:t> so that…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can prioritize your </a:t>
            </a:r>
            <a:r>
              <a:rPr lang="en-US" b="1" dirty="0" smtClean="0"/>
              <a:t>activities</a:t>
            </a:r>
            <a:r>
              <a:rPr lang="en-US" dirty="0" smtClean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arrington" pitchFamily="82" charset="0"/>
              </a:rPr>
              <a:t>Prioritize our People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arrington" pitchFamily="82" charset="0"/>
              </a:rPr>
              <a:t>Prioritize your “list” of Relationships (Your Database)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“A+”</a:t>
            </a:r>
          </a:p>
          <a:p>
            <a:pPr lvl="1" eaLnBrk="1" hangingPunct="1"/>
            <a:r>
              <a:rPr lang="en-US" dirty="0" smtClean="0">
                <a:latin typeface="Harrington" pitchFamily="82" charset="0"/>
              </a:rPr>
              <a:t>“A”  </a:t>
            </a:r>
          </a:p>
          <a:p>
            <a:pPr lvl="1" eaLnBrk="1" hangingPunct="1"/>
            <a:r>
              <a:rPr lang="en-US" dirty="0" smtClean="0">
                <a:latin typeface="Harrington" pitchFamily="82" charset="0"/>
              </a:rPr>
              <a:t>“B”  </a:t>
            </a:r>
          </a:p>
          <a:p>
            <a:pPr lvl="1" eaLnBrk="1" hangingPunct="1"/>
            <a:r>
              <a:rPr lang="en-US" dirty="0" smtClean="0">
                <a:latin typeface="Harrington" pitchFamily="82" charset="0"/>
              </a:rPr>
              <a:t>“C”  </a:t>
            </a:r>
          </a:p>
          <a:p>
            <a:pPr lvl="1" eaLnBrk="1" hangingPunct="1"/>
            <a:r>
              <a:rPr lang="en-US" dirty="0" smtClean="0">
                <a:latin typeface="Harrington" pitchFamily="82" charset="0"/>
              </a:rPr>
              <a:t>“D”  </a:t>
            </a:r>
          </a:p>
          <a:p>
            <a:pPr eaLnBrk="1" hangingPunct="1"/>
            <a:r>
              <a:rPr lang="en-US" dirty="0" smtClean="0">
                <a:latin typeface="Harrington" pitchFamily="82" charset="0"/>
              </a:rPr>
              <a:t>This will allow us to spend our </a:t>
            </a:r>
            <a:r>
              <a:rPr lang="en-US" b="1" dirty="0" smtClean="0">
                <a:latin typeface="Harrington" pitchFamily="82" charset="0"/>
              </a:rPr>
              <a:t>time</a:t>
            </a:r>
            <a:r>
              <a:rPr lang="en-US" dirty="0" smtClean="0">
                <a:latin typeface="Harrington" pitchFamily="82" charset="0"/>
              </a:rPr>
              <a:t>, and the contact </a:t>
            </a:r>
            <a:r>
              <a:rPr lang="en-US" b="1" dirty="0" smtClean="0">
                <a:latin typeface="Harrington" pitchFamily="82" charset="0"/>
              </a:rPr>
              <a:t>activities</a:t>
            </a:r>
            <a:r>
              <a:rPr lang="en-US" dirty="0" smtClean="0">
                <a:latin typeface="Harrington" pitchFamily="82" charset="0"/>
              </a:rPr>
              <a:t> we plan to use during that time, with our very best </a:t>
            </a:r>
            <a:r>
              <a:rPr lang="en-US" b="1" dirty="0" smtClean="0">
                <a:latin typeface="Harrington" pitchFamily="82" charset="0"/>
              </a:rPr>
              <a:t>people</a:t>
            </a:r>
            <a:r>
              <a:rPr lang="en-US" dirty="0" smtClean="0">
                <a:latin typeface="Harrington" pitchFamily="82" charset="0"/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Psychology of Sales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Phases</a:t>
            </a:r>
          </a:p>
          <a:p>
            <a:pPr lvl="1"/>
            <a:r>
              <a:rPr lang="en-US" dirty="0" smtClean="0"/>
              <a:t>Getting to Know You</a:t>
            </a:r>
          </a:p>
          <a:p>
            <a:pPr lvl="2"/>
            <a:r>
              <a:rPr lang="en-US" dirty="0" smtClean="0"/>
              <a:t> This is probably the simplest of the three phases.  Getting to know you is as simple as a letter of introduction and a business card.</a:t>
            </a:r>
          </a:p>
          <a:p>
            <a:pPr lvl="1"/>
            <a:r>
              <a:rPr lang="en-US" dirty="0" smtClean="0"/>
              <a:t>Getting to Like You</a:t>
            </a:r>
          </a:p>
          <a:p>
            <a:pPr lvl="2"/>
            <a:r>
              <a:rPr lang="en-US" dirty="0" smtClean="0"/>
              <a:t> This phase may take a bit more patience.  Getting to like you means that you will have to find a way to make regular “positive” contacts.</a:t>
            </a:r>
          </a:p>
          <a:p>
            <a:pPr lvl="1"/>
            <a:r>
              <a:rPr lang="en-US" dirty="0" smtClean="0"/>
              <a:t>Getting to Trust You</a:t>
            </a:r>
          </a:p>
          <a:p>
            <a:pPr lvl="2"/>
            <a:r>
              <a:rPr lang="en-US" dirty="0" smtClean="0"/>
              <a:t>This is by far the most difficult phase to attain.  By being visible, active, friendly and informative it is however very attainable.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Warm vs. Cold Lead Generation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WARM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COLD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Working With People Who Know, Like &amp; Trust You!!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Family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Friends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Current Customers &amp; Clients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Past Customers &amp; Clients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People You Refer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Fellow Club Members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191000"/>
          </a:xfrm>
        </p:spPr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Working With People You Don’t Know – You’ll have to work them through the Psychology of Sales!!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Phone Book Cold Calls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FSBO’s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Expired Listings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Open House Visitors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Floor Calls</a:t>
            </a:r>
          </a:p>
          <a:p>
            <a:pPr lvl="1"/>
            <a:r>
              <a:rPr lang="en-US" dirty="0" smtClean="0">
                <a:latin typeface="Harrington" pitchFamily="82" charset="0"/>
              </a:rPr>
              <a:t>Walk-Ins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1028</TotalTime>
  <Words>1170</Words>
  <Application>Microsoft Office PowerPoint</Application>
  <PresentationFormat>On-screen Show (4:3)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Building a Dynamic Database</vt:lpstr>
      <vt:lpstr>The Three “R’s” of Real Estate</vt:lpstr>
      <vt:lpstr>The Foundation for Success…</vt:lpstr>
      <vt:lpstr>Database Information</vt:lpstr>
      <vt:lpstr>Top 120</vt:lpstr>
      <vt:lpstr>Prioritization…            the key to top performance</vt:lpstr>
      <vt:lpstr>Prioritize our People</vt:lpstr>
      <vt:lpstr>The Psychology of Sales </vt:lpstr>
      <vt:lpstr>Warm vs. Cold Lead Generation</vt:lpstr>
      <vt:lpstr>So…..</vt:lpstr>
      <vt:lpstr>Contacts result in Referrals</vt:lpstr>
      <vt:lpstr>That’s Our Target Market</vt:lpstr>
      <vt:lpstr>Prioritize Your Database</vt:lpstr>
      <vt:lpstr>Target Market</vt:lpstr>
      <vt:lpstr>  </vt:lpstr>
      <vt:lpstr>Slide 16</vt:lpstr>
      <vt:lpstr>Always be Looking for ways to Grow your Database</vt:lpstr>
      <vt:lpstr>Building and Sorting Your Database</vt:lpstr>
      <vt:lpstr>The Answer can only be  YES or NO</vt:lpstr>
      <vt:lpstr>Contact That Database!!!!!!</vt:lpstr>
      <vt:lpstr>The Gentlest of Reminder Dialogs</vt:lpstr>
      <vt:lpstr>Dialogs &amp; Reasons to Call</vt:lpstr>
      <vt:lpstr>The Ugly Truth</vt:lpstr>
      <vt:lpstr>A “Must Have” Goal…</vt:lpstr>
      <vt:lpstr>Slide 25</vt:lpstr>
      <vt:lpstr>Tracking</vt:lpstr>
      <vt:lpstr>Have That One Lead a Week Mentality</vt:lpstr>
      <vt:lpstr>Action Steps (Homework)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dynamic database</dc:title>
  <dc:creator>Corporate Edition</dc:creator>
  <cp:lastModifiedBy>Corporate Edition</cp:lastModifiedBy>
  <cp:revision>89</cp:revision>
  <dcterms:created xsi:type="dcterms:W3CDTF">2018-09-21T18:51:51Z</dcterms:created>
  <dcterms:modified xsi:type="dcterms:W3CDTF">2020-05-05T14:45:31Z</dcterms:modified>
</cp:coreProperties>
</file>