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20"/>
  </p:handoutMasterIdLst>
  <p:sldIdLst>
    <p:sldId id="273" r:id="rId2"/>
    <p:sldId id="270" r:id="rId3"/>
    <p:sldId id="271" r:id="rId4"/>
    <p:sldId id="272" r:id="rId5"/>
    <p:sldId id="256" r:id="rId6"/>
    <p:sldId id="257" r:id="rId7"/>
    <p:sldId id="258" r:id="rId8"/>
    <p:sldId id="259" r:id="rId9"/>
    <p:sldId id="260" r:id="rId10"/>
    <p:sldId id="261" r:id="rId11"/>
    <p:sldId id="262" r:id="rId12"/>
    <p:sldId id="263" r:id="rId13"/>
    <p:sldId id="264" r:id="rId14"/>
    <p:sldId id="265" r:id="rId15"/>
    <p:sldId id="267" r:id="rId16"/>
    <p:sldId id="268" r:id="rId17"/>
    <p:sldId id="269" r:id="rId18"/>
    <p:sldId id="266"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1" d="100"/>
          <a:sy n="61" d="100"/>
        </p:scale>
        <p:origin x="-140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FDFEDBB-FFD1-428A-9908-8CB493E83AC6}" type="datetimeFigureOut">
              <a:rPr lang="en-US" smtClean="0"/>
              <a:pPr/>
              <a:t>5/22/2019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57ADA51-7DF5-4358-A7FA-A060DDB32FF7}"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9E889AF-DC4B-4CF6-B588-E252956CD64E}" type="datetimeFigureOut">
              <a:rPr lang="en-US" smtClean="0"/>
              <a:pPr/>
              <a:t>5/22/2019</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C79FBAF3-2DBF-4EA6-9CB4-70216A14170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9E889AF-DC4B-4CF6-B588-E252956CD64E}" type="datetimeFigureOut">
              <a:rPr lang="en-US" smtClean="0"/>
              <a:pPr/>
              <a:t>5/22/2019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9FBAF3-2DBF-4EA6-9CB4-70216A14170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9E889AF-DC4B-4CF6-B588-E252956CD64E}" type="datetimeFigureOut">
              <a:rPr lang="en-US" smtClean="0"/>
              <a:pPr/>
              <a:t>5/22/2019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9FBAF3-2DBF-4EA6-9CB4-70216A14170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9E889AF-DC4B-4CF6-B588-E252956CD64E}" type="datetimeFigureOut">
              <a:rPr lang="en-US" smtClean="0"/>
              <a:pPr/>
              <a:t>5/22/2019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9FBAF3-2DBF-4EA6-9CB4-70216A14170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9E889AF-DC4B-4CF6-B588-E252956CD64E}" type="datetimeFigureOut">
              <a:rPr lang="en-US" smtClean="0"/>
              <a:pPr/>
              <a:t>5/22/2019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9FBAF3-2DBF-4EA6-9CB4-70216A14170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9E889AF-DC4B-4CF6-B588-E252956CD64E}" type="datetimeFigureOut">
              <a:rPr lang="en-US" smtClean="0"/>
              <a:pPr/>
              <a:t>5/22/2019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9FBAF3-2DBF-4EA6-9CB4-70216A14170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9E889AF-DC4B-4CF6-B588-E252956CD64E}" type="datetimeFigureOut">
              <a:rPr lang="en-US" smtClean="0"/>
              <a:pPr/>
              <a:t>5/22/2019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79FBAF3-2DBF-4EA6-9CB4-70216A14170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9E889AF-DC4B-4CF6-B588-E252956CD64E}" type="datetimeFigureOut">
              <a:rPr lang="en-US" smtClean="0"/>
              <a:pPr/>
              <a:t>5/22/2019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9FBAF3-2DBF-4EA6-9CB4-70216A14170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E889AF-DC4B-4CF6-B588-E252956CD64E}" type="datetimeFigureOut">
              <a:rPr lang="en-US" smtClean="0"/>
              <a:pPr/>
              <a:t>5/22/2019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79FBAF3-2DBF-4EA6-9CB4-70216A14170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9E889AF-DC4B-4CF6-B588-E252956CD64E}" type="datetimeFigureOut">
              <a:rPr lang="en-US" smtClean="0"/>
              <a:pPr/>
              <a:t>5/22/2019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9FBAF3-2DBF-4EA6-9CB4-70216A14170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9E889AF-DC4B-4CF6-B588-E252956CD64E}" type="datetimeFigureOut">
              <a:rPr lang="en-US" smtClean="0"/>
              <a:pPr/>
              <a:t>5/22/2019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C79FBAF3-2DBF-4EA6-9CB4-70216A14170E}"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9E889AF-DC4B-4CF6-B588-E252956CD64E}" type="datetimeFigureOut">
              <a:rPr lang="en-US" smtClean="0"/>
              <a:pPr/>
              <a:t>5/22/2019</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79FBAF3-2DBF-4EA6-9CB4-70216A14170E}"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 Id="rId4" Type="http://schemas.openxmlformats.org/officeDocument/2006/relationships/image" Target="../media/image13.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Lloyd\AppData\Local\Microsoft\Windows\INetCache\IE\NXZSZ015\HomeAlone[1].jpeg"/>
          <p:cNvPicPr>
            <a:picLocks noGrp="1" noChangeAspect="1" noChangeArrowheads="1"/>
          </p:cNvPicPr>
          <p:nvPr>
            <p:ph idx="4294967295"/>
          </p:nvPr>
        </p:nvPicPr>
        <p:blipFill>
          <a:blip r:embed="rId2" cstate="print"/>
          <a:srcRect/>
          <a:stretch>
            <a:fillRect/>
          </a:stretch>
        </p:blipFill>
        <p:spPr bwMode="auto">
          <a:xfrm>
            <a:off x="3124200" y="1219200"/>
            <a:ext cx="3633107" cy="508635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wheel(4)">
                                      <p:cBhvr>
                                        <p:cTn id="7" dur="20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Look at the new listings that came available, the price reductions, the </a:t>
            </a:r>
            <a:r>
              <a:rPr lang="en-US" dirty="0" err="1" smtClean="0"/>
              <a:t>expireds</a:t>
            </a:r>
            <a:r>
              <a:rPr lang="en-US" dirty="0" smtClean="0"/>
              <a:t>, etc.</a:t>
            </a:r>
          </a:p>
          <a:p>
            <a:r>
              <a:rPr lang="en-US" dirty="0" smtClean="0"/>
              <a:t>Do your do diligence every day and become the knowledge broker for your marketplace!</a:t>
            </a:r>
            <a:endParaRPr lang="en-US" dirty="0"/>
          </a:p>
        </p:txBody>
      </p:sp>
      <p:pic>
        <p:nvPicPr>
          <p:cNvPr id="3074" name="Picture 2" descr="C:\Users\Lloyd\AppData\Local\Microsoft\Windows\INetCache\IE\0344IFIO\10-houses[1].gif"/>
          <p:cNvPicPr>
            <a:picLocks noChangeAspect="1" noChangeArrowheads="1"/>
          </p:cNvPicPr>
          <p:nvPr/>
        </p:nvPicPr>
        <p:blipFill>
          <a:blip r:embed="rId2" cstate="print"/>
          <a:srcRect/>
          <a:stretch>
            <a:fillRect/>
          </a:stretch>
        </p:blipFill>
        <p:spPr bwMode="auto">
          <a:xfrm>
            <a:off x="1219200" y="3962400"/>
            <a:ext cx="6667500" cy="233362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Lucida Calligraphy" pitchFamily="66" charset="0"/>
              </a:rPr>
              <a:t>#4: Role Play</a:t>
            </a:r>
            <a:r>
              <a:rPr lang="en-US" dirty="0" smtClean="0"/>
              <a:t>	</a:t>
            </a:r>
            <a:endParaRPr lang="en-US" dirty="0"/>
          </a:p>
        </p:txBody>
      </p:sp>
      <p:sp>
        <p:nvSpPr>
          <p:cNvPr id="3" name="Content Placeholder 2"/>
          <p:cNvSpPr>
            <a:spLocks noGrp="1"/>
          </p:cNvSpPr>
          <p:nvPr>
            <p:ph idx="1"/>
          </p:nvPr>
        </p:nvSpPr>
        <p:spPr/>
        <p:txBody>
          <a:bodyPr/>
          <a:lstStyle/>
          <a:p>
            <a:r>
              <a:rPr lang="en-US" dirty="0" smtClean="0"/>
              <a:t>You’ve </a:t>
            </a:r>
            <a:r>
              <a:rPr lang="en-US" dirty="0" err="1" smtClean="0"/>
              <a:t>gotta</a:t>
            </a:r>
            <a:r>
              <a:rPr lang="en-US" dirty="0" smtClean="0"/>
              <a:t> practice.  Pure and simple, it’s a necessity.</a:t>
            </a:r>
          </a:p>
          <a:p>
            <a:pPr lvl="1"/>
            <a:r>
              <a:rPr lang="en-US" dirty="0" smtClean="0"/>
              <a:t>And here’s the thing…  You DO practice.</a:t>
            </a:r>
          </a:p>
          <a:p>
            <a:pPr lvl="1"/>
            <a:r>
              <a:rPr lang="en-US" dirty="0" smtClean="0"/>
              <a:t>But the question is this:</a:t>
            </a:r>
          </a:p>
          <a:p>
            <a:pPr lvl="2"/>
            <a:r>
              <a:rPr lang="en-US" dirty="0" smtClean="0"/>
              <a:t>Are you practicing with a peer or are you – gulp – practicing on your clients?</a:t>
            </a:r>
          </a:p>
          <a:p>
            <a:r>
              <a:rPr lang="en-US" dirty="0" smtClean="0"/>
              <a:t>You’re helping people with one of the biggest investments they’ll make in their lifetime, yet you’re willing to “wing it” with your scripts, presentations and objection handlers?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“Winging It” is NOT a strategy for success.</a:t>
            </a:r>
          </a:p>
          <a:p>
            <a:r>
              <a:rPr lang="en-US" dirty="0" smtClean="0"/>
              <a:t>Build role play time into your schedule every day and reap the rewards as you improve your skills exponentially… and never make the costly mistake of practicing on your clients again!!</a:t>
            </a:r>
            <a:endParaRPr lang="en-US" dirty="0"/>
          </a:p>
        </p:txBody>
      </p:sp>
      <p:pic>
        <p:nvPicPr>
          <p:cNvPr id="4099" name="Picture 3" descr="C:\Users\Lloyd\AppData\Local\Microsoft\Windows\INetCache\IE\0HFTZIXL\Golf_(PSF)[1].png"/>
          <p:cNvPicPr>
            <a:picLocks noChangeAspect="1" noChangeArrowheads="1"/>
          </p:cNvPicPr>
          <p:nvPr/>
        </p:nvPicPr>
        <p:blipFill>
          <a:blip r:embed="rId2" cstate="print"/>
          <a:srcRect/>
          <a:stretch>
            <a:fillRect/>
          </a:stretch>
        </p:blipFill>
        <p:spPr bwMode="auto">
          <a:xfrm>
            <a:off x="5867400" y="3657600"/>
            <a:ext cx="1784777" cy="3048005"/>
          </a:xfrm>
          <a:prstGeom prst="rect">
            <a:avLst/>
          </a:prstGeom>
          <a:noFill/>
        </p:spPr>
      </p:pic>
      <p:pic>
        <p:nvPicPr>
          <p:cNvPr id="4100" name="Picture 4" descr="C:\Users\Lloyd\AppData\Local\Microsoft\Windows\INetCache\IE\5D0TQTUN\image[1].jpg"/>
          <p:cNvPicPr>
            <a:picLocks noChangeAspect="1" noChangeArrowheads="1"/>
          </p:cNvPicPr>
          <p:nvPr/>
        </p:nvPicPr>
        <p:blipFill>
          <a:blip r:embed="rId3" cstate="print"/>
          <a:srcRect/>
          <a:stretch>
            <a:fillRect/>
          </a:stretch>
        </p:blipFill>
        <p:spPr bwMode="auto">
          <a:xfrm>
            <a:off x="1676400" y="4038600"/>
            <a:ext cx="2590800" cy="25908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Lucida Calligraphy" pitchFamily="66" charset="0"/>
              </a:rPr>
              <a:t>#5: Pick Up the Phone &amp; Do Your  5-5-4’s</a:t>
            </a:r>
            <a:endParaRPr lang="en-US" dirty="0">
              <a:latin typeface="Lucida Calligraphy" pitchFamily="66" charset="0"/>
            </a:endParaRPr>
          </a:p>
        </p:txBody>
      </p:sp>
      <p:sp>
        <p:nvSpPr>
          <p:cNvPr id="3" name="Content Placeholder 2"/>
          <p:cNvSpPr>
            <a:spLocks noGrp="1"/>
          </p:cNvSpPr>
          <p:nvPr>
            <p:ph idx="1"/>
          </p:nvPr>
        </p:nvSpPr>
        <p:spPr/>
        <p:txBody>
          <a:bodyPr/>
          <a:lstStyle/>
          <a:p>
            <a:r>
              <a:rPr lang="en-US" dirty="0" smtClean="0"/>
              <a:t>You need to be willing to get on the phone every day and talk to people.</a:t>
            </a:r>
          </a:p>
          <a:p>
            <a:pPr lvl="1"/>
            <a:r>
              <a:rPr lang="en-US" dirty="0" smtClean="0"/>
              <a:t>As a salesperson, you simply have to be in communication.</a:t>
            </a:r>
          </a:p>
          <a:p>
            <a:r>
              <a:rPr lang="en-US" dirty="0" smtClean="0"/>
              <a:t>Tom Ferry’s 5-5-4 system requires you to:</a:t>
            </a:r>
          </a:p>
          <a:p>
            <a:pPr lvl="1"/>
            <a:r>
              <a:rPr lang="en-US" dirty="0" smtClean="0"/>
              <a:t>Talk to 5 people from your database and / or sphere (circle) of influence</a:t>
            </a:r>
          </a:p>
          <a:p>
            <a:pPr lvl="1"/>
            <a:r>
              <a:rPr lang="en-US" dirty="0" smtClean="0"/>
              <a:t>Talk to 5 new people – Open House leads for example</a:t>
            </a:r>
          </a:p>
          <a:p>
            <a:pPr lvl="1"/>
            <a:r>
              <a:rPr lang="en-US" dirty="0" smtClean="0"/>
              <a:t>Follow up on 4 leads you’ve spoken to previously…</a:t>
            </a:r>
          </a:p>
          <a:p>
            <a:pPr lvl="1">
              <a:buNone/>
            </a:pPr>
            <a:r>
              <a:rPr lang="en-US" b="1" dirty="0" smtClean="0">
                <a:solidFill>
                  <a:srgbClr val="002060"/>
                </a:solidFill>
                <a:latin typeface="Lucida Calligraphy" pitchFamily="66" charset="0"/>
              </a:rPr>
              <a:t>                    EVERY DAY!!</a:t>
            </a:r>
          </a:p>
        </p:txBody>
      </p:sp>
      <p:pic>
        <p:nvPicPr>
          <p:cNvPr id="5122" name="Picture 2" descr="C:\Users\Lloyd\AppData\Local\Microsoft\Windows\INetCache\IE\NXZSZ015\858-number-5_1696_general[1].jpg"/>
          <p:cNvPicPr>
            <a:picLocks noChangeAspect="1" noChangeArrowheads="1"/>
          </p:cNvPicPr>
          <p:nvPr/>
        </p:nvPicPr>
        <p:blipFill>
          <a:blip r:embed="rId2" cstate="print"/>
          <a:srcRect/>
          <a:stretch>
            <a:fillRect/>
          </a:stretch>
        </p:blipFill>
        <p:spPr bwMode="auto">
          <a:xfrm>
            <a:off x="8001000" y="3429000"/>
            <a:ext cx="510540" cy="745314"/>
          </a:xfrm>
          <a:prstGeom prst="rect">
            <a:avLst/>
          </a:prstGeom>
          <a:noFill/>
        </p:spPr>
      </p:pic>
      <p:pic>
        <p:nvPicPr>
          <p:cNvPr id="5" name="Picture 2" descr="C:\Users\Lloyd\AppData\Local\Microsoft\Windows\INetCache\IE\NXZSZ015\858-number-5_1696_general[1].jpg"/>
          <p:cNvPicPr>
            <a:picLocks noChangeAspect="1" noChangeArrowheads="1"/>
          </p:cNvPicPr>
          <p:nvPr/>
        </p:nvPicPr>
        <p:blipFill>
          <a:blip r:embed="rId3" cstate="print"/>
          <a:srcRect/>
          <a:stretch>
            <a:fillRect/>
          </a:stretch>
        </p:blipFill>
        <p:spPr bwMode="auto">
          <a:xfrm>
            <a:off x="381000" y="4419600"/>
            <a:ext cx="533400" cy="778686"/>
          </a:xfrm>
          <a:prstGeom prst="rect">
            <a:avLst/>
          </a:prstGeom>
          <a:noFill/>
        </p:spPr>
      </p:pic>
      <p:pic>
        <p:nvPicPr>
          <p:cNvPr id="5123" name="Picture 3" descr="C:\Users\Lloyd\AppData\Local\Microsoft\Windows\INetCache\IE\0344IFIO\number-4[1].jpg"/>
          <p:cNvPicPr>
            <a:picLocks noChangeAspect="1" noChangeArrowheads="1"/>
          </p:cNvPicPr>
          <p:nvPr/>
        </p:nvPicPr>
        <p:blipFill>
          <a:blip r:embed="rId4" cstate="print"/>
          <a:srcRect/>
          <a:stretch>
            <a:fillRect/>
          </a:stretch>
        </p:blipFill>
        <p:spPr bwMode="auto">
          <a:xfrm>
            <a:off x="7848600" y="5410200"/>
            <a:ext cx="993463" cy="9906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additive="base">
                                        <p:cTn id="3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Lucida Calligraphy" pitchFamily="66" charset="0"/>
              </a:rPr>
              <a:t>Are You Willing to Do the Ordinary Every Day?</a:t>
            </a:r>
            <a:endParaRPr lang="en-US" dirty="0">
              <a:latin typeface="Lucida Calligraphy" pitchFamily="66" charset="0"/>
            </a:endParaRPr>
          </a:p>
        </p:txBody>
      </p:sp>
      <p:sp>
        <p:nvSpPr>
          <p:cNvPr id="3" name="Content Placeholder 2"/>
          <p:cNvSpPr>
            <a:spLocks noGrp="1"/>
          </p:cNvSpPr>
          <p:nvPr>
            <p:ph idx="1"/>
          </p:nvPr>
        </p:nvSpPr>
        <p:spPr/>
        <p:txBody>
          <a:bodyPr/>
          <a:lstStyle/>
          <a:p>
            <a:r>
              <a:rPr lang="en-US" dirty="0" smtClean="0"/>
              <a:t>Are any of these five tasks difficult? (If you say yes, you might want to re-think what business you’re in.)</a:t>
            </a:r>
          </a:p>
          <a:p>
            <a:pPr>
              <a:buNone/>
            </a:pPr>
            <a:endParaRPr lang="en-US" dirty="0" smtClean="0"/>
          </a:p>
          <a:p>
            <a:r>
              <a:rPr lang="en-US" b="1" dirty="0" smtClean="0">
                <a:solidFill>
                  <a:srgbClr val="002060"/>
                </a:solidFill>
              </a:rPr>
              <a:t>Remember: Doing the ordinary every day is what will make you extraordinary!!</a:t>
            </a:r>
          </a:p>
          <a:p>
            <a:endParaRPr lang="en-US" dirty="0" smtClean="0"/>
          </a:p>
          <a:p>
            <a:r>
              <a:rPr lang="en-US" dirty="0" smtClean="0"/>
              <a:t>How hard would it be to make doing all five a daily habit?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latin typeface="Lucida Handwriting" pitchFamily="66" charset="0"/>
              </a:rPr>
              <a:t>Do “5 to Thrive” for 12 months</a:t>
            </a:r>
            <a:endParaRPr lang="en-US" sz="3600" dirty="0">
              <a:latin typeface="Lucida Handwriting" pitchFamily="66" charset="0"/>
            </a:endParaRPr>
          </a:p>
        </p:txBody>
      </p:sp>
      <p:sp>
        <p:nvSpPr>
          <p:cNvPr id="3" name="Content Placeholder 2"/>
          <p:cNvSpPr>
            <a:spLocks noGrp="1"/>
          </p:cNvSpPr>
          <p:nvPr>
            <p:ph idx="1"/>
          </p:nvPr>
        </p:nvSpPr>
        <p:spPr/>
        <p:txBody>
          <a:bodyPr/>
          <a:lstStyle/>
          <a:p>
            <a:r>
              <a:rPr lang="en-US" dirty="0" smtClean="0"/>
              <a:t>Your Business Will Be Unrecognizable!!!</a:t>
            </a:r>
          </a:p>
          <a:p>
            <a:r>
              <a:rPr lang="en-US" dirty="0" smtClean="0"/>
              <a:t>I truly believe that in 3 – 4 months, you’ll be able to see the beginnings of that transformation… </a:t>
            </a:r>
          </a:p>
          <a:p>
            <a:pPr lvl="1"/>
            <a:r>
              <a:rPr lang="en-US" dirty="0" smtClean="0"/>
              <a:t>You’ll be working with multiple Buyers in different stages of the Buying Process</a:t>
            </a:r>
          </a:p>
          <a:p>
            <a:pPr lvl="1"/>
            <a:r>
              <a:rPr lang="en-US" dirty="0" smtClean="0"/>
              <a:t>You’ll have multiple listings especially if you incorporate the “5-5-4” plan in your Geographic Farm </a:t>
            </a:r>
          </a:p>
          <a:p>
            <a:pPr lvl="1"/>
            <a:endParaRPr lang="en-US" dirty="0" smtClean="0"/>
          </a:p>
          <a:p>
            <a:pPr lvl="1">
              <a:buNone/>
            </a:pPr>
            <a:r>
              <a:rPr lang="en-US" dirty="0" smtClean="0"/>
              <a:t>The Buffini Summer BLITZ…  Do you have any interest in “getting started”??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ee the source image"/>
          <p:cNvPicPr/>
          <p:nvPr/>
        </p:nvPicPr>
        <p:blipFill>
          <a:blip r:embed="rId2" cstate="print"/>
          <a:srcRect/>
          <a:stretch>
            <a:fillRect/>
          </a:stretch>
        </p:blipFill>
        <p:spPr bwMode="auto">
          <a:xfrm>
            <a:off x="1371600" y="1676400"/>
            <a:ext cx="5638800" cy="3581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latin typeface="Lucida Handwriting" pitchFamily="66" charset="0"/>
              </a:rPr>
              <a:t>Upcoming Career Development</a:t>
            </a:r>
            <a:endParaRPr lang="en-US" sz="3600" dirty="0">
              <a:latin typeface="Lucida Handwriting" pitchFamily="66" charset="0"/>
            </a:endParaRPr>
          </a:p>
        </p:txBody>
      </p:sp>
      <p:sp>
        <p:nvSpPr>
          <p:cNvPr id="3" name="Content Placeholder 2"/>
          <p:cNvSpPr>
            <a:spLocks noGrp="1"/>
          </p:cNvSpPr>
          <p:nvPr>
            <p:ph idx="1"/>
          </p:nvPr>
        </p:nvSpPr>
        <p:spPr>
          <a:xfrm>
            <a:off x="457200" y="2514600"/>
            <a:ext cx="8229600" cy="3810000"/>
          </a:xfrm>
        </p:spPr>
        <p:txBody>
          <a:bodyPr/>
          <a:lstStyle/>
          <a:p>
            <a:r>
              <a:rPr lang="en-US" dirty="0" smtClean="0"/>
              <a:t>June 10</a:t>
            </a:r>
          </a:p>
          <a:p>
            <a:pPr lvl="1"/>
            <a:r>
              <a:rPr lang="en-US" dirty="0" smtClean="0"/>
              <a:t>Day 1 of “The Blitz”</a:t>
            </a:r>
          </a:p>
          <a:p>
            <a:r>
              <a:rPr lang="en-US" dirty="0" smtClean="0"/>
              <a:t>June 10, 11, 12</a:t>
            </a:r>
          </a:p>
          <a:p>
            <a:pPr lvl="1"/>
            <a:r>
              <a:rPr lang="en-US" dirty="0" smtClean="0"/>
              <a:t>The Power of Personal Handwritten Notes</a:t>
            </a:r>
          </a:p>
          <a:p>
            <a:pPr lvl="1">
              <a:buNone/>
            </a:pPr>
            <a:endParaRPr lang="en-US" dirty="0" smtClean="0"/>
          </a:p>
          <a:p>
            <a:pPr lvl="1">
              <a:buNone/>
            </a:pP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Lloyd\AppData\Local\Microsoft\Windows\INetCache\IE\0HFTZIXL\extraordinary[1].png"/>
          <p:cNvPicPr>
            <a:picLocks noChangeAspect="1" noChangeArrowheads="1"/>
          </p:cNvPicPr>
          <p:nvPr/>
        </p:nvPicPr>
        <p:blipFill>
          <a:blip r:embed="rId2" cstate="print"/>
          <a:srcRect/>
          <a:stretch>
            <a:fillRect/>
          </a:stretch>
        </p:blipFill>
        <p:spPr bwMode="auto">
          <a:xfrm>
            <a:off x="881062" y="1352550"/>
            <a:ext cx="7381875" cy="41529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latin typeface="Lucida Handwriting" pitchFamily="66" charset="0"/>
              </a:rPr>
              <a:t>Sooooooooooooo</a:t>
            </a:r>
            <a:r>
              <a:rPr lang="en-US" dirty="0" smtClean="0">
                <a:latin typeface="Lucida Handwriting" pitchFamily="66" charset="0"/>
              </a:rPr>
              <a:t>…</a:t>
            </a:r>
            <a:endParaRPr lang="en-US" dirty="0">
              <a:latin typeface="Lucida Handwriting" pitchFamily="66" charset="0"/>
            </a:endParaRPr>
          </a:p>
        </p:txBody>
      </p:sp>
      <p:sp>
        <p:nvSpPr>
          <p:cNvPr id="3" name="Content Placeholder 2"/>
          <p:cNvSpPr>
            <a:spLocks noGrp="1"/>
          </p:cNvSpPr>
          <p:nvPr>
            <p:ph idx="1"/>
          </p:nvPr>
        </p:nvSpPr>
        <p:spPr/>
        <p:txBody>
          <a:bodyPr>
            <a:normAutofit fontScale="85000" lnSpcReduction="10000"/>
          </a:bodyPr>
          <a:lstStyle/>
          <a:p>
            <a:r>
              <a:rPr lang="en-US" dirty="0" smtClean="0"/>
              <a:t>How are things going with your business?</a:t>
            </a:r>
          </a:p>
          <a:p>
            <a:r>
              <a:rPr lang="en-US" dirty="0" smtClean="0"/>
              <a:t>Are you where you thought you would be 5 months into the year?</a:t>
            </a:r>
          </a:p>
          <a:p>
            <a:r>
              <a:rPr lang="en-US" dirty="0" smtClean="0"/>
              <a:t>Before we get started this morning, let’s answer a couple of questions:</a:t>
            </a:r>
          </a:p>
          <a:p>
            <a:r>
              <a:rPr lang="en-US" dirty="0" smtClean="0"/>
              <a:t>Do you have a Morning Routine?  (Gratitude – Great Attitude)</a:t>
            </a:r>
          </a:p>
          <a:p>
            <a:r>
              <a:rPr lang="en-US" dirty="0" smtClean="0"/>
              <a:t>Do you have Goals?  (Annual, Monthly, Weekly, Daily)</a:t>
            </a:r>
          </a:p>
          <a:p>
            <a:r>
              <a:rPr lang="en-US" dirty="0" smtClean="0"/>
              <a:t>Do you have a Business Plan (&amp; a Coach) to Guide you to those Goals? (Accountability)</a:t>
            </a:r>
          </a:p>
          <a:p>
            <a:r>
              <a:rPr lang="en-US" dirty="0" smtClean="0"/>
              <a:t>Do you Schedule your Daily Actions/Activities?  (Calendar… perhaps color coded)  (Power Hours)</a:t>
            </a:r>
          </a:p>
          <a:p>
            <a:r>
              <a:rPr lang="en-US" dirty="0" smtClean="0"/>
              <a:t>Do you </a:t>
            </a:r>
            <a:r>
              <a:rPr lang="en-US" b="1" dirty="0" smtClean="0"/>
              <a:t>Implement</a:t>
            </a:r>
            <a:r>
              <a:rPr lang="en-US" dirty="0" smtClean="0"/>
              <a:t> your Plan Every Day?</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Lucida Handwriting" pitchFamily="66" charset="0"/>
              </a:rPr>
              <a:t>Implementation….</a:t>
            </a:r>
            <a:endParaRPr lang="en-US" dirty="0">
              <a:latin typeface="Lucida Handwriting" pitchFamily="66" charset="0"/>
            </a:endParaRPr>
          </a:p>
        </p:txBody>
      </p:sp>
      <p:sp>
        <p:nvSpPr>
          <p:cNvPr id="3" name="Text Placeholder 2"/>
          <p:cNvSpPr>
            <a:spLocks noGrp="1"/>
          </p:cNvSpPr>
          <p:nvPr>
            <p:ph type="body" idx="1"/>
          </p:nvPr>
        </p:nvSpPr>
        <p:spPr/>
        <p:txBody>
          <a:bodyPr/>
          <a:lstStyle/>
          <a:p>
            <a:r>
              <a:rPr lang="en-US" dirty="0" smtClean="0"/>
              <a:t>My Favorite “Floyd Quote”</a:t>
            </a:r>
            <a:endParaRPr lang="en-US" dirty="0"/>
          </a:p>
        </p:txBody>
      </p:sp>
      <p:sp>
        <p:nvSpPr>
          <p:cNvPr id="4" name="Text Placeholder 3"/>
          <p:cNvSpPr>
            <a:spLocks noGrp="1"/>
          </p:cNvSpPr>
          <p:nvPr>
            <p:ph type="body" sz="half" idx="3"/>
          </p:nvPr>
        </p:nvSpPr>
        <p:spPr/>
        <p:txBody>
          <a:bodyPr/>
          <a:lstStyle/>
          <a:p>
            <a:r>
              <a:rPr lang="en-US" dirty="0" smtClean="0"/>
              <a:t>Floyd Wickman…</a:t>
            </a:r>
            <a:endParaRPr lang="en-US" dirty="0"/>
          </a:p>
        </p:txBody>
      </p:sp>
      <p:sp>
        <p:nvSpPr>
          <p:cNvPr id="5" name="Content Placeholder 4"/>
          <p:cNvSpPr>
            <a:spLocks noGrp="1"/>
          </p:cNvSpPr>
          <p:nvPr>
            <p:ph sz="quarter" idx="2"/>
          </p:nvPr>
        </p:nvSpPr>
        <p:spPr/>
        <p:txBody>
          <a:bodyPr>
            <a:normAutofit/>
          </a:bodyPr>
          <a:lstStyle/>
          <a:p>
            <a:pPr>
              <a:buNone/>
            </a:pPr>
            <a:r>
              <a:rPr lang="en-US" sz="4000" i="1" dirty="0" smtClean="0"/>
              <a:t>“Education without Implementation is Worse than Worthless!”</a:t>
            </a:r>
            <a:endParaRPr lang="en-US" sz="4000" i="1" dirty="0"/>
          </a:p>
        </p:txBody>
      </p:sp>
      <p:pic>
        <p:nvPicPr>
          <p:cNvPr id="7" name="Content Placeholder 6" descr="Floyd Wickman.jpg"/>
          <p:cNvPicPr>
            <a:picLocks noGrp="1" noChangeAspect="1"/>
          </p:cNvPicPr>
          <p:nvPr>
            <p:ph sz="quarter" idx="4"/>
          </p:nvPr>
        </p:nvPicPr>
        <p:blipFill>
          <a:blip r:embed="rId2" cstate="print"/>
          <a:stretch>
            <a:fillRect/>
          </a:stretch>
        </p:blipFill>
        <p:spPr>
          <a:xfrm>
            <a:off x="5562600" y="2971800"/>
            <a:ext cx="2182863" cy="2964382"/>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heel(4)">
                                      <p:cBhvr>
                                        <p:cTn id="7" dur="20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704088"/>
            <a:ext cx="8229600" cy="819912"/>
          </a:xfrm>
        </p:spPr>
        <p:txBody>
          <a:bodyPr>
            <a:noAutofit/>
          </a:bodyPr>
          <a:lstStyle/>
          <a:p>
            <a:r>
              <a:rPr lang="en-US" sz="3200" dirty="0" smtClean="0">
                <a:latin typeface="Lucida Handwriting" pitchFamily="66" charset="0"/>
              </a:rPr>
              <a:t>A Day in the Life of a Top Producer!</a:t>
            </a:r>
            <a:endParaRPr lang="en-US" sz="3200" dirty="0">
              <a:latin typeface="Lucida Handwriting" pitchFamily="66" charset="0"/>
            </a:endParaRPr>
          </a:p>
        </p:txBody>
      </p:sp>
      <p:sp>
        <p:nvSpPr>
          <p:cNvPr id="8" name="Content Placeholder 7"/>
          <p:cNvSpPr>
            <a:spLocks noGrp="1"/>
          </p:cNvSpPr>
          <p:nvPr>
            <p:ph idx="1"/>
          </p:nvPr>
        </p:nvSpPr>
        <p:spPr/>
        <p:txBody>
          <a:bodyPr/>
          <a:lstStyle/>
          <a:p>
            <a:r>
              <a:rPr lang="en-US" dirty="0" smtClean="0"/>
              <a:t>Tom Ferry’s “5 to Thrive” Program</a:t>
            </a:r>
          </a:p>
          <a:p>
            <a:pPr lvl="1"/>
            <a:r>
              <a:rPr lang="en-US" dirty="0" smtClean="0"/>
              <a:t>View an Introduction from Tom Ferry</a:t>
            </a:r>
          </a:p>
          <a:p>
            <a:pPr lvl="1"/>
            <a:r>
              <a:rPr lang="en-US" dirty="0" smtClean="0"/>
              <a:t>Review  each of the “5” elements of the Program</a:t>
            </a:r>
          </a:p>
          <a:p>
            <a:pPr lvl="1"/>
            <a:endParaRPr lang="en-US" dirty="0" smtClean="0"/>
          </a:p>
          <a:p>
            <a:pPr lvl="1"/>
            <a:endParaRPr lang="en-US" dirty="0" smtClean="0"/>
          </a:p>
          <a:p>
            <a:pPr lvl="1"/>
            <a:r>
              <a:rPr lang="en-US" dirty="0" smtClean="0"/>
              <a:t>Transition “5 to Thrive” to Brian Buffini’s “Summertime Blitz” </a:t>
            </a:r>
            <a:endParaRPr lang="en-US" dirty="0"/>
          </a:p>
        </p:txBody>
      </p:sp>
      <p:pic>
        <p:nvPicPr>
          <p:cNvPr id="9" name="Picture 8" descr="Tom-Ferry-Photo-8e820f.jpg"/>
          <p:cNvPicPr>
            <a:picLocks noChangeAspect="1"/>
          </p:cNvPicPr>
          <p:nvPr/>
        </p:nvPicPr>
        <p:blipFill>
          <a:blip r:embed="rId2" cstate="print"/>
          <a:stretch>
            <a:fillRect/>
          </a:stretch>
        </p:blipFill>
        <p:spPr>
          <a:xfrm>
            <a:off x="7543800" y="2133600"/>
            <a:ext cx="1253537" cy="1562100"/>
          </a:xfrm>
          <a:prstGeom prst="rect">
            <a:avLst/>
          </a:prstGeom>
        </p:spPr>
      </p:pic>
      <p:pic>
        <p:nvPicPr>
          <p:cNvPr id="10" name="Picture 9" descr="Brian Buffini.jpg"/>
          <p:cNvPicPr>
            <a:picLocks noChangeAspect="1"/>
          </p:cNvPicPr>
          <p:nvPr/>
        </p:nvPicPr>
        <p:blipFill>
          <a:blip r:embed="rId3" cstate="print"/>
          <a:stretch>
            <a:fillRect/>
          </a:stretch>
        </p:blipFill>
        <p:spPr>
          <a:xfrm>
            <a:off x="2819400" y="4724400"/>
            <a:ext cx="1231446" cy="1724025"/>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Lucida Calligraphy" pitchFamily="66" charset="0"/>
              </a:rPr>
              <a:t>5 to Thrive</a:t>
            </a:r>
            <a:endParaRPr lang="en-US" dirty="0">
              <a:latin typeface="Lucida Calligraphy" pitchFamily="66" charset="0"/>
            </a:endParaRPr>
          </a:p>
        </p:txBody>
      </p:sp>
      <p:sp>
        <p:nvSpPr>
          <p:cNvPr id="3" name="Subtitle 2"/>
          <p:cNvSpPr>
            <a:spLocks noGrp="1"/>
          </p:cNvSpPr>
          <p:nvPr>
            <p:ph type="subTitle" idx="1"/>
          </p:nvPr>
        </p:nvSpPr>
        <p:spPr/>
        <p:txBody>
          <a:bodyPr/>
          <a:lstStyle/>
          <a:p>
            <a:r>
              <a:rPr lang="en-US" dirty="0" smtClean="0"/>
              <a:t>Daily Habits of the Ultra-Successful</a:t>
            </a:r>
            <a:endParaRPr lang="en-US" dirty="0"/>
          </a:p>
        </p:txBody>
      </p:sp>
      <p:pic>
        <p:nvPicPr>
          <p:cNvPr id="1026" name="Picture 2" descr="C:\Users\Lloyd\AppData\Local\Microsoft\Windows\INetCache\IE\NXZSZ015\858-number-5_1696_general[1].jpg"/>
          <p:cNvPicPr>
            <a:picLocks noChangeAspect="1" noChangeArrowheads="1"/>
          </p:cNvPicPr>
          <p:nvPr/>
        </p:nvPicPr>
        <p:blipFill>
          <a:blip r:embed="rId2" cstate="print"/>
          <a:srcRect/>
          <a:stretch>
            <a:fillRect/>
          </a:stretch>
        </p:blipFill>
        <p:spPr bwMode="auto">
          <a:xfrm>
            <a:off x="914400" y="2057400"/>
            <a:ext cx="1461516" cy="2133600"/>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Lucida Calligraphy" pitchFamily="66" charset="0"/>
              </a:rPr>
              <a:t>#1:  10/10 Visualization</a:t>
            </a:r>
            <a:endParaRPr lang="en-US" dirty="0">
              <a:latin typeface="Lucida Calligraphy" pitchFamily="66" charset="0"/>
            </a:endParaRPr>
          </a:p>
        </p:txBody>
      </p:sp>
      <p:sp>
        <p:nvSpPr>
          <p:cNvPr id="5" name="Content Placeholder 4"/>
          <p:cNvSpPr>
            <a:spLocks noGrp="1"/>
          </p:cNvSpPr>
          <p:nvPr>
            <p:ph idx="1"/>
          </p:nvPr>
        </p:nvSpPr>
        <p:spPr/>
        <p:txBody>
          <a:bodyPr>
            <a:normAutofit/>
          </a:bodyPr>
          <a:lstStyle/>
          <a:p>
            <a:r>
              <a:rPr lang="en-US" dirty="0" smtClean="0"/>
              <a:t>Gratitude and Goals</a:t>
            </a:r>
          </a:p>
          <a:p>
            <a:pPr lvl="1"/>
            <a:r>
              <a:rPr lang="en-US" dirty="0" smtClean="0"/>
              <a:t>Two great things to remind yourself of on a daily basis.</a:t>
            </a:r>
          </a:p>
          <a:p>
            <a:pPr lvl="1"/>
            <a:r>
              <a:rPr lang="en-US" dirty="0" smtClean="0"/>
              <a:t>All it takes is a few minutes of discipline every day.</a:t>
            </a:r>
          </a:p>
          <a:p>
            <a:pPr lvl="1"/>
            <a:r>
              <a:rPr lang="en-US" dirty="0" smtClean="0"/>
              <a:t>Time to sit down and write out </a:t>
            </a:r>
            <a:r>
              <a:rPr lang="en-US" b="1" dirty="0" smtClean="0"/>
              <a:t>10 things you’re grateful for</a:t>
            </a:r>
            <a:r>
              <a:rPr lang="en-US" dirty="0" smtClean="0"/>
              <a:t>, PLUS…</a:t>
            </a:r>
          </a:p>
          <a:p>
            <a:pPr lvl="1"/>
            <a:r>
              <a:rPr lang="en-US" b="1" dirty="0" smtClean="0"/>
              <a:t>10 of your most important goals </a:t>
            </a:r>
            <a:r>
              <a:rPr lang="en-US" dirty="0" smtClean="0"/>
              <a:t>that you’re fixated on every day.</a:t>
            </a:r>
          </a:p>
          <a:p>
            <a:r>
              <a:rPr lang="en-US" dirty="0" smtClean="0"/>
              <a:t>Do this every morning, and I know you’ll find yourself locked in to the right emotional state to dominate your day!!</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 calcmode="lin" valueType="num">
                                      <p:cBhvr additive="base">
                                        <p:cTn id="11"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 calcmode="lin" valueType="num">
                                      <p:cBhvr additive="base">
                                        <p:cTn id="15"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anim calcmode="lin" valueType="num">
                                      <p:cBhvr additive="base">
                                        <p:cTn id="19"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anim calcmode="lin" valueType="num">
                                      <p:cBhvr additive="base">
                                        <p:cTn id="23"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5">
                                            <p:txEl>
                                              <p:pRg st="5" end="5"/>
                                            </p:txEl>
                                          </p:spTgt>
                                        </p:tgtEl>
                                        <p:attrNameLst>
                                          <p:attrName>style.visibility</p:attrName>
                                        </p:attrNameLst>
                                      </p:cBhvr>
                                      <p:to>
                                        <p:strVal val="visible"/>
                                      </p:to>
                                    </p:set>
                                    <p:anim calcmode="lin" valueType="num">
                                      <p:cBhvr additive="base">
                                        <p:cTn id="29"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Lucida Calligraphy" pitchFamily="66" charset="0"/>
              </a:rPr>
              <a:t>#2:  Plan Your Day</a:t>
            </a:r>
            <a:endParaRPr lang="en-US" dirty="0">
              <a:latin typeface="Lucida Calligraphy" pitchFamily="66" charset="0"/>
            </a:endParaRPr>
          </a:p>
        </p:txBody>
      </p:sp>
      <p:sp>
        <p:nvSpPr>
          <p:cNvPr id="3" name="Content Placeholder 2"/>
          <p:cNvSpPr>
            <a:spLocks noGrp="1"/>
          </p:cNvSpPr>
          <p:nvPr>
            <p:ph idx="1"/>
          </p:nvPr>
        </p:nvSpPr>
        <p:spPr>
          <a:xfrm>
            <a:off x="457200" y="1935480"/>
            <a:ext cx="8229600" cy="4541520"/>
          </a:xfrm>
        </p:spPr>
        <p:txBody>
          <a:bodyPr/>
          <a:lstStyle/>
          <a:p>
            <a:r>
              <a:rPr lang="en-US" dirty="0" smtClean="0"/>
              <a:t>It’s time to ditch your To-Do List</a:t>
            </a:r>
          </a:p>
          <a:p>
            <a:pPr lvl="1"/>
            <a:r>
              <a:rPr lang="en-US" dirty="0" smtClean="0"/>
              <a:t>Or, if you’re unwilling to ditch it completely, at least make it serve a more important daily list…</a:t>
            </a:r>
          </a:p>
          <a:p>
            <a:r>
              <a:rPr lang="en-US" dirty="0" smtClean="0"/>
              <a:t>Every day, plan your day by answering this question and writing down your answer:</a:t>
            </a:r>
          </a:p>
          <a:p>
            <a:pPr lvl="1"/>
            <a:r>
              <a:rPr lang="en-US" dirty="0" smtClean="0"/>
              <a:t>What are the specific measurable results I want to produce today?</a:t>
            </a:r>
          </a:p>
          <a:p>
            <a:pPr lvl="2"/>
            <a:r>
              <a:rPr lang="en-US" dirty="0" smtClean="0"/>
              <a:t>Write down those specific outcomes you’re pursuing.</a:t>
            </a:r>
          </a:p>
          <a:p>
            <a:pPr lvl="2"/>
            <a:r>
              <a:rPr lang="en-US" dirty="0" smtClean="0"/>
              <a:t>The more specific you can be, the better.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This approach allows you to achieve a laser focus on what needs to happen to achieve the desired result.  It’s a small change that will make a huge difference in how you look at your day!</a:t>
            </a:r>
            <a:endParaRPr lang="en-US" dirty="0"/>
          </a:p>
        </p:txBody>
      </p:sp>
      <p:pic>
        <p:nvPicPr>
          <p:cNvPr id="2050" name="Picture 2" descr="C:\Users\Lloyd\AppData\Local\Microsoft\Windows\INetCache\IE\0344IFIO\2898510221_9d0444c40b_b[1].jpg"/>
          <p:cNvPicPr>
            <a:picLocks noChangeAspect="1" noChangeArrowheads="1"/>
          </p:cNvPicPr>
          <p:nvPr/>
        </p:nvPicPr>
        <p:blipFill>
          <a:blip r:embed="rId2" cstate="print"/>
          <a:srcRect/>
          <a:stretch>
            <a:fillRect/>
          </a:stretch>
        </p:blipFill>
        <p:spPr bwMode="auto">
          <a:xfrm>
            <a:off x="3276600" y="3733800"/>
            <a:ext cx="3886200" cy="2584475"/>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Lucida Calligraphy" pitchFamily="66" charset="0"/>
              </a:rPr>
              <a:t>#3: Study Your Market</a:t>
            </a:r>
            <a:endParaRPr lang="en-US" dirty="0">
              <a:latin typeface="Lucida Calligraphy" pitchFamily="66" charset="0"/>
            </a:endParaRPr>
          </a:p>
        </p:txBody>
      </p:sp>
      <p:sp>
        <p:nvSpPr>
          <p:cNvPr id="3" name="Content Placeholder 2"/>
          <p:cNvSpPr>
            <a:spLocks noGrp="1"/>
          </p:cNvSpPr>
          <p:nvPr>
            <p:ph idx="1"/>
          </p:nvPr>
        </p:nvSpPr>
        <p:spPr/>
        <p:txBody>
          <a:bodyPr/>
          <a:lstStyle/>
          <a:p>
            <a:r>
              <a:rPr lang="en-US" dirty="0" smtClean="0"/>
              <a:t>There are few things more impressive to a homeowner than an agent who obviously knows the market inside and out.</a:t>
            </a:r>
          </a:p>
          <a:p>
            <a:r>
              <a:rPr lang="en-US" dirty="0" smtClean="0"/>
              <a:t>When you demonstrate deep market knowledge, you build trust faster, people feel more comfortable with you, and they’re more likely to agree to your suggested price.</a:t>
            </a:r>
          </a:p>
          <a:p>
            <a:r>
              <a:rPr lang="en-US" dirty="0" smtClean="0"/>
              <a:t>All of this is why it’s absolutely critical to review your market activity on (at least) a daily basis.</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428</TotalTime>
  <Words>881</Words>
  <Application>Microsoft Office PowerPoint</Application>
  <PresentationFormat>On-screen Show (4:3)</PresentationFormat>
  <Paragraphs>77</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Flow</vt:lpstr>
      <vt:lpstr>Slide 1</vt:lpstr>
      <vt:lpstr>Sooooooooooooo…</vt:lpstr>
      <vt:lpstr>Implementation….</vt:lpstr>
      <vt:lpstr>A Day in the Life of a Top Producer!</vt:lpstr>
      <vt:lpstr>5 to Thrive</vt:lpstr>
      <vt:lpstr>#1:  10/10 Visualization</vt:lpstr>
      <vt:lpstr>#2:  Plan Your Day</vt:lpstr>
      <vt:lpstr>Slide 8</vt:lpstr>
      <vt:lpstr>#3: Study Your Market</vt:lpstr>
      <vt:lpstr>Slide 10</vt:lpstr>
      <vt:lpstr>#4: Role Play </vt:lpstr>
      <vt:lpstr>Slide 12</vt:lpstr>
      <vt:lpstr>#5: Pick Up the Phone &amp; Do Your  5-5-4’s</vt:lpstr>
      <vt:lpstr>Are You Willing to Do the Ordinary Every Day?</vt:lpstr>
      <vt:lpstr>Do “5 to Thrive” for 12 months</vt:lpstr>
      <vt:lpstr>Slide 16</vt:lpstr>
      <vt:lpstr>Upcoming Career Development</vt:lpstr>
      <vt:lpstr>Slide 18</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 to Thrive</dc:title>
  <dc:creator>Corporate Edition</dc:creator>
  <cp:lastModifiedBy>Corporate Edition</cp:lastModifiedBy>
  <cp:revision>36</cp:revision>
  <dcterms:created xsi:type="dcterms:W3CDTF">2019-04-30T17:41:35Z</dcterms:created>
  <dcterms:modified xsi:type="dcterms:W3CDTF">2019-05-22T15:45:16Z</dcterms:modified>
</cp:coreProperties>
</file>