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92" r:id="rId3"/>
    <p:sldId id="296" r:id="rId4"/>
    <p:sldId id="293" r:id="rId5"/>
    <p:sldId id="257" r:id="rId6"/>
    <p:sldId id="265" r:id="rId7"/>
    <p:sldId id="258" r:id="rId8"/>
    <p:sldId id="270" r:id="rId9"/>
    <p:sldId id="285" r:id="rId10"/>
    <p:sldId id="284" r:id="rId11"/>
    <p:sldId id="286" r:id="rId12"/>
    <p:sldId id="287" r:id="rId13"/>
    <p:sldId id="288" r:id="rId14"/>
    <p:sldId id="289" r:id="rId15"/>
    <p:sldId id="281" r:id="rId16"/>
    <p:sldId id="259" r:id="rId17"/>
    <p:sldId id="282" r:id="rId18"/>
    <p:sldId id="283" r:id="rId19"/>
    <p:sldId id="274" r:id="rId20"/>
    <p:sldId id="271" r:id="rId21"/>
    <p:sldId id="280" r:id="rId22"/>
    <p:sldId id="294" r:id="rId23"/>
    <p:sldId id="273" r:id="rId24"/>
    <p:sldId id="291" r:id="rId25"/>
    <p:sldId id="260" r:id="rId26"/>
    <p:sldId id="278" r:id="rId27"/>
    <p:sldId id="261" r:id="rId28"/>
    <p:sldId id="269" r:id="rId29"/>
    <p:sldId id="262" r:id="rId30"/>
    <p:sldId id="264" r:id="rId31"/>
    <p:sldId id="27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1F06918-48FA-49FE-9398-38AE41E4189E}" type="datetimeFigureOut">
              <a:rPr lang="en-US" smtClean="0"/>
              <a:pPr/>
              <a:t>9/16/2020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5C1B02-A025-4AB9-A797-729554849CA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7DD859-7400-4153-9B77-3954311C75CA}" type="datetimeFigureOut">
              <a:rPr lang="en-US" smtClean="0"/>
              <a:pPr/>
              <a:t>9/16/2020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30C1AD-AE25-4866-9BCC-E4A68034DA3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5003CF-52BB-4D88-94A6-882328822B8A}" type="slidenum">
              <a:rPr lang="en-US">
                <a:ea typeface="ＭＳ Ｐゴシック" charset="-128"/>
                <a:cs typeface="ＭＳ Ｐゴシック" charset="-128"/>
              </a:rPr>
              <a:pPr fontAlgn="base">
                <a:spcBef>
                  <a:spcPct val="0"/>
                </a:spcBef>
                <a:spcAft>
                  <a:spcPct val="0"/>
                </a:spcAft>
                <a:defRPr/>
              </a:pPr>
              <a:t>22</a:t>
            </a:fld>
            <a:endParaRPr lang="en-US" dirty="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1A08BB1-EC1C-486A-AE9A-658217ABA18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08BB1-EC1C-486A-AE9A-658217ABA1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08BB1-EC1C-486A-AE9A-658217ABA1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08BB1-EC1C-486A-AE9A-658217ABA1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A08BB1-EC1C-486A-AE9A-658217ABA18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08BB1-EC1C-486A-AE9A-658217ABA1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A08BB1-EC1C-486A-AE9A-658217ABA1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A08BB1-EC1C-486A-AE9A-658217ABA1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A08BB1-EC1C-486A-AE9A-658217ABA1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A08BB1-EC1C-486A-AE9A-658217ABA1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AA2264-29D8-4BD7-8606-6F3BFA870FAE}" type="datetimeFigureOut">
              <a:rPr lang="en-US" smtClean="0"/>
              <a:pPr/>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1A08BB1-EC1C-486A-AE9A-658217ABA18A}"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7AA2264-29D8-4BD7-8606-6F3BFA870FAE}" type="datetimeFigureOut">
              <a:rPr lang="en-US" smtClean="0"/>
              <a:pPr/>
              <a:t>9/16/2020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A08BB1-EC1C-486A-AE9A-658217ABA18A}"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1752600"/>
          </a:xfrm>
        </p:spPr>
        <p:txBody>
          <a:bodyPr>
            <a:normAutofit/>
          </a:bodyPr>
          <a:lstStyle/>
          <a:p>
            <a:pPr algn="ctr"/>
            <a:r>
              <a:rPr lang="en-US" sz="4400" dirty="0" smtClean="0">
                <a:latin typeface="+mn-lt"/>
              </a:rPr>
              <a:t>5 Elements of the </a:t>
            </a:r>
            <a:br>
              <a:rPr lang="en-US" sz="4400" dirty="0" smtClean="0">
                <a:latin typeface="+mn-lt"/>
              </a:rPr>
            </a:br>
            <a:r>
              <a:rPr lang="en-US" sz="4400" dirty="0" smtClean="0">
                <a:latin typeface="+mn-lt"/>
              </a:rPr>
              <a:t>Perfect Listing Presentation</a:t>
            </a:r>
            <a:endParaRPr lang="en-US" sz="4400" dirty="0">
              <a:latin typeface="+mn-lt"/>
            </a:endParaRPr>
          </a:p>
        </p:txBody>
      </p:sp>
      <p:sp>
        <p:nvSpPr>
          <p:cNvPr id="3" name="Subtitle 2"/>
          <p:cNvSpPr>
            <a:spLocks noGrp="1"/>
          </p:cNvSpPr>
          <p:nvPr>
            <p:ph type="subTitle" idx="1"/>
          </p:nvPr>
        </p:nvSpPr>
        <p:spPr/>
        <p:txBody>
          <a:bodyPr/>
          <a:lstStyle/>
          <a:p>
            <a:endParaRPr lang="en-US" dirty="0"/>
          </a:p>
        </p:txBody>
      </p:sp>
      <p:pic>
        <p:nvPicPr>
          <p:cNvPr id="4" name="Picture 3" descr="C:\Users\Lloyd\AppData\Local\Microsoft\Windows\INetCache\IE\0344IFIO\16126-illustration-of-a-red-heart-pv[1].png"/>
          <p:cNvPicPr>
            <a:picLocks noChangeAspect="1" noChangeArrowheads="1"/>
          </p:cNvPicPr>
          <p:nvPr/>
        </p:nvPicPr>
        <p:blipFill>
          <a:blip r:embed="rId2" cstate="print"/>
          <a:srcRect/>
          <a:stretch>
            <a:fillRect/>
          </a:stretch>
        </p:blipFill>
        <p:spPr bwMode="auto">
          <a:xfrm>
            <a:off x="762000" y="3657600"/>
            <a:ext cx="978929" cy="920684"/>
          </a:xfrm>
          <a:prstGeom prst="rect">
            <a:avLst/>
          </a:prstGeom>
          <a:noFill/>
        </p:spPr>
      </p:pic>
      <p:pic>
        <p:nvPicPr>
          <p:cNvPr id="5" name="Picture 4" descr="C:\Users\Lloyd\AppData\Local\Microsoft\Windows\INetCache\IE\0HFTZIXL\Minduka_A_simple_magnifying_glass[1].png"/>
          <p:cNvPicPr>
            <a:picLocks noChangeAspect="1" noChangeArrowheads="1"/>
          </p:cNvPicPr>
          <p:nvPr/>
        </p:nvPicPr>
        <p:blipFill>
          <a:blip r:embed="rId3" cstate="print"/>
          <a:srcRect/>
          <a:stretch>
            <a:fillRect/>
          </a:stretch>
        </p:blipFill>
        <p:spPr bwMode="auto">
          <a:xfrm>
            <a:off x="2209800" y="3657600"/>
            <a:ext cx="1408805" cy="897526"/>
          </a:xfrm>
          <a:prstGeom prst="rect">
            <a:avLst/>
          </a:prstGeom>
          <a:noFill/>
        </p:spPr>
      </p:pic>
      <p:pic>
        <p:nvPicPr>
          <p:cNvPr id="6" name="Picture 5" descr="RMS Banner.jpg"/>
          <p:cNvPicPr>
            <a:picLocks noChangeAspect="1"/>
          </p:cNvPicPr>
          <p:nvPr/>
        </p:nvPicPr>
        <p:blipFill>
          <a:blip r:embed="rId4" cstate="print"/>
          <a:stretch>
            <a:fillRect/>
          </a:stretch>
        </p:blipFill>
        <p:spPr>
          <a:xfrm>
            <a:off x="3733800" y="3810000"/>
            <a:ext cx="1881861" cy="609600"/>
          </a:xfrm>
          <a:prstGeom prst="rect">
            <a:avLst/>
          </a:prstGeom>
        </p:spPr>
      </p:pic>
      <p:pic>
        <p:nvPicPr>
          <p:cNvPr id="8" name="Picture 5" descr="C:\Users\Lloyd\AppData\Local\Microsoft\Windows\INetCache\IE\0HFTZIXL\Handshake_icon_GREEN-BLUE.svg[1].png"/>
          <p:cNvPicPr>
            <a:picLocks noChangeAspect="1" noChangeArrowheads="1"/>
          </p:cNvPicPr>
          <p:nvPr/>
        </p:nvPicPr>
        <p:blipFill>
          <a:blip r:embed="rId5" cstate="print"/>
          <a:srcRect/>
          <a:stretch>
            <a:fillRect/>
          </a:stretch>
        </p:blipFill>
        <p:spPr bwMode="auto">
          <a:xfrm>
            <a:off x="7543800" y="3581400"/>
            <a:ext cx="1295400" cy="1295400"/>
          </a:xfrm>
          <a:prstGeom prst="rect">
            <a:avLst/>
          </a:prstGeom>
          <a:noFill/>
        </p:spPr>
      </p:pic>
      <p:pic>
        <p:nvPicPr>
          <p:cNvPr id="1026" name="Picture 2" descr="C:\Users\Lloyd\AppData\Local\Microsoft\Windows\INetCache\IE\0344IFIO\slide-1-638[1].jpg"/>
          <p:cNvPicPr>
            <a:picLocks noChangeAspect="1" noChangeArrowheads="1"/>
          </p:cNvPicPr>
          <p:nvPr/>
        </p:nvPicPr>
        <p:blipFill>
          <a:blip r:embed="rId6" cstate="print"/>
          <a:srcRect/>
          <a:stretch>
            <a:fillRect/>
          </a:stretch>
        </p:blipFill>
        <p:spPr bwMode="auto">
          <a:xfrm>
            <a:off x="5791200" y="3505200"/>
            <a:ext cx="1516065" cy="11382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Pre-Listing Phone Call</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i="1" dirty="0" smtClean="0"/>
              <a:t>“So I can make our time together more valuable, there are a few questions I’d like to ask that would really help me understand your frame of reference.  Does that sound OK?”</a:t>
            </a:r>
          </a:p>
          <a:p>
            <a:pPr lvl="1"/>
            <a:r>
              <a:rPr lang="en-US" dirty="0" smtClean="0"/>
              <a:t>Why do you want to move? (Motivation)</a:t>
            </a:r>
          </a:p>
          <a:p>
            <a:pPr lvl="1"/>
            <a:r>
              <a:rPr lang="en-US" dirty="0" smtClean="0"/>
              <a:t>Do you have a specific time frame you would like to move by?  (More Motivation)</a:t>
            </a:r>
          </a:p>
          <a:p>
            <a:pPr lvl="1"/>
            <a:r>
              <a:rPr lang="en-US" dirty="0" smtClean="0"/>
              <a:t>What would you say your home is currently worth?   (Get their frame of reference)</a:t>
            </a:r>
          </a:p>
          <a:p>
            <a:pPr lvl="1"/>
            <a:r>
              <a:rPr lang="en-US" dirty="0" smtClean="0"/>
              <a:t>What do you owe on the property?  (For calculation of “net proceeds”)</a:t>
            </a:r>
          </a:p>
          <a:p>
            <a:pPr lvl="1"/>
            <a:r>
              <a:rPr lang="en-US" dirty="0" smtClean="0"/>
              <a:t>What are some of the features of your home?  (Get them involved)</a:t>
            </a:r>
          </a:p>
          <a:p>
            <a:pPr lvl="1"/>
            <a:r>
              <a:rPr lang="en-US" dirty="0" smtClean="0"/>
              <a:t>Do you feel that your home will show well?  (Importance of First Impressions)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Pre-Listing Packet</a:t>
            </a:r>
            <a:endParaRPr lang="en-US" dirty="0">
              <a:latin typeface="+mn-lt"/>
            </a:endParaRPr>
          </a:p>
        </p:txBody>
      </p:sp>
      <p:sp>
        <p:nvSpPr>
          <p:cNvPr id="3" name="Content Placeholder 2"/>
          <p:cNvSpPr>
            <a:spLocks noGrp="1"/>
          </p:cNvSpPr>
          <p:nvPr>
            <p:ph idx="1"/>
          </p:nvPr>
        </p:nvSpPr>
        <p:spPr/>
        <p:txBody>
          <a:bodyPr/>
          <a:lstStyle/>
          <a:p>
            <a:r>
              <a:rPr lang="en-US" dirty="0" smtClean="0"/>
              <a:t>What are the reasons for sending it?</a:t>
            </a:r>
          </a:p>
          <a:p>
            <a:pPr lvl="1"/>
            <a:r>
              <a:rPr lang="en-US" dirty="0" smtClean="0"/>
              <a:t>Raises the acceptance level in advance</a:t>
            </a:r>
          </a:p>
          <a:p>
            <a:pPr lvl="1"/>
            <a:r>
              <a:rPr lang="en-US" dirty="0" smtClean="0"/>
              <a:t>Establishes credibility in advance</a:t>
            </a:r>
          </a:p>
          <a:p>
            <a:pPr lvl="1"/>
            <a:r>
              <a:rPr lang="en-US" dirty="0" smtClean="0"/>
              <a:t>Creates “You’re that agent…” recognition</a:t>
            </a:r>
          </a:p>
          <a:p>
            <a:pPr lvl="1"/>
            <a:r>
              <a:rPr lang="en-US" dirty="0" smtClean="0"/>
              <a:t>Gets the Sellers involved with you before you ever meet them</a:t>
            </a:r>
          </a:p>
          <a:p>
            <a:pPr lvl="1"/>
            <a:r>
              <a:rPr lang="en-US" dirty="0" smtClean="0"/>
              <a:t>Prepares the Sellers for a “conversation” instead of a lecture</a:t>
            </a:r>
            <a:endParaRPr lang="en-US" dirty="0"/>
          </a:p>
        </p:txBody>
      </p:sp>
      <p:pic>
        <p:nvPicPr>
          <p:cNvPr id="4" name="Picture 3" descr="RMS Banner.jpg"/>
          <p:cNvPicPr>
            <a:picLocks noChangeAspect="1"/>
          </p:cNvPicPr>
          <p:nvPr/>
        </p:nvPicPr>
        <p:blipFill>
          <a:blip r:embed="rId2"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Pre-Listing Packet</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t>The Elements of a Powerful Pre-Listing Packet</a:t>
            </a:r>
          </a:p>
          <a:p>
            <a:pPr lvl="1"/>
            <a:r>
              <a:rPr lang="en-US" dirty="0" smtClean="0"/>
              <a:t>Table of Contents</a:t>
            </a:r>
          </a:p>
          <a:p>
            <a:pPr lvl="1"/>
            <a:r>
              <a:rPr lang="en-US" dirty="0" smtClean="0"/>
              <a:t>Brief / Personalized Note w/current photo</a:t>
            </a:r>
          </a:p>
          <a:p>
            <a:pPr lvl="1"/>
            <a:r>
              <a:rPr lang="en-US" dirty="0" smtClean="0"/>
              <a:t>Resume / Personal Brochure</a:t>
            </a:r>
          </a:p>
          <a:p>
            <a:pPr lvl="1"/>
            <a:r>
              <a:rPr lang="en-US" dirty="0" smtClean="0"/>
              <a:t>Testimonials or List of satisfied customers</a:t>
            </a:r>
          </a:p>
          <a:p>
            <a:pPr lvl="1"/>
            <a:r>
              <a:rPr lang="en-US" dirty="0" smtClean="0"/>
              <a:t>Company Information</a:t>
            </a:r>
          </a:p>
          <a:p>
            <a:pPr lvl="1"/>
            <a:r>
              <a:rPr lang="en-US" dirty="0" smtClean="0"/>
              <a:t>Sample Marketing Piece</a:t>
            </a:r>
          </a:p>
          <a:p>
            <a:pPr lvl="1"/>
            <a:r>
              <a:rPr lang="en-US" dirty="0" smtClean="0"/>
              <a:t>Written Marketing Plan w/timeline</a:t>
            </a:r>
          </a:p>
          <a:p>
            <a:pPr lvl="1"/>
            <a:r>
              <a:rPr lang="en-US" dirty="0" smtClean="0"/>
              <a:t>Seller Involvement</a:t>
            </a:r>
          </a:p>
          <a:p>
            <a:pPr lvl="2"/>
            <a:r>
              <a:rPr lang="en-US" dirty="0" smtClean="0"/>
              <a:t>Home Improvement log</a:t>
            </a:r>
          </a:p>
          <a:p>
            <a:pPr lvl="2"/>
            <a:endParaRPr lang="en-US" dirty="0"/>
          </a:p>
        </p:txBody>
      </p:sp>
      <p:pic>
        <p:nvPicPr>
          <p:cNvPr id="4" name="Picture 3" descr="RMS Banner.jpg"/>
          <p:cNvPicPr>
            <a:picLocks noChangeAspect="1"/>
          </p:cNvPicPr>
          <p:nvPr/>
        </p:nvPicPr>
        <p:blipFill>
          <a:blip r:embed="rId2"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Pre-Listing Packet (continued)</a:t>
            </a:r>
            <a:endParaRPr lang="en-US" dirty="0">
              <a:latin typeface="+mn-lt"/>
            </a:endParaRPr>
          </a:p>
        </p:txBody>
      </p:sp>
      <p:sp>
        <p:nvSpPr>
          <p:cNvPr id="3" name="Content Placeholder 2"/>
          <p:cNvSpPr>
            <a:spLocks noGrp="1"/>
          </p:cNvSpPr>
          <p:nvPr>
            <p:ph idx="1"/>
          </p:nvPr>
        </p:nvSpPr>
        <p:spPr/>
        <p:txBody>
          <a:bodyPr/>
          <a:lstStyle/>
          <a:p>
            <a:r>
              <a:rPr lang="en-US" dirty="0" smtClean="0"/>
              <a:t>SDS &amp; Explanation</a:t>
            </a:r>
          </a:p>
          <a:p>
            <a:r>
              <a:rPr lang="en-US" dirty="0" smtClean="0"/>
              <a:t>Preparing Your House to Sell  (Item of Value)</a:t>
            </a:r>
          </a:p>
          <a:p>
            <a:r>
              <a:rPr lang="en-US" dirty="0" smtClean="0"/>
              <a:t>Things to Consider When Selling Your Home (Brochure)</a:t>
            </a:r>
          </a:p>
          <a:p>
            <a:r>
              <a:rPr lang="en-US" dirty="0" smtClean="0"/>
              <a:t>Pricing Your House to Sell (Video)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295400"/>
          </a:xfrm>
        </p:spPr>
        <p:txBody>
          <a:bodyPr>
            <a:normAutofit fontScale="90000"/>
          </a:bodyPr>
          <a:lstStyle/>
          <a:p>
            <a:r>
              <a:rPr lang="en-US" dirty="0" smtClean="0">
                <a:latin typeface="+mn-lt"/>
              </a:rPr>
              <a:t>What is the Message You’re Sending?</a:t>
            </a:r>
            <a:endParaRPr lang="en-US" dirty="0">
              <a:latin typeface="+mn-lt"/>
            </a:endParaRPr>
          </a:p>
        </p:txBody>
      </p:sp>
      <p:sp>
        <p:nvSpPr>
          <p:cNvPr id="3" name="Content Placeholder 2"/>
          <p:cNvSpPr>
            <a:spLocks noGrp="1"/>
          </p:cNvSpPr>
          <p:nvPr>
            <p:ph idx="1"/>
          </p:nvPr>
        </p:nvSpPr>
        <p:spPr/>
        <p:txBody>
          <a:bodyPr/>
          <a:lstStyle/>
          <a:p>
            <a:r>
              <a:rPr lang="en-US" dirty="0" smtClean="0"/>
              <a:t>Professional</a:t>
            </a:r>
          </a:p>
          <a:p>
            <a:r>
              <a:rPr lang="en-US" dirty="0" smtClean="0"/>
              <a:t>Prepared</a:t>
            </a:r>
          </a:p>
          <a:p>
            <a:r>
              <a:rPr lang="en-US" dirty="0" smtClean="0"/>
              <a:t>Organized</a:t>
            </a:r>
          </a:p>
          <a:p>
            <a:r>
              <a:rPr lang="en-US" dirty="0" smtClean="0"/>
              <a:t>Different</a:t>
            </a:r>
          </a:p>
          <a:p>
            <a:r>
              <a:rPr lang="en-US" dirty="0" smtClean="0"/>
              <a:t>You Care!!</a:t>
            </a:r>
            <a:endParaRPr lang="en-US" dirty="0"/>
          </a:p>
        </p:txBody>
      </p:sp>
      <p:pic>
        <p:nvPicPr>
          <p:cNvPr id="4" name="Picture 3" descr="RMS Banner.jpg"/>
          <p:cNvPicPr>
            <a:picLocks noChangeAspect="1"/>
          </p:cNvPicPr>
          <p:nvPr/>
        </p:nvPicPr>
        <p:blipFill>
          <a:blip r:embed="rId2"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3600" dirty="0" smtClean="0">
                <a:latin typeface="+mn-lt"/>
              </a:rPr>
              <a:t>Build Rapport</a:t>
            </a:r>
            <a:r>
              <a:rPr lang="en-US" sz="3600" dirty="0" smtClean="0"/>
              <a:t>              </a:t>
            </a:r>
            <a:endParaRPr lang="en-US" sz="3600" dirty="0">
              <a:latin typeface="+mn-lt"/>
            </a:endParaRPr>
          </a:p>
        </p:txBody>
      </p:sp>
      <p:sp>
        <p:nvSpPr>
          <p:cNvPr id="3" name="Content Placeholder 2"/>
          <p:cNvSpPr>
            <a:spLocks noGrp="1"/>
          </p:cNvSpPr>
          <p:nvPr>
            <p:ph idx="1"/>
          </p:nvPr>
        </p:nvSpPr>
        <p:spPr>
          <a:xfrm>
            <a:off x="457200" y="2209800"/>
            <a:ext cx="8229600" cy="4114800"/>
          </a:xfrm>
        </p:spPr>
        <p:txBody>
          <a:bodyPr>
            <a:normAutofit/>
          </a:bodyPr>
          <a:lstStyle/>
          <a:p>
            <a:r>
              <a:rPr lang="en-US" dirty="0" smtClean="0"/>
              <a:t>The Listing Appointment – Part 1</a:t>
            </a:r>
          </a:p>
          <a:p>
            <a:pPr lvl="1"/>
            <a:r>
              <a:rPr lang="en-US" dirty="0" smtClean="0"/>
              <a:t>Be Prepared</a:t>
            </a:r>
          </a:p>
          <a:p>
            <a:pPr lvl="1"/>
            <a:r>
              <a:rPr lang="en-US" dirty="0" smtClean="0"/>
              <a:t>Dress for Success</a:t>
            </a:r>
          </a:p>
          <a:p>
            <a:pPr lvl="1"/>
            <a:r>
              <a:rPr lang="en-US" dirty="0" smtClean="0"/>
              <a:t>Be On Time</a:t>
            </a:r>
          </a:p>
          <a:p>
            <a:pPr lvl="1"/>
            <a:r>
              <a:rPr lang="en-US" dirty="0" smtClean="0"/>
              <a:t>Smile &amp; Shake Hands</a:t>
            </a:r>
          </a:p>
          <a:p>
            <a:pPr lvl="1"/>
            <a:r>
              <a:rPr lang="en-US" dirty="0" smtClean="0"/>
              <a:t>Ask to be shown around the Home</a:t>
            </a:r>
          </a:p>
          <a:p>
            <a:pPr lvl="2"/>
            <a:r>
              <a:rPr lang="en-US" dirty="0" smtClean="0"/>
              <a:t>Look for things in Common</a:t>
            </a:r>
          </a:p>
          <a:p>
            <a:pPr lvl="1"/>
            <a:r>
              <a:rPr lang="en-US" dirty="0" smtClean="0"/>
              <a:t>Sit at the kitchen table</a:t>
            </a:r>
          </a:p>
          <a:p>
            <a:pPr lvl="2"/>
            <a:r>
              <a:rPr lang="en-US" dirty="0" smtClean="0"/>
              <a:t>Start the process of Identifying Needs</a:t>
            </a:r>
          </a:p>
          <a:p>
            <a:pPr lvl="2"/>
            <a:endParaRPr lang="en-US" dirty="0" smtClean="0"/>
          </a:p>
        </p:txBody>
      </p:sp>
      <p:pic>
        <p:nvPicPr>
          <p:cNvPr id="4" name="Picture 3" descr="C:\Users\Lloyd\AppData\Local\Microsoft\Windows\INetCache\IE\0344IFIO\16126-illustration-of-a-red-heart-pv[1].png"/>
          <p:cNvPicPr>
            <a:picLocks noChangeAspect="1" noChangeArrowheads="1"/>
          </p:cNvPicPr>
          <p:nvPr/>
        </p:nvPicPr>
        <p:blipFill>
          <a:blip r:embed="rId2" cstate="print"/>
          <a:srcRect/>
          <a:stretch>
            <a:fillRect/>
          </a:stretch>
        </p:blipFill>
        <p:spPr bwMode="auto">
          <a:xfrm>
            <a:off x="685800" y="304800"/>
            <a:ext cx="978929" cy="9206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mn-lt"/>
              </a:rPr>
              <a:t>Identify Needs</a:t>
            </a:r>
            <a:endParaRPr lang="en-US" dirty="0">
              <a:latin typeface="+mn-lt"/>
            </a:endParaRPr>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You need to prove to Sellers that you’re there to make sure they’re OKAY!  How can you do that?</a:t>
            </a:r>
          </a:p>
          <a:p>
            <a:pPr lvl="1"/>
            <a:r>
              <a:rPr lang="en-US" dirty="0" smtClean="0"/>
              <a:t>You need to ASK the right questions!</a:t>
            </a:r>
          </a:p>
          <a:p>
            <a:pPr lvl="1"/>
            <a:r>
              <a:rPr lang="en-US" dirty="0" smtClean="0"/>
              <a:t>By starting with THEIR needs, they know two things:</a:t>
            </a:r>
          </a:p>
          <a:p>
            <a:pPr lvl="2"/>
            <a:r>
              <a:rPr lang="en-US" dirty="0" smtClean="0"/>
              <a:t>You care about them right out of the gate because you’re asking what they need.</a:t>
            </a:r>
          </a:p>
          <a:p>
            <a:pPr lvl="2"/>
            <a:r>
              <a:rPr lang="en-US" dirty="0" smtClean="0"/>
              <a:t>Your are a person they can trust because you are not worried only about yourself.</a:t>
            </a:r>
            <a:endParaRPr lang="en-US" dirty="0"/>
          </a:p>
        </p:txBody>
      </p:sp>
      <p:pic>
        <p:nvPicPr>
          <p:cNvPr id="4" name="Picture 4" descr="C:\Users\Lloyd\AppData\Local\Microsoft\Windows\INetCache\IE\0HFTZIXL\Minduka_A_simple_magnifying_glass[1].png"/>
          <p:cNvPicPr>
            <a:picLocks noChangeAspect="1" noChangeArrowheads="1"/>
          </p:cNvPicPr>
          <p:nvPr/>
        </p:nvPicPr>
        <p:blipFill>
          <a:blip r:embed="rId2" cstate="print"/>
          <a:srcRect/>
          <a:stretch>
            <a:fillRect/>
          </a:stretch>
        </p:blipFill>
        <p:spPr bwMode="auto">
          <a:xfrm>
            <a:off x="914400" y="990600"/>
            <a:ext cx="1408805" cy="897526"/>
          </a:xfrm>
          <a:prstGeom prst="rect">
            <a:avLst/>
          </a:prstGeom>
          <a:noFill/>
        </p:spPr>
      </p:pic>
      <p:pic>
        <p:nvPicPr>
          <p:cNvPr id="5" name="Picture 4" descr="RMS Banner.jpg"/>
          <p:cNvPicPr>
            <a:picLocks noChangeAspect="1"/>
          </p:cNvPicPr>
          <p:nvPr/>
        </p:nvPicPr>
        <p:blipFill>
          <a:blip r:embed="rId3"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905000" y="189062"/>
            <a:ext cx="5029200" cy="67490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“The Questions”</a:t>
            </a:r>
            <a:r>
              <a:rPr lang="en-US" dirty="0" smtClean="0"/>
              <a:t>	</a:t>
            </a:r>
            <a:endParaRPr lang="en-US" dirty="0"/>
          </a:p>
        </p:txBody>
      </p:sp>
      <p:sp>
        <p:nvSpPr>
          <p:cNvPr id="3" name="Content Placeholder 2"/>
          <p:cNvSpPr>
            <a:spLocks noGrp="1"/>
          </p:cNvSpPr>
          <p:nvPr>
            <p:ph idx="1"/>
          </p:nvPr>
        </p:nvSpPr>
        <p:spPr/>
        <p:txBody>
          <a:bodyPr/>
          <a:lstStyle/>
          <a:p>
            <a:r>
              <a:rPr lang="en-US" dirty="0" smtClean="0"/>
              <a:t>What are your biggest fears or concerns about selling your home?</a:t>
            </a:r>
          </a:p>
          <a:p>
            <a:endParaRPr lang="en-US" dirty="0" smtClean="0"/>
          </a:p>
          <a:p>
            <a:r>
              <a:rPr lang="en-US" dirty="0" smtClean="0"/>
              <a:t>What do you hope to get out of the sale of your home?</a:t>
            </a:r>
          </a:p>
          <a:p>
            <a:endParaRPr lang="en-US" dirty="0"/>
          </a:p>
        </p:txBody>
      </p:sp>
      <p:pic>
        <p:nvPicPr>
          <p:cNvPr id="4" name="Picture 3" descr="RMS Banner.jpg"/>
          <p:cNvPicPr>
            <a:picLocks noChangeAspect="1"/>
          </p:cNvPicPr>
          <p:nvPr/>
        </p:nvPicPr>
        <p:blipFill>
          <a:blip r:embed="rId2"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mn-lt"/>
              </a:rPr>
              <a:t>What if they say something I’m not prepared for?</a:t>
            </a:r>
            <a:endParaRPr lang="en-US" dirty="0">
              <a:latin typeface="+mn-lt"/>
            </a:endParaRPr>
          </a:p>
        </p:txBody>
      </p:sp>
      <p:sp>
        <p:nvSpPr>
          <p:cNvPr id="5" name="Content Placeholder 4"/>
          <p:cNvSpPr>
            <a:spLocks noGrp="1"/>
          </p:cNvSpPr>
          <p:nvPr>
            <p:ph idx="1"/>
          </p:nvPr>
        </p:nvSpPr>
        <p:spPr/>
        <p:txBody>
          <a:bodyPr>
            <a:normAutofit fontScale="92500" lnSpcReduction="10000"/>
          </a:bodyPr>
          <a:lstStyle/>
          <a:p>
            <a:r>
              <a:rPr lang="en-US" dirty="0" smtClean="0"/>
              <a:t>First, let’s say that the chance of that happening is very slim!  In fact, there are only five things that a seller will potentially tell you when you ask them what they need for the sale of their home:</a:t>
            </a:r>
          </a:p>
          <a:p>
            <a:pPr lvl="1"/>
            <a:r>
              <a:rPr lang="en-US" dirty="0" smtClean="0"/>
              <a:t>1) They need the house SOLD – </a:t>
            </a:r>
            <a:r>
              <a:rPr lang="en-US" b="1" dirty="0" smtClean="0">
                <a:solidFill>
                  <a:schemeClr val="accent1"/>
                </a:solidFill>
              </a:rPr>
              <a:t>Answer: Marketing Plan</a:t>
            </a:r>
          </a:p>
          <a:p>
            <a:pPr lvl="1"/>
            <a:r>
              <a:rPr lang="en-US" dirty="0" smtClean="0"/>
              <a:t>2) They need the MOST MONEY – </a:t>
            </a:r>
            <a:r>
              <a:rPr lang="en-US" b="1" dirty="0" smtClean="0">
                <a:solidFill>
                  <a:schemeClr val="accent1"/>
                </a:solidFill>
              </a:rPr>
              <a:t>Answer: Accurate CMA / Qualified Buyers</a:t>
            </a:r>
          </a:p>
          <a:p>
            <a:pPr lvl="1"/>
            <a:r>
              <a:rPr lang="en-US" dirty="0" smtClean="0"/>
              <a:t>3) They need the sale to occur in a certain amount of TIME – </a:t>
            </a:r>
            <a:r>
              <a:rPr lang="en-US" b="1" dirty="0" smtClean="0">
                <a:solidFill>
                  <a:schemeClr val="accent1"/>
                </a:solidFill>
              </a:rPr>
              <a:t>Answer: Negotiation Skills</a:t>
            </a:r>
          </a:p>
          <a:p>
            <a:pPr lvl="1"/>
            <a:r>
              <a:rPr lang="en-US" dirty="0" smtClean="0"/>
              <a:t>4) They need the LEAST problems – </a:t>
            </a:r>
            <a:r>
              <a:rPr lang="en-US" b="1" dirty="0" smtClean="0">
                <a:solidFill>
                  <a:schemeClr val="accent1"/>
                </a:solidFill>
              </a:rPr>
              <a:t>Answer: Knowledge</a:t>
            </a:r>
          </a:p>
          <a:p>
            <a:pPr lvl="1"/>
            <a:r>
              <a:rPr lang="en-US" dirty="0" smtClean="0"/>
              <a:t>5) They want you to help them with the RELOCATION to their new home – </a:t>
            </a:r>
            <a:r>
              <a:rPr lang="en-US" b="1" dirty="0" smtClean="0">
                <a:solidFill>
                  <a:schemeClr val="accent1"/>
                </a:solidFill>
              </a:rPr>
              <a:t>Answer: Control / Resources / Contacts</a:t>
            </a:r>
            <a:endParaRPr lang="en-US" b="1"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Every Top Agent H.A.S. these three things in Common… </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t>H - Habits</a:t>
            </a:r>
          </a:p>
          <a:p>
            <a:pPr lvl="1"/>
            <a:r>
              <a:rPr lang="en-US" dirty="0" smtClean="0"/>
              <a:t>Consistent Lead Generation Activities</a:t>
            </a:r>
          </a:p>
          <a:p>
            <a:pPr lvl="2"/>
            <a:r>
              <a:rPr lang="en-US" dirty="0" smtClean="0"/>
              <a:t>Schedulable</a:t>
            </a:r>
          </a:p>
          <a:p>
            <a:pPr lvl="2"/>
            <a:r>
              <a:rPr lang="en-US" dirty="0" smtClean="0"/>
              <a:t>Daily (Minimum of 5 Days per Week)</a:t>
            </a:r>
          </a:p>
          <a:p>
            <a:r>
              <a:rPr lang="en-US" dirty="0" smtClean="0"/>
              <a:t>A - Attitude</a:t>
            </a:r>
          </a:p>
          <a:p>
            <a:pPr lvl="1"/>
            <a:r>
              <a:rPr lang="en-US" dirty="0" smtClean="0"/>
              <a:t>A Positive Attitude that is!!</a:t>
            </a:r>
          </a:p>
          <a:p>
            <a:r>
              <a:rPr lang="en-US" dirty="0" smtClean="0"/>
              <a:t>S - Skills</a:t>
            </a:r>
          </a:p>
          <a:p>
            <a:pPr lvl="1"/>
            <a:r>
              <a:rPr lang="en-US" dirty="0" smtClean="0"/>
              <a:t>Lead Generation (Finding Buyers &amp; Sellers)</a:t>
            </a:r>
          </a:p>
          <a:p>
            <a:pPr lvl="2"/>
            <a:r>
              <a:rPr lang="en-US" dirty="0" smtClean="0"/>
              <a:t>Continuously filling their Customer/Client Pipeline</a:t>
            </a:r>
          </a:p>
          <a:p>
            <a:pPr lvl="1"/>
            <a:r>
              <a:rPr lang="en-US" dirty="0" smtClean="0"/>
              <a:t>Working With Buyers (Do YOU take the lead)</a:t>
            </a:r>
          </a:p>
          <a:p>
            <a:pPr lvl="1"/>
            <a:r>
              <a:rPr lang="en-US" dirty="0" smtClean="0"/>
              <a:t>Working With Sellers (Including the Skill of a Listing Presentation)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The Listing Presentation </a:t>
            </a:r>
            <a:endParaRPr lang="en-US" dirty="0">
              <a:latin typeface="+mn-lt"/>
            </a:endParaRPr>
          </a:p>
        </p:txBody>
      </p:sp>
      <p:sp>
        <p:nvSpPr>
          <p:cNvPr id="3" name="Content Placeholder 2"/>
          <p:cNvSpPr>
            <a:spLocks noGrp="1"/>
          </p:cNvSpPr>
          <p:nvPr>
            <p:ph idx="1"/>
          </p:nvPr>
        </p:nvSpPr>
        <p:spPr/>
        <p:txBody>
          <a:bodyPr/>
          <a:lstStyle/>
          <a:p>
            <a:r>
              <a:rPr lang="en-US" dirty="0" smtClean="0"/>
              <a:t>Explain your Purpose</a:t>
            </a:r>
          </a:p>
          <a:p>
            <a:pPr lvl="1"/>
            <a:r>
              <a:rPr lang="en-US" dirty="0" smtClean="0"/>
              <a:t>To Sell your home for the highest possible amount in the shortest period of time</a:t>
            </a:r>
          </a:p>
          <a:p>
            <a:pPr lvl="1"/>
            <a:r>
              <a:rPr lang="en-US" dirty="0" smtClean="0"/>
              <a:t>My job is not to “list” your home… its to “sell” it!</a:t>
            </a:r>
          </a:p>
          <a:p>
            <a:endParaRPr lang="en-US" dirty="0"/>
          </a:p>
        </p:txBody>
      </p:sp>
      <p:pic>
        <p:nvPicPr>
          <p:cNvPr id="4" name="Picture 3" descr="RMS Banner.jpg"/>
          <p:cNvPicPr>
            <a:picLocks noChangeAspect="1"/>
          </p:cNvPicPr>
          <p:nvPr/>
        </p:nvPicPr>
        <p:blipFill>
          <a:blip r:embed="rId2"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The Listing Appointment </a:t>
            </a:r>
            <a:endParaRPr lang="en-US" sz="3600" dirty="0">
              <a:latin typeface="+mn-lt"/>
            </a:endParaRPr>
          </a:p>
        </p:txBody>
      </p:sp>
      <p:sp>
        <p:nvSpPr>
          <p:cNvPr id="3" name="Content Placeholder 2"/>
          <p:cNvSpPr>
            <a:spLocks noGrp="1"/>
          </p:cNvSpPr>
          <p:nvPr>
            <p:ph idx="1"/>
          </p:nvPr>
        </p:nvSpPr>
        <p:spPr>
          <a:xfrm>
            <a:off x="457200" y="2209800"/>
            <a:ext cx="8229600" cy="4114800"/>
          </a:xfrm>
        </p:spPr>
        <p:txBody>
          <a:bodyPr>
            <a:normAutofit/>
          </a:bodyPr>
          <a:lstStyle/>
          <a:p>
            <a:pPr>
              <a:buNone/>
            </a:pPr>
            <a:r>
              <a:rPr lang="en-US" sz="2800" dirty="0" smtClean="0"/>
              <a:t>         </a:t>
            </a:r>
          </a:p>
          <a:p>
            <a:pPr>
              <a:buNone/>
            </a:pPr>
            <a:r>
              <a:rPr lang="en-US" sz="2800" dirty="0" smtClean="0"/>
              <a:t>                                                     Identify Needs</a:t>
            </a:r>
            <a:endParaRPr lang="en-US" dirty="0" smtClean="0"/>
          </a:p>
          <a:p>
            <a:pPr lvl="2"/>
            <a:r>
              <a:rPr lang="en-US" sz="3200" dirty="0" smtClean="0"/>
              <a:t>The RMS Complete Marketing Plan</a:t>
            </a:r>
          </a:p>
          <a:p>
            <a:pPr lvl="3"/>
            <a:r>
              <a:rPr lang="en-US" sz="3200" dirty="0" smtClean="0"/>
              <a:t>Use Visuals / Have Them at the Ready</a:t>
            </a:r>
          </a:p>
          <a:p>
            <a:pPr lvl="3"/>
            <a:r>
              <a:rPr lang="en-US" sz="3200" dirty="0" smtClean="0"/>
              <a:t>Company  Value</a:t>
            </a:r>
          </a:p>
          <a:p>
            <a:pPr lvl="3"/>
            <a:r>
              <a:rPr lang="en-US" sz="3200" dirty="0" smtClean="0"/>
              <a:t>Personal Value</a:t>
            </a:r>
          </a:p>
        </p:txBody>
      </p:sp>
      <p:pic>
        <p:nvPicPr>
          <p:cNvPr id="5" name="Picture 4" descr="C:\Users\Lloyd\AppData\Local\Microsoft\Windows\INetCache\IE\0HFTZIXL\Minduka_A_simple_magnifying_glass[1].png"/>
          <p:cNvPicPr>
            <a:picLocks noChangeAspect="1" noChangeArrowheads="1"/>
          </p:cNvPicPr>
          <p:nvPr/>
        </p:nvPicPr>
        <p:blipFill>
          <a:blip r:embed="rId2" cstate="print"/>
          <a:srcRect/>
          <a:stretch>
            <a:fillRect/>
          </a:stretch>
        </p:blipFill>
        <p:spPr bwMode="auto">
          <a:xfrm>
            <a:off x="4724400" y="1905000"/>
            <a:ext cx="1408805" cy="897526"/>
          </a:xfrm>
          <a:prstGeom prst="rect">
            <a:avLst/>
          </a:prstGeom>
          <a:noFill/>
        </p:spPr>
      </p:pic>
      <p:pic>
        <p:nvPicPr>
          <p:cNvPr id="6" name="Picture 5" descr="RMS Banner.jpg"/>
          <p:cNvPicPr>
            <a:picLocks noChangeAspect="1"/>
          </p:cNvPicPr>
          <p:nvPr/>
        </p:nvPicPr>
        <p:blipFill>
          <a:blip r:embed="rId3"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1" descr="7Ways_120210_p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9" name="Straight Connector 8"/>
          <p:cNvCxnSpPr/>
          <p:nvPr/>
        </p:nvCxnSpPr>
        <p:spPr>
          <a:xfrm>
            <a:off x="566738" y="433388"/>
            <a:ext cx="3903662"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6738" y="2058988"/>
            <a:ext cx="3903662"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4188" y="455613"/>
            <a:ext cx="4087812" cy="1470025"/>
          </a:xfrm>
          <a:prstGeom prst="rect">
            <a:avLst/>
          </a:prstGeom>
        </p:spPr>
        <p:txBody>
          <a:bodyPr anchor="ctr"/>
          <a:lstStyle/>
          <a:p>
            <a:pPr fontAlgn="auto">
              <a:lnSpc>
                <a:spcPts val="3800"/>
              </a:lnSpc>
              <a:spcAft>
                <a:spcPts val="0"/>
              </a:spcAft>
              <a:defRPr/>
            </a:pPr>
            <a:r>
              <a:rPr lang="en-US" baseline="0" dirty="0">
                <a:solidFill>
                  <a:srgbClr val="FEFFB7"/>
                </a:solidFill>
                <a:latin typeface="Arial"/>
                <a:ea typeface="+mj-ea"/>
                <a:cs typeface="Arial"/>
              </a:rPr>
              <a:t>THE</a:t>
            </a:r>
          </a:p>
          <a:p>
            <a:pPr fontAlgn="auto">
              <a:lnSpc>
                <a:spcPts val="3800"/>
              </a:lnSpc>
              <a:spcAft>
                <a:spcPts val="0"/>
              </a:spcAft>
              <a:defRPr/>
            </a:pPr>
            <a:r>
              <a:rPr lang="en-US" sz="4000" b="1" baseline="0" dirty="0">
                <a:solidFill>
                  <a:schemeClr val="bg1"/>
                </a:solidFill>
                <a:latin typeface="Arial"/>
                <a:ea typeface="+mj-ea"/>
                <a:cs typeface="Arial"/>
              </a:rPr>
              <a:t>Complete Home</a:t>
            </a:r>
          </a:p>
          <a:p>
            <a:pPr fontAlgn="auto">
              <a:lnSpc>
                <a:spcPts val="3800"/>
              </a:lnSpc>
              <a:spcAft>
                <a:spcPts val="0"/>
              </a:spcAft>
              <a:defRPr/>
            </a:pPr>
            <a:r>
              <a:rPr lang="en-US" sz="4000" b="1" baseline="0" dirty="0">
                <a:solidFill>
                  <a:schemeClr val="bg1"/>
                </a:solidFill>
                <a:latin typeface="Arial"/>
                <a:ea typeface="+mj-ea"/>
                <a:cs typeface="Arial"/>
              </a:rPr>
              <a:t>Marketing Plan</a:t>
            </a:r>
          </a:p>
        </p:txBody>
      </p:sp>
      <p:sp>
        <p:nvSpPr>
          <p:cNvPr id="6" name="Rectangle 5"/>
          <p:cNvSpPr/>
          <p:nvPr/>
        </p:nvSpPr>
        <p:spPr>
          <a:xfrm>
            <a:off x="5702300" y="454025"/>
            <a:ext cx="858838" cy="976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14342" name="TextBox 6"/>
          <p:cNvSpPr txBox="1">
            <a:spLocks noChangeArrowheads="1"/>
          </p:cNvSpPr>
          <p:nvPr/>
        </p:nvSpPr>
        <p:spPr bwMode="auto">
          <a:xfrm>
            <a:off x="5792788" y="522288"/>
            <a:ext cx="639762" cy="822325"/>
          </a:xfrm>
          <a:prstGeom prst="rect">
            <a:avLst/>
          </a:prstGeom>
          <a:noFill/>
          <a:ln w="9525">
            <a:noFill/>
            <a:miter lim="800000"/>
            <a:headEnd/>
            <a:tailEnd/>
          </a:ln>
        </p:spPr>
        <p:txBody>
          <a:bodyPr>
            <a:prstTxWarp prst="textNoShape">
              <a:avLst/>
            </a:prstTxWarp>
            <a:spAutoFit/>
          </a:bodyPr>
          <a:lstStyle/>
          <a:p>
            <a:r>
              <a:rPr lang="en-US" sz="1200" baseline="0" dirty="0">
                <a:latin typeface="Calibri" charset="0"/>
              </a:rPr>
              <a:t>Place Your Picture</a:t>
            </a:r>
          </a:p>
          <a:p>
            <a:r>
              <a:rPr lang="en-US" sz="1200" baseline="0" dirty="0">
                <a:latin typeface="Calibri" charset="0"/>
              </a:rPr>
              <a:t>Here</a:t>
            </a:r>
          </a:p>
        </p:txBody>
      </p:sp>
      <p:sp>
        <p:nvSpPr>
          <p:cNvPr id="14343" name="TextBox 7"/>
          <p:cNvSpPr txBox="1">
            <a:spLocks noChangeArrowheads="1"/>
          </p:cNvSpPr>
          <p:nvPr/>
        </p:nvSpPr>
        <p:spPr bwMode="auto">
          <a:xfrm>
            <a:off x="6743700" y="412750"/>
            <a:ext cx="2611438" cy="1069975"/>
          </a:xfrm>
          <a:prstGeom prst="rect">
            <a:avLst/>
          </a:prstGeom>
          <a:noFill/>
          <a:ln w="9525">
            <a:noFill/>
            <a:miter lim="800000"/>
            <a:headEnd/>
            <a:tailEnd/>
          </a:ln>
        </p:spPr>
        <p:txBody>
          <a:bodyPr>
            <a:prstTxWarp prst="textNoShape">
              <a:avLst/>
            </a:prstTxWarp>
            <a:spAutoFit/>
          </a:bodyPr>
          <a:lstStyle/>
          <a:p>
            <a:r>
              <a:rPr lang="en-US" sz="1600" baseline="0" dirty="0" smtClean="0">
                <a:latin typeface="Calibri" charset="0"/>
              </a:rPr>
              <a:t>Lloyd Dreibelbis</a:t>
            </a:r>
            <a:r>
              <a:rPr lang="en-US" sz="1600" baseline="0" dirty="0">
                <a:latin typeface="Calibri" charset="0"/>
              </a:rPr>
              <a:t/>
            </a:r>
            <a:br>
              <a:rPr lang="en-US" sz="1600" baseline="0" dirty="0">
                <a:latin typeface="Calibri" charset="0"/>
              </a:rPr>
            </a:br>
            <a:r>
              <a:rPr lang="en-US" sz="1600" baseline="0" dirty="0" smtClean="0">
                <a:latin typeface="Calibri" charset="0"/>
              </a:rPr>
              <a:t>Broker Associate</a:t>
            </a:r>
            <a:endParaRPr lang="en-US" sz="1600" baseline="0" dirty="0">
              <a:latin typeface="Calibri" charset="0"/>
            </a:endParaRPr>
          </a:p>
          <a:p>
            <a:r>
              <a:rPr lang="en-US" sz="1600" baseline="0" dirty="0" smtClean="0">
                <a:latin typeface="Calibri" charset="0"/>
              </a:rPr>
              <a:t>(484) 529-2977</a:t>
            </a:r>
            <a:endParaRPr lang="en-US" sz="1600" baseline="0" dirty="0">
              <a:latin typeface="Calibri" charset="0"/>
            </a:endParaRPr>
          </a:p>
          <a:p>
            <a:r>
              <a:rPr lang="en-US" sz="1600" baseline="0" dirty="0" smtClean="0">
                <a:latin typeface="Calibri" charset="0"/>
              </a:rPr>
              <a:t>rmslloyd@gmail.com</a:t>
            </a:r>
            <a:endParaRPr lang="en-US" sz="1600" baseline="0" dirty="0">
              <a:latin typeface="Calibri" charset="0"/>
            </a:endParaRPr>
          </a:p>
        </p:txBody>
      </p:sp>
      <p:sp>
        <p:nvSpPr>
          <p:cNvPr id="12" name="Text Box 8"/>
          <p:cNvSpPr txBox="1">
            <a:spLocks noChangeArrowheads="1"/>
          </p:cNvSpPr>
          <p:nvPr/>
        </p:nvSpPr>
        <p:spPr bwMode="auto">
          <a:xfrm>
            <a:off x="6292850" y="6610350"/>
            <a:ext cx="2851150" cy="228600"/>
          </a:xfrm>
          <a:prstGeom prst="rect">
            <a:avLst/>
          </a:prstGeom>
          <a:noFill/>
          <a:ln w="9525">
            <a:noFill/>
            <a:miter lim="800000"/>
            <a:headEnd/>
            <a:tailEnd/>
          </a:ln>
        </p:spPr>
        <p:txBody>
          <a:bodyPr>
            <a:prstTxWarp prst="textNoShape">
              <a:avLst/>
            </a:prstTxWarp>
            <a:spAutoFit/>
          </a:bodyPr>
          <a:lstStyle/>
          <a:p>
            <a:pPr algn="r">
              <a:spcBef>
                <a:spcPct val="50000"/>
              </a:spcBef>
            </a:pPr>
            <a:r>
              <a:rPr lang="en-US" sz="900" b="1" baseline="0" dirty="0">
                <a:solidFill>
                  <a:schemeClr val="bg1"/>
                </a:solidFill>
              </a:rPr>
              <a:t>© </a:t>
            </a:r>
            <a:r>
              <a:rPr lang="en-US" sz="900" b="1" baseline="0" dirty="0" smtClean="0">
                <a:solidFill>
                  <a:schemeClr val="bg1"/>
                </a:solidFill>
              </a:rPr>
              <a:t>2012 </a:t>
            </a:r>
            <a:r>
              <a:rPr lang="en-US" sz="900" b="1" baseline="0" dirty="0">
                <a:solidFill>
                  <a:schemeClr val="bg1"/>
                </a:solidFill>
              </a:rPr>
              <a:t>Buffini &amp; Company. All rights reserved. </a:t>
            </a:r>
          </a:p>
        </p:txBody>
      </p:sp>
      <p:pic>
        <p:nvPicPr>
          <p:cNvPr id="13" name="Picture 12" descr="rms-elite-logo-black.jpg"/>
          <p:cNvPicPr>
            <a:picLocks noChangeAspect="1"/>
          </p:cNvPicPr>
          <p:nvPr/>
        </p:nvPicPr>
        <p:blipFill>
          <a:blip r:embed="rId4" cstate="print"/>
          <a:stretch>
            <a:fillRect/>
          </a:stretch>
        </p:blipFill>
        <p:spPr>
          <a:xfrm>
            <a:off x="5557837" y="1560742"/>
            <a:ext cx="3148013" cy="999665"/>
          </a:xfrm>
          <a:prstGeom prst="rect">
            <a:avLst/>
          </a:prstGeom>
        </p:spPr>
      </p:pic>
      <p:pic>
        <p:nvPicPr>
          <p:cNvPr id="14" name="Picture 13" descr="Lloyd RMS Image.jpg"/>
          <p:cNvPicPr>
            <a:picLocks noChangeAspect="1"/>
          </p:cNvPicPr>
          <p:nvPr/>
        </p:nvPicPr>
        <p:blipFill>
          <a:blip r:embed="rId5" cstate="print"/>
          <a:stretch>
            <a:fillRect/>
          </a:stretch>
        </p:blipFill>
        <p:spPr>
          <a:xfrm>
            <a:off x="5504528" y="412750"/>
            <a:ext cx="1056610" cy="10096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normAutofit/>
          </a:bodyPr>
          <a:lstStyle/>
          <a:p>
            <a:r>
              <a:rPr lang="en-US" dirty="0" smtClean="0">
                <a:latin typeface="+mn-lt"/>
              </a:rPr>
              <a:t>The Listing Presentation -</a:t>
            </a:r>
            <a:br>
              <a:rPr lang="en-US" dirty="0" smtClean="0">
                <a:latin typeface="+mn-lt"/>
              </a:rPr>
            </a:br>
            <a:r>
              <a:rPr lang="en-US" dirty="0" smtClean="0">
                <a:latin typeface="+mn-lt"/>
              </a:rPr>
              <a:t>                     a strong finish!! </a:t>
            </a:r>
            <a:endParaRPr lang="en-US" dirty="0">
              <a:latin typeface="+mn-lt"/>
            </a:endParaRPr>
          </a:p>
        </p:txBody>
      </p:sp>
      <p:sp>
        <p:nvSpPr>
          <p:cNvPr id="3" name="Content Placeholder 2"/>
          <p:cNvSpPr>
            <a:spLocks noGrp="1"/>
          </p:cNvSpPr>
          <p:nvPr>
            <p:ph idx="1"/>
          </p:nvPr>
        </p:nvSpPr>
        <p:spPr/>
        <p:txBody>
          <a:bodyPr>
            <a:normAutofit fontScale="77500" lnSpcReduction="20000"/>
          </a:bodyPr>
          <a:lstStyle/>
          <a:p>
            <a:r>
              <a:rPr lang="en-US" dirty="0" smtClean="0"/>
              <a:t>The Pricing Presentation</a:t>
            </a:r>
          </a:p>
          <a:p>
            <a:pPr lvl="1"/>
            <a:r>
              <a:rPr lang="en-US" dirty="0" smtClean="0"/>
              <a:t>C.M.A.</a:t>
            </a:r>
          </a:p>
          <a:p>
            <a:pPr lvl="1"/>
            <a:r>
              <a:rPr lang="en-US" dirty="0" smtClean="0"/>
              <a:t>Price Positioning</a:t>
            </a:r>
          </a:p>
          <a:p>
            <a:pPr lvl="2"/>
            <a:r>
              <a:rPr lang="en-US" dirty="0" smtClean="0"/>
              <a:t>Look at the Seller’s competition</a:t>
            </a:r>
          </a:p>
          <a:p>
            <a:pPr lvl="2"/>
            <a:r>
              <a:rPr lang="en-US" dirty="0" smtClean="0"/>
              <a:t>How are they priced</a:t>
            </a:r>
          </a:p>
          <a:p>
            <a:pPr lvl="2"/>
            <a:r>
              <a:rPr lang="en-US" dirty="0" smtClean="0"/>
              <a:t>Why would the Buyer choose your home over your competition?</a:t>
            </a:r>
          </a:p>
          <a:p>
            <a:pPr lvl="1"/>
            <a:r>
              <a:rPr lang="en-US" dirty="0" smtClean="0"/>
              <a:t>Discuss the Buyers Perspective</a:t>
            </a:r>
          </a:p>
          <a:p>
            <a:pPr lvl="2"/>
            <a:r>
              <a:rPr lang="en-US" dirty="0" smtClean="0"/>
              <a:t>Put the Seller in the Buyer’s shoes if they insist on overpricing their home</a:t>
            </a:r>
          </a:p>
          <a:p>
            <a:pPr lvl="2"/>
            <a:r>
              <a:rPr lang="en-US" dirty="0" smtClean="0"/>
              <a:t>Be Prepared for the most common Seller “issues” (Dialogues)</a:t>
            </a:r>
          </a:p>
          <a:p>
            <a:pPr lvl="1"/>
            <a:r>
              <a:rPr lang="en-US" dirty="0" smtClean="0"/>
              <a:t>Still need a little help?</a:t>
            </a:r>
          </a:p>
          <a:p>
            <a:pPr lvl="2"/>
            <a:r>
              <a:rPr lang="en-US" dirty="0" smtClean="0"/>
              <a:t>“Pricing your Home to Sell” video from David Knox</a:t>
            </a:r>
          </a:p>
          <a:p>
            <a:pPr lvl="1"/>
            <a:r>
              <a:rPr lang="en-US" dirty="0" smtClean="0"/>
              <a:t>Always refocus the client on their goals.  What is their primary motivation for selling?</a:t>
            </a:r>
          </a:p>
          <a:p>
            <a:r>
              <a:rPr lang="en-US" dirty="0" smtClean="0"/>
              <a:t>The Commission Presentation (if necessary)</a:t>
            </a:r>
          </a:p>
          <a:p>
            <a:pPr lvl="1"/>
            <a:r>
              <a:rPr lang="en-US" dirty="0" smtClean="0"/>
              <a:t>Expense or Investment Dialog</a:t>
            </a:r>
            <a:endParaRPr lang="en-US" dirty="0"/>
          </a:p>
        </p:txBody>
      </p:sp>
      <p:pic>
        <p:nvPicPr>
          <p:cNvPr id="4" name="Picture 3" descr="RMS Banner.jpg"/>
          <p:cNvPicPr>
            <a:picLocks noChangeAspect="1"/>
          </p:cNvPicPr>
          <p:nvPr/>
        </p:nvPicPr>
        <p:blipFill>
          <a:blip r:embed="rId2"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solidFill>
                  <a:srgbClr val="7B9899"/>
                </a:solidFill>
                <a:latin typeface="+mn-lt"/>
              </a:rPr>
              <a:t>The Commission Presentation</a:t>
            </a:r>
          </a:p>
        </p:txBody>
      </p:sp>
      <p:sp>
        <p:nvSpPr>
          <p:cNvPr id="22531" name="Rectangle 3"/>
          <p:cNvSpPr>
            <a:spLocks noGrp="1" noChangeArrowheads="1"/>
          </p:cNvSpPr>
          <p:nvPr>
            <p:ph idx="1"/>
          </p:nvPr>
        </p:nvSpPr>
        <p:spPr>
          <a:xfrm>
            <a:off x="457200" y="1676400"/>
            <a:ext cx="8229600" cy="4648200"/>
          </a:xfrm>
        </p:spPr>
        <p:txBody>
          <a:bodyPr/>
          <a:lstStyle/>
          <a:p>
            <a:pPr eaLnBrk="1" hangingPunct="1"/>
            <a:r>
              <a:rPr lang="en-US" dirty="0" smtClean="0"/>
              <a:t>Expense or Investment</a:t>
            </a:r>
          </a:p>
          <a:p>
            <a:pPr lvl="1" eaLnBrk="1" hangingPunct="1"/>
            <a:r>
              <a:rPr lang="en-US" sz="2400" dirty="0" smtClean="0">
                <a:latin typeface="Monotype Corsiva" pitchFamily="66" charset="0"/>
              </a:rPr>
              <a:t>“I’d like you to think about the commission as an investment rather than an expense.  Like any investment there should be a return on the investment you’re making in me and RMS Elite Properties.  I’d like to think that if I do my job competently and professionally, you will receive the highest possible price for your property in the shortest amount of time.”</a:t>
            </a:r>
          </a:p>
          <a:p>
            <a:pPr lvl="1" eaLnBrk="1" hangingPunct="1"/>
            <a:r>
              <a:rPr lang="en-US" sz="2400" dirty="0" smtClean="0">
                <a:latin typeface="Monotype Corsiva" pitchFamily="66" charset="0"/>
              </a:rPr>
              <a:t>We also need to be able to discuss the fact that obtaining the “highest net” is the result of our ability to market &amp; negotiate with potential buyers… &amp; is not necessarily the result of paying a “lower commission”.</a:t>
            </a:r>
          </a:p>
        </p:txBody>
      </p:sp>
      <p:pic>
        <p:nvPicPr>
          <p:cNvPr id="5" name="Picture 4" descr="RMS Banner.jpg"/>
          <p:cNvPicPr>
            <a:picLocks noChangeAspect="1"/>
          </p:cNvPicPr>
          <p:nvPr/>
        </p:nvPicPr>
        <p:blipFill>
          <a:blip r:embed="rId2"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mn-lt"/>
              </a:rPr>
              <a:t>Company Value</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t>What sets your company apart from all the others?</a:t>
            </a:r>
          </a:p>
          <a:p>
            <a:pPr lvl="1"/>
            <a:r>
              <a:rPr lang="en-US" dirty="0" smtClean="0"/>
              <a:t>Leader in Real Estate Brokerage with multiple offices in the Tampa Bay Region</a:t>
            </a:r>
          </a:p>
          <a:p>
            <a:pPr lvl="1"/>
            <a:r>
              <a:rPr lang="en-US" dirty="0" smtClean="0"/>
              <a:t>Leader in Real Estate Property Management</a:t>
            </a:r>
          </a:p>
          <a:p>
            <a:pPr lvl="1"/>
            <a:r>
              <a:rPr lang="en-US" dirty="0" smtClean="0"/>
              <a:t>Leader in Real Estate Investment</a:t>
            </a:r>
          </a:p>
          <a:p>
            <a:r>
              <a:rPr lang="en-US" dirty="0" smtClean="0"/>
              <a:t>What are the biggest benefits a seller gets from choosing to work with your company that they could not get from another?</a:t>
            </a:r>
          </a:p>
          <a:p>
            <a:pPr lvl="1"/>
            <a:r>
              <a:rPr lang="en-US" dirty="0" smtClean="0"/>
              <a:t>Multi Faceted Marketing </a:t>
            </a:r>
          </a:p>
          <a:p>
            <a:pPr lvl="1"/>
            <a:r>
              <a:rPr lang="en-US" dirty="0" smtClean="0"/>
              <a:t>Complete Transaction Management </a:t>
            </a:r>
          </a:p>
          <a:p>
            <a:pPr lvl="1"/>
            <a:r>
              <a:rPr lang="en-US" dirty="0" smtClean="0"/>
              <a:t>In-House Title &amp; Mortgage Company</a:t>
            </a:r>
          </a:p>
          <a:p>
            <a:pPr lvl="1"/>
            <a:r>
              <a:rPr lang="en-US" dirty="0" smtClean="0"/>
              <a:t>Legal Counsel on Staff </a:t>
            </a:r>
            <a:endParaRPr lang="en-US" dirty="0"/>
          </a:p>
        </p:txBody>
      </p:sp>
      <p:pic>
        <p:nvPicPr>
          <p:cNvPr id="4" name="Picture 3" descr="RMS Banner.jpg"/>
          <p:cNvPicPr>
            <a:picLocks noChangeAspect="1"/>
          </p:cNvPicPr>
          <p:nvPr/>
        </p:nvPicPr>
        <p:blipFill>
          <a:blip r:embed="rId2" cstate="print"/>
          <a:stretch>
            <a:fillRect/>
          </a:stretch>
        </p:blipFill>
        <p:spPr>
          <a:xfrm>
            <a:off x="685800" y="990600"/>
            <a:ext cx="1881861"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09650"/>
          </a:xfrm>
        </p:spPr>
        <p:txBody>
          <a:bodyPr/>
          <a:lstStyle/>
          <a:p>
            <a:r>
              <a:rPr lang="en-US" dirty="0" smtClean="0"/>
              <a:t>                    </a:t>
            </a:r>
            <a:r>
              <a:rPr lang="en-US" dirty="0" smtClean="0">
                <a:latin typeface="+mn-lt"/>
              </a:rPr>
              <a:t>Elite Properties</a:t>
            </a: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pPr>
              <a:buNone/>
            </a:pPr>
            <a:r>
              <a:rPr lang="en-US" b="1" dirty="0" smtClean="0"/>
              <a:t>RMS Elite Properties</a:t>
            </a:r>
            <a:r>
              <a:rPr lang="en-US" dirty="0" smtClean="0"/>
              <a:t>, one of the fastest growing Real Estate Companies in the Greater Tampa Bay Area, is built on a very strong foundation.  A foundation that includes an incredibly successful Real Estate Investment firm, and a Property Management Company second to none.  Our company is unique by virtue of our relationships with ready, willing and very capable buyers of Real Estate at all times.</a:t>
            </a:r>
          </a:p>
          <a:p>
            <a:pPr>
              <a:buNone/>
            </a:pPr>
            <a:r>
              <a:rPr lang="en-US" b="1" dirty="0" smtClean="0"/>
              <a:t>RMS Elite Properties </a:t>
            </a:r>
            <a:r>
              <a:rPr lang="en-US" dirty="0" smtClean="0"/>
              <a:t>is a company based on the premise that you, &amp; meeting your needs are our Primary goals &amp; responsibilities.  We firmly believe, and are committed to running our business with </a:t>
            </a:r>
            <a:r>
              <a:rPr lang="en-US" b="1" dirty="0" smtClean="0"/>
              <a:t>Honesty, Integrity &amp; Professionalism </a:t>
            </a:r>
            <a:r>
              <a:rPr lang="en-US" dirty="0" smtClean="0"/>
              <a:t>that will last beyond the transaction, and realize that these traits are integral to our long term relationship.  </a:t>
            </a:r>
          </a:p>
          <a:p>
            <a:pPr>
              <a:buNone/>
            </a:pPr>
            <a:r>
              <a:rPr lang="en-US" b="1" dirty="0" smtClean="0"/>
              <a:t>We want you to be a Customer for Life</a:t>
            </a:r>
            <a:r>
              <a:rPr lang="en-US" dirty="0" smtClean="0"/>
              <a:t>!  We don’t want to be just your Agent… we want to be your Elite Agent!!</a:t>
            </a:r>
            <a:endParaRPr lang="en-US" dirty="0"/>
          </a:p>
        </p:txBody>
      </p:sp>
      <p:pic>
        <p:nvPicPr>
          <p:cNvPr id="4" name="Picture 3" descr="RMS Banner.jpg"/>
          <p:cNvPicPr>
            <a:picLocks noChangeAspect="1"/>
          </p:cNvPicPr>
          <p:nvPr/>
        </p:nvPicPr>
        <p:blipFill>
          <a:blip r:embed="rId2" cstate="print"/>
          <a:stretch>
            <a:fillRect/>
          </a:stretch>
        </p:blipFill>
        <p:spPr>
          <a:xfrm>
            <a:off x="457200" y="859061"/>
            <a:ext cx="2638425" cy="854677"/>
          </a:xfrm>
          <a:prstGeom prst="rect">
            <a:avLst/>
          </a:prstGeom>
        </p:spPr>
      </p:pic>
      <p:pic>
        <p:nvPicPr>
          <p:cNvPr id="5" name="Picture 4" descr="RMS Banner.jpg"/>
          <p:cNvPicPr>
            <a:picLocks noChangeAspect="1"/>
          </p:cNvPicPr>
          <p:nvPr/>
        </p:nvPicPr>
        <p:blipFill>
          <a:blip r:embed="rId3" cstate="print"/>
          <a:stretch>
            <a:fillRect/>
          </a:stretch>
        </p:blipFill>
        <p:spPr>
          <a:xfrm>
            <a:off x="6629401" y="6105531"/>
            <a:ext cx="1352550" cy="438138"/>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mn-lt"/>
              </a:rPr>
              <a:t>Personal Value</a:t>
            </a:r>
            <a:endParaRPr lang="en-US" dirty="0">
              <a:latin typeface="+mn-lt"/>
            </a:endParaRPr>
          </a:p>
        </p:txBody>
      </p:sp>
      <p:sp>
        <p:nvSpPr>
          <p:cNvPr id="3" name="Content Placeholder 2"/>
          <p:cNvSpPr>
            <a:spLocks noGrp="1"/>
          </p:cNvSpPr>
          <p:nvPr>
            <p:ph idx="1"/>
          </p:nvPr>
        </p:nvSpPr>
        <p:spPr>
          <a:xfrm>
            <a:off x="457200" y="2286000"/>
            <a:ext cx="8229600" cy="4038600"/>
          </a:xfrm>
        </p:spPr>
        <p:txBody>
          <a:bodyPr>
            <a:normAutofit lnSpcReduction="10000"/>
          </a:bodyPr>
          <a:lstStyle/>
          <a:p>
            <a:r>
              <a:rPr lang="en-US" dirty="0" smtClean="0"/>
              <a:t>What do YOU bring to the TABLE?</a:t>
            </a:r>
          </a:p>
          <a:p>
            <a:pPr lvl="1"/>
            <a:r>
              <a:rPr lang="en-US" dirty="0" smtClean="0"/>
              <a:t>30 Years of Real Estate Sales &amp; Management Experience  (Knowledge)</a:t>
            </a:r>
          </a:p>
          <a:p>
            <a:pPr lvl="1"/>
            <a:r>
              <a:rPr lang="en-US" dirty="0" smtClean="0"/>
              <a:t>Broker License in PA &amp; FL  (Personal Experience)</a:t>
            </a:r>
          </a:p>
          <a:p>
            <a:pPr lvl="1"/>
            <a:r>
              <a:rPr lang="en-US" dirty="0" smtClean="0"/>
              <a:t>Certified Residential Brokerage Manager (CRB)</a:t>
            </a:r>
          </a:p>
          <a:p>
            <a:pPr lvl="1"/>
            <a:r>
              <a:rPr lang="en-US" dirty="0" smtClean="0"/>
              <a:t>Certified Residential Specialist (CRS)</a:t>
            </a:r>
          </a:p>
          <a:p>
            <a:pPr lvl="1"/>
            <a:r>
              <a:rPr lang="en-US" dirty="0" smtClean="0"/>
              <a:t>Graduate REALTORS Institute (GRI)  </a:t>
            </a:r>
          </a:p>
          <a:p>
            <a:pPr lvl="2"/>
            <a:r>
              <a:rPr lang="en-US" dirty="0" smtClean="0"/>
              <a:t>(Professional Designations)</a:t>
            </a:r>
          </a:p>
          <a:p>
            <a:pPr lvl="1"/>
            <a:r>
              <a:rPr lang="en-US" dirty="0" smtClean="0"/>
              <a:t>Special Classes</a:t>
            </a:r>
          </a:p>
          <a:p>
            <a:pPr lvl="1"/>
            <a:r>
              <a:rPr lang="en-US" dirty="0" smtClean="0"/>
              <a:t>Personalized &amp; Written Marketing Plan</a:t>
            </a:r>
            <a:endParaRPr lang="en-US" dirty="0"/>
          </a:p>
        </p:txBody>
      </p:sp>
      <p:pic>
        <p:nvPicPr>
          <p:cNvPr id="4" name="Picture 3" descr="Lloyd RMS Image.jpg"/>
          <p:cNvPicPr>
            <a:picLocks noChangeAspect="1"/>
          </p:cNvPicPr>
          <p:nvPr/>
        </p:nvPicPr>
        <p:blipFill>
          <a:blip r:embed="rId2" cstate="print"/>
          <a:stretch>
            <a:fillRect/>
          </a:stretch>
        </p:blipFill>
        <p:spPr>
          <a:xfrm>
            <a:off x="457200" y="533400"/>
            <a:ext cx="1447800" cy="1383454"/>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Personal Value – </a:t>
            </a:r>
            <a:br>
              <a:rPr lang="en-US" dirty="0" smtClean="0">
                <a:latin typeface="+mn-lt"/>
              </a:rPr>
            </a:br>
            <a:r>
              <a:rPr lang="en-US" dirty="0" smtClean="0">
                <a:latin typeface="+mn-lt"/>
              </a:rPr>
              <a:t>New to the Business Agent</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t>What do YOU bring to the TABLE?</a:t>
            </a:r>
          </a:p>
          <a:p>
            <a:pPr lvl="1"/>
            <a:r>
              <a:rPr lang="en-US" dirty="0" smtClean="0"/>
              <a:t>Customer Service, Sales or Marketing Experience </a:t>
            </a:r>
          </a:p>
          <a:p>
            <a:pPr lvl="2"/>
            <a:r>
              <a:rPr lang="en-US" dirty="0" smtClean="0"/>
              <a:t>Even if it’s outside the realm of R.E.</a:t>
            </a:r>
          </a:p>
          <a:p>
            <a:pPr lvl="1"/>
            <a:r>
              <a:rPr lang="en-US" dirty="0" smtClean="0"/>
              <a:t>Real Estate License # __________________________</a:t>
            </a:r>
          </a:p>
          <a:p>
            <a:pPr lvl="1"/>
            <a:r>
              <a:rPr lang="en-US" dirty="0" smtClean="0"/>
              <a:t>College Degree ?</a:t>
            </a:r>
          </a:p>
          <a:p>
            <a:pPr lvl="1"/>
            <a:r>
              <a:rPr lang="en-US" dirty="0" smtClean="0"/>
              <a:t>Completed Specialized classes in ________________</a:t>
            </a:r>
          </a:p>
          <a:p>
            <a:pPr lvl="2"/>
            <a:r>
              <a:rPr lang="en-US" dirty="0" smtClean="0"/>
              <a:t>I.e.: Negotiations, Marketing, Ethics, Etc.</a:t>
            </a:r>
          </a:p>
          <a:p>
            <a:pPr lvl="1"/>
            <a:r>
              <a:rPr lang="en-US" dirty="0" smtClean="0"/>
              <a:t>REALTOR</a:t>
            </a:r>
          </a:p>
          <a:p>
            <a:pPr lvl="1"/>
            <a:r>
              <a:rPr lang="en-US" dirty="0" smtClean="0"/>
              <a:t>Member National Assoc. of REALTORS / Florida Assoc. of REALTORS / Local Assoc. of REALTORS</a:t>
            </a:r>
          </a:p>
          <a:p>
            <a:pPr lvl="1"/>
            <a:r>
              <a:rPr lang="en-US" dirty="0" smtClean="0"/>
              <a:t>Personalized Marketing Plan</a:t>
            </a:r>
          </a:p>
          <a:p>
            <a:pPr lvl="1"/>
            <a:endParaRPr lang="en-US" dirty="0" smtClean="0"/>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mn-lt"/>
              </a:rPr>
              <a:t>Earned Trust</a:t>
            </a:r>
            <a:endParaRPr lang="en-US" dirty="0">
              <a:latin typeface="+mn-lt"/>
            </a:endParaRPr>
          </a:p>
        </p:txBody>
      </p:sp>
      <p:sp>
        <p:nvSpPr>
          <p:cNvPr id="3" name="Content Placeholder 2"/>
          <p:cNvSpPr>
            <a:spLocks noGrp="1"/>
          </p:cNvSpPr>
          <p:nvPr>
            <p:ph idx="1"/>
          </p:nvPr>
        </p:nvSpPr>
        <p:spPr>
          <a:xfrm>
            <a:off x="457200" y="2209800"/>
            <a:ext cx="8229600" cy="4114800"/>
          </a:xfrm>
        </p:spPr>
        <p:txBody>
          <a:bodyPr/>
          <a:lstStyle/>
          <a:p>
            <a:r>
              <a:rPr lang="en-US" dirty="0" smtClean="0"/>
              <a:t>Sellers have to TRUST you enough to set the market value on possible the largest asset their family owns.</a:t>
            </a:r>
          </a:p>
          <a:p>
            <a:r>
              <a:rPr lang="en-US" dirty="0" smtClean="0"/>
              <a:t>Sellers have to TRUST you enough to set the time schedule for a successful liquidation of that asset.</a:t>
            </a:r>
          </a:p>
          <a:p>
            <a:r>
              <a:rPr lang="en-US" dirty="0" smtClean="0"/>
              <a:t>Sellers have to TRUST you enough to set a fair fee to handle the liquidation of that asset.</a:t>
            </a:r>
          </a:p>
          <a:p>
            <a:r>
              <a:rPr lang="en-US" dirty="0" smtClean="0"/>
              <a:t>Therefore, you want to make sure they TRUST you enough at the conclusion of your presentation.</a:t>
            </a:r>
          </a:p>
          <a:p>
            <a:endParaRPr lang="en-US" dirty="0"/>
          </a:p>
        </p:txBody>
      </p:sp>
      <p:pic>
        <p:nvPicPr>
          <p:cNvPr id="4" name="Picture 5" descr="C:\Users\Lloyd\AppData\Local\Microsoft\Windows\INetCache\IE\0HFTZIXL\Handshake_icon_GREEN-BLUE.svg[1].png"/>
          <p:cNvPicPr>
            <a:picLocks noChangeAspect="1" noChangeArrowheads="1"/>
          </p:cNvPicPr>
          <p:nvPr/>
        </p:nvPicPr>
        <p:blipFill>
          <a:blip r:embed="rId2" cstate="print"/>
          <a:srcRect/>
          <a:stretch>
            <a:fillRect/>
          </a:stretch>
        </p:blipFill>
        <p:spPr bwMode="auto">
          <a:xfrm>
            <a:off x="457200" y="685800"/>
            <a:ext cx="1295400" cy="1295400"/>
          </a:xfrm>
          <a:prstGeom prst="rect">
            <a:avLst/>
          </a:prstGeom>
          <a:noFill/>
        </p:spPr>
      </p:pic>
      <p:pic>
        <p:nvPicPr>
          <p:cNvPr id="5" name="Picture 4" descr="RMS Banner.jpg"/>
          <p:cNvPicPr>
            <a:picLocks noChangeAspect="1"/>
          </p:cNvPicPr>
          <p:nvPr/>
        </p:nvPicPr>
        <p:blipFill>
          <a:blip r:embed="rId3"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entury Schoolbook" pitchFamily="18" charset="0"/>
              </a:rPr>
              <a:t>A Few Questions…</a:t>
            </a:r>
            <a:endParaRPr lang="en-US" dirty="0">
              <a:latin typeface="Century Schoolbook" pitchFamily="18" charset="0"/>
            </a:endParaRPr>
          </a:p>
        </p:txBody>
      </p:sp>
      <p:sp>
        <p:nvSpPr>
          <p:cNvPr id="5" name="Content Placeholder 4"/>
          <p:cNvSpPr>
            <a:spLocks noGrp="1"/>
          </p:cNvSpPr>
          <p:nvPr>
            <p:ph sz="half" idx="1"/>
          </p:nvPr>
        </p:nvSpPr>
        <p:spPr/>
        <p:txBody>
          <a:bodyPr/>
          <a:lstStyle/>
          <a:p>
            <a:r>
              <a:rPr lang="en-US" dirty="0" smtClean="0"/>
              <a:t>So… how are your “Habits”?</a:t>
            </a:r>
          </a:p>
          <a:p>
            <a:r>
              <a:rPr lang="en-US" dirty="0" smtClean="0"/>
              <a:t>So… how is your “Attitude”?</a:t>
            </a:r>
          </a:p>
          <a:p>
            <a:r>
              <a:rPr lang="en-US" dirty="0" smtClean="0"/>
              <a:t>So… how do you feel about your “Skills”</a:t>
            </a:r>
            <a:endParaRPr lang="en-US" dirty="0"/>
          </a:p>
        </p:txBody>
      </p:sp>
      <p:pic>
        <p:nvPicPr>
          <p:cNvPr id="1026" name="Picture 2" descr="C:\Users\Lloyd\AppData\Local\Microsoft\Windows\INetCache\IE\5D0TQTUN\question-marks[1].jpg"/>
          <p:cNvPicPr>
            <a:picLocks noGrp="1" noChangeAspect="1" noChangeArrowheads="1"/>
          </p:cNvPicPr>
          <p:nvPr>
            <p:ph sz="half" idx="2"/>
          </p:nvPr>
        </p:nvPicPr>
        <p:blipFill>
          <a:blip r:embed="rId2" cstate="print"/>
          <a:srcRect/>
          <a:stretch>
            <a:fillRect/>
          </a:stretch>
        </p:blipFill>
        <p:spPr bwMode="auto">
          <a:xfrm>
            <a:off x="4094521" y="2209800"/>
            <a:ext cx="4592279" cy="34411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Trust…</a:t>
            </a:r>
            <a:endParaRPr lang="en-US" dirty="0">
              <a:latin typeface="+mn-lt"/>
            </a:endParaRPr>
          </a:p>
        </p:txBody>
      </p:sp>
      <p:sp>
        <p:nvSpPr>
          <p:cNvPr id="3" name="Content Placeholder 2"/>
          <p:cNvSpPr>
            <a:spLocks noGrp="1"/>
          </p:cNvSpPr>
          <p:nvPr>
            <p:ph sz="half" idx="1"/>
          </p:nvPr>
        </p:nvSpPr>
        <p:spPr/>
        <p:txBody>
          <a:bodyPr/>
          <a:lstStyle/>
          <a:p>
            <a:r>
              <a:rPr lang="en-US" dirty="0" smtClean="0"/>
              <a:t>What they need is an EXPERT</a:t>
            </a:r>
          </a:p>
          <a:p>
            <a:endParaRPr lang="en-US" dirty="0" smtClean="0"/>
          </a:p>
          <a:p>
            <a:r>
              <a:rPr lang="en-US" dirty="0" smtClean="0"/>
              <a:t>And experts speak with CONFIDENCE</a:t>
            </a:r>
          </a:p>
          <a:p>
            <a:endParaRPr lang="en-US" dirty="0" smtClean="0"/>
          </a:p>
          <a:p>
            <a:r>
              <a:rPr lang="en-US" dirty="0" smtClean="0"/>
              <a:t>That’s how you build TRUST</a:t>
            </a:r>
          </a:p>
        </p:txBody>
      </p:sp>
      <p:pic>
        <p:nvPicPr>
          <p:cNvPr id="2050" name="Picture 2" descr="C:\Users\Lloyd\AppData\Local\Microsoft\Windows\INetCache\IE\0HFTZIXL\Handshake_icon_GREEN-BLUE.svg[1].png"/>
          <p:cNvPicPr>
            <a:picLocks noGrp="1" noChangeAspect="1" noChangeArrowheads="1"/>
          </p:cNvPicPr>
          <p:nvPr>
            <p:ph sz="half" idx="2"/>
          </p:nvPr>
        </p:nvPicPr>
        <p:blipFill>
          <a:blip r:embed="rId2" cstate="print"/>
          <a:srcRect/>
          <a:stretch>
            <a:fillRect/>
          </a:stretch>
        </p:blipFill>
        <p:spPr bwMode="auto">
          <a:xfrm>
            <a:off x="4648200" y="2118519"/>
            <a:ext cx="4038600" cy="4038600"/>
          </a:xfrm>
          <a:prstGeom prst="rect">
            <a:avLst/>
          </a:prstGeom>
          <a:noFill/>
        </p:spPr>
      </p:pic>
      <p:pic>
        <p:nvPicPr>
          <p:cNvPr id="5" name="Picture 4" descr="RMS Banner.jpg"/>
          <p:cNvPicPr>
            <a:picLocks noChangeAspect="1"/>
          </p:cNvPicPr>
          <p:nvPr/>
        </p:nvPicPr>
        <p:blipFill>
          <a:blip r:embed="rId3"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The Listing Contract</a:t>
            </a:r>
            <a:endParaRPr lang="en-US" dirty="0">
              <a:latin typeface="+mn-lt"/>
            </a:endParaRPr>
          </a:p>
        </p:txBody>
      </p:sp>
      <p:sp>
        <p:nvSpPr>
          <p:cNvPr id="3" name="Content Placeholder 2"/>
          <p:cNvSpPr>
            <a:spLocks noGrp="1"/>
          </p:cNvSpPr>
          <p:nvPr>
            <p:ph idx="1"/>
          </p:nvPr>
        </p:nvSpPr>
        <p:spPr/>
        <p:txBody>
          <a:bodyPr/>
          <a:lstStyle/>
          <a:p>
            <a:r>
              <a:rPr lang="en-US" b="1" dirty="0" smtClean="0"/>
              <a:t>ASK</a:t>
            </a:r>
          </a:p>
          <a:p>
            <a:pPr lvl="1"/>
            <a:r>
              <a:rPr lang="en-US" dirty="0" smtClean="0"/>
              <a:t>“Do you have any further questions for me?”</a:t>
            </a:r>
          </a:p>
          <a:p>
            <a:pPr lvl="2"/>
            <a:r>
              <a:rPr lang="en-US" dirty="0" smtClean="0"/>
              <a:t>If so… answer the question</a:t>
            </a:r>
          </a:p>
          <a:p>
            <a:pPr lvl="2"/>
            <a:r>
              <a:rPr lang="en-US" dirty="0" smtClean="0"/>
              <a:t>If not…</a:t>
            </a:r>
            <a:r>
              <a:rPr lang="en-US" b="1" dirty="0" smtClean="0"/>
              <a:t> ASK</a:t>
            </a:r>
          </a:p>
          <a:p>
            <a:pPr lvl="1"/>
            <a:r>
              <a:rPr lang="en-US" dirty="0" smtClean="0"/>
              <a:t>“Is there any reason we can’t get started today?”</a:t>
            </a:r>
          </a:p>
          <a:p>
            <a:pPr lvl="1"/>
            <a:endParaRPr lang="en-US" dirty="0" smtClean="0"/>
          </a:p>
          <a:p>
            <a:pPr lvl="1"/>
            <a:endParaRPr lang="en-US" dirty="0" smtClean="0"/>
          </a:p>
          <a:p>
            <a:pPr lvl="1">
              <a:buNone/>
            </a:pPr>
            <a:r>
              <a:rPr lang="en-US" dirty="0" smtClean="0"/>
              <a:t>Remember… If we don’t ASK, the answer is ALWAYS NO!!</a:t>
            </a:r>
          </a:p>
        </p:txBody>
      </p:sp>
      <p:pic>
        <p:nvPicPr>
          <p:cNvPr id="4" name="Picture 3" descr="RMS Banner.jpg"/>
          <p:cNvPicPr>
            <a:picLocks noChangeAspect="1"/>
          </p:cNvPicPr>
          <p:nvPr/>
        </p:nvPicPr>
        <p:blipFill>
          <a:blip r:embed="rId2"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The “Skill” of a Listing Presentation</a:t>
            </a:r>
            <a:endParaRPr lang="en-US" dirty="0">
              <a:latin typeface="+mn-lt"/>
            </a:endParaRPr>
          </a:p>
        </p:txBody>
      </p:sp>
      <p:sp>
        <p:nvSpPr>
          <p:cNvPr id="3" name="Content Placeholder 2"/>
          <p:cNvSpPr>
            <a:spLocks noGrp="1"/>
          </p:cNvSpPr>
          <p:nvPr>
            <p:ph idx="1"/>
          </p:nvPr>
        </p:nvSpPr>
        <p:spPr/>
        <p:txBody>
          <a:bodyPr/>
          <a:lstStyle/>
          <a:p>
            <a:r>
              <a:rPr lang="en-US" dirty="0" smtClean="0"/>
              <a:t>What things do YOU want to include in YOUR Listing Presentation &amp; Why??</a:t>
            </a:r>
          </a:p>
          <a:p>
            <a:r>
              <a:rPr lang="en-US" dirty="0" smtClean="0"/>
              <a:t>What things do you think the SELLER is interested in??</a:t>
            </a:r>
          </a:p>
          <a:p>
            <a:r>
              <a:rPr lang="en-US" dirty="0" smtClean="0"/>
              <a:t>How Do You Find Out the specifics of what they want from you &amp; RMS?</a:t>
            </a:r>
          </a:p>
          <a:p>
            <a:r>
              <a:rPr lang="en-US" dirty="0" smtClean="0"/>
              <a:t>ASK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mn-lt"/>
              </a:rPr>
              <a:t>The     Elements of the Perfect Listing Presentation</a:t>
            </a:r>
            <a:endParaRPr lang="en-US" dirty="0">
              <a:latin typeface="+mn-lt"/>
            </a:endParaRPr>
          </a:p>
        </p:txBody>
      </p:sp>
      <p:sp>
        <p:nvSpPr>
          <p:cNvPr id="3" name="Content Placeholder 2"/>
          <p:cNvSpPr>
            <a:spLocks noGrp="1"/>
          </p:cNvSpPr>
          <p:nvPr>
            <p:ph idx="1"/>
          </p:nvPr>
        </p:nvSpPr>
        <p:spPr/>
        <p:txBody>
          <a:bodyPr/>
          <a:lstStyle/>
          <a:p>
            <a:pPr>
              <a:buNone/>
            </a:pPr>
            <a:r>
              <a:rPr lang="en-US" dirty="0" smtClean="0"/>
              <a:t>                  Build Rapport</a:t>
            </a:r>
          </a:p>
          <a:p>
            <a:endParaRPr lang="en-US" dirty="0" smtClean="0"/>
          </a:p>
          <a:p>
            <a:pPr>
              <a:buNone/>
            </a:pPr>
            <a:r>
              <a:rPr lang="en-US" dirty="0" smtClean="0"/>
              <a:t>				Identify Needs    </a:t>
            </a:r>
          </a:p>
          <a:p>
            <a:endParaRPr lang="en-US" dirty="0" smtClean="0"/>
          </a:p>
          <a:p>
            <a:pPr>
              <a:buNone/>
            </a:pPr>
            <a:r>
              <a:rPr lang="en-US" dirty="0" smtClean="0"/>
              <a:t>                            Company Value</a:t>
            </a:r>
          </a:p>
          <a:p>
            <a:pPr>
              <a:buNone/>
            </a:pPr>
            <a:endParaRPr lang="en-US" dirty="0" smtClean="0"/>
          </a:p>
          <a:p>
            <a:pPr>
              <a:buNone/>
            </a:pPr>
            <a:r>
              <a:rPr lang="en-US" dirty="0" smtClean="0"/>
              <a:t>                                  Personal Value  </a:t>
            </a:r>
          </a:p>
          <a:p>
            <a:endParaRPr lang="en-US" dirty="0" smtClean="0"/>
          </a:p>
          <a:p>
            <a:pPr>
              <a:buNone/>
            </a:pPr>
            <a:r>
              <a:rPr lang="en-US" dirty="0" smtClean="0"/>
              <a:t>                        Earned Trust</a:t>
            </a:r>
            <a:endParaRPr lang="en-US" dirty="0"/>
          </a:p>
        </p:txBody>
      </p:sp>
      <p:pic>
        <p:nvPicPr>
          <p:cNvPr id="1026" name="Picture 2" descr="C:\Users\Lloyd\AppData\Local\Microsoft\Windows\INetCache\IE\0344IFIO\cibo00_Cibo00_-_Number_(5)[1].png"/>
          <p:cNvPicPr>
            <a:picLocks noChangeAspect="1" noChangeArrowheads="1"/>
          </p:cNvPicPr>
          <p:nvPr/>
        </p:nvPicPr>
        <p:blipFill>
          <a:blip r:embed="rId2" cstate="print"/>
          <a:srcRect/>
          <a:stretch>
            <a:fillRect/>
          </a:stretch>
        </p:blipFill>
        <p:spPr bwMode="auto">
          <a:xfrm>
            <a:off x="1600200" y="152400"/>
            <a:ext cx="381000" cy="717739"/>
          </a:xfrm>
          <a:prstGeom prst="rect">
            <a:avLst/>
          </a:prstGeom>
          <a:noFill/>
        </p:spPr>
      </p:pic>
      <p:pic>
        <p:nvPicPr>
          <p:cNvPr id="1027" name="Picture 3" descr="C:\Users\Lloyd\AppData\Local\Microsoft\Windows\INetCache\IE\0344IFIO\16126-illustration-of-a-red-heart-pv[1].png"/>
          <p:cNvPicPr>
            <a:picLocks noChangeAspect="1" noChangeArrowheads="1"/>
          </p:cNvPicPr>
          <p:nvPr/>
        </p:nvPicPr>
        <p:blipFill>
          <a:blip r:embed="rId3" cstate="print"/>
          <a:srcRect/>
          <a:stretch>
            <a:fillRect/>
          </a:stretch>
        </p:blipFill>
        <p:spPr bwMode="auto">
          <a:xfrm>
            <a:off x="914400" y="1828800"/>
            <a:ext cx="978929" cy="920684"/>
          </a:xfrm>
          <a:prstGeom prst="rect">
            <a:avLst/>
          </a:prstGeom>
          <a:noFill/>
        </p:spPr>
      </p:pic>
      <p:pic>
        <p:nvPicPr>
          <p:cNvPr id="1028" name="Picture 4" descr="C:\Users\Lloyd\AppData\Local\Microsoft\Windows\INetCache\IE\0HFTZIXL\Minduka_A_simple_magnifying_glass[1].png"/>
          <p:cNvPicPr>
            <a:picLocks noChangeAspect="1" noChangeArrowheads="1"/>
          </p:cNvPicPr>
          <p:nvPr/>
        </p:nvPicPr>
        <p:blipFill>
          <a:blip r:embed="rId4" cstate="print"/>
          <a:srcRect/>
          <a:stretch>
            <a:fillRect/>
          </a:stretch>
        </p:blipFill>
        <p:spPr bwMode="auto">
          <a:xfrm>
            <a:off x="5715000" y="2667000"/>
            <a:ext cx="1408805" cy="897526"/>
          </a:xfrm>
          <a:prstGeom prst="rect">
            <a:avLst/>
          </a:prstGeom>
          <a:noFill/>
        </p:spPr>
      </p:pic>
      <p:pic>
        <p:nvPicPr>
          <p:cNvPr id="7" name="Picture 6" descr="RMS Banner.jpg"/>
          <p:cNvPicPr>
            <a:picLocks noChangeAspect="1"/>
          </p:cNvPicPr>
          <p:nvPr/>
        </p:nvPicPr>
        <p:blipFill>
          <a:blip r:embed="rId5" cstate="print"/>
          <a:stretch>
            <a:fillRect/>
          </a:stretch>
        </p:blipFill>
        <p:spPr>
          <a:xfrm>
            <a:off x="838199" y="3733800"/>
            <a:ext cx="1881861" cy="609600"/>
          </a:xfrm>
          <a:prstGeom prst="rect">
            <a:avLst/>
          </a:prstGeom>
        </p:spPr>
      </p:pic>
      <p:pic>
        <p:nvPicPr>
          <p:cNvPr id="1029" name="Picture 5" descr="C:\Users\Lloyd\AppData\Local\Microsoft\Windows\INetCache\IE\0HFTZIXL\Handshake_icon_GREEN-BLUE.svg[1].png"/>
          <p:cNvPicPr>
            <a:picLocks noChangeAspect="1" noChangeArrowheads="1"/>
          </p:cNvPicPr>
          <p:nvPr/>
        </p:nvPicPr>
        <p:blipFill>
          <a:blip r:embed="rId6" cstate="print"/>
          <a:srcRect/>
          <a:stretch>
            <a:fillRect/>
          </a:stretch>
        </p:blipFill>
        <p:spPr bwMode="auto">
          <a:xfrm>
            <a:off x="762000" y="5334000"/>
            <a:ext cx="1295400" cy="1295400"/>
          </a:xfrm>
          <a:prstGeom prst="rect">
            <a:avLst/>
          </a:prstGeom>
          <a:noFill/>
        </p:spPr>
      </p:pic>
      <p:pic>
        <p:nvPicPr>
          <p:cNvPr id="10" name="Picture 2" descr="C:\Users\Lloyd\AppData\Local\Microsoft\Windows\INetCache\IE\0344IFIO\slide-1-638[1].jpg"/>
          <p:cNvPicPr>
            <a:picLocks noChangeAspect="1" noChangeArrowheads="1"/>
          </p:cNvPicPr>
          <p:nvPr/>
        </p:nvPicPr>
        <p:blipFill>
          <a:blip r:embed="rId7" cstate="print"/>
          <a:srcRect/>
          <a:stretch>
            <a:fillRect/>
          </a:stretch>
        </p:blipFill>
        <p:spPr bwMode="auto">
          <a:xfrm>
            <a:off x="5638800" y="4343400"/>
            <a:ext cx="1516065" cy="11382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mn-lt"/>
              </a:rPr>
              <a:t>Elements</a:t>
            </a:r>
            <a:endParaRPr lang="en-US" dirty="0">
              <a:latin typeface="+mn-lt"/>
            </a:endParaRPr>
          </a:p>
        </p:txBody>
      </p:sp>
      <p:sp>
        <p:nvSpPr>
          <p:cNvPr id="6" name="Content Placeholder 5"/>
          <p:cNvSpPr>
            <a:spLocks noGrp="1"/>
          </p:cNvSpPr>
          <p:nvPr>
            <p:ph idx="1"/>
          </p:nvPr>
        </p:nvSpPr>
        <p:spPr/>
        <p:txBody>
          <a:bodyPr/>
          <a:lstStyle/>
          <a:p>
            <a:pPr>
              <a:buNone/>
            </a:pPr>
            <a:r>
              <a:rPr lang="en-US" dirty="0" smtClean="0"/>
              <a:t>“When getting help with money, whether it’s insurance, real estate or investments, you should always look for someone with the heart of a teacher, not the heart of a salesman.”</a:t>
            </a:r>
          </a:p>
          <a:p>
            <a:pPr>
              <a:buNone/>
            </a:pPr>
            <a:r>
              <a:rPr lang="en-US" dirty="0" smtClean="0"/>
              <a:t>			Dave Ramsey, Financial Guru</a:t>
            </a:r>
            <a:endParaRPr lang="en-US" dirty="0"/>
          </a:p>
        </p:txBody>
      </p:sp>
      <p:pic>
        <p:nvPicPr>
          <p:cNvPr id="5" name="Picture 2" descr="C:\Users\Lloyd\AppData\Local\Microsoft\Windows\INetCache\IE\0344IFIO\cibo00_Cibo00_-_Number_(5)[1].png"/>
          <p:cNvPicPr>
            <a:picLocks noChangeAspect="1" noChangeArrowheads="1"/>
          </p:cNvPicPr>
          <p:nvPr/>
        </p:nvPicPr>
        <p:blipFill>
          <a:blip r:embed="rId2" cstate="print"/>
          <a:srcRect/>
          <a:stretch>
            <a:fillRect/>
          </a:stretch>
        </p:blipFill>
        <p:spPr bwMode="auto">
          <a:xfrm>
            <a:off x="990600" y="838200"/>
            <a:ext cx="533400" cy="1004835"/>
          </a:xfrm>
          <a:prstGeom prst="rect">
            <a:avLst/>
          </a:prstGeom>
          <a:noFill/>
        </p:spPr>
      </p:pic>
      <p:pic>
        <p:nvPicPr>
          <p:cNvPr id="7" name="Picture 3" descr="C:\Users\Lloyd\AppData\Local\Microsoft\Windows\INetCache\IE\0344IFIO\16126-illustration-of-a-red-heart-pv[1].png"/>
          <p:cNvPicPr>
            <a:picLocks noChangeAspect="1" noChangeArrowheads="1"/>
          </p:cNvPicPr>
          <p:nvPr/>
        </p:nvPicPr>
        <p:blipFill>
          <a:blip r:embed="rId3" cstate="print"/>
          <a:srcRect/>
          <a:stretch>
            <a:fillRect/>
          </a:stretch>
        </p:blipFill>
        <p:spPr bwMode="auto">
          <a:xfrm>
            <a:off x="3429000" y="4495800"/>
            <a:ext cx="1905000" cy="1791655"/>
          </a:xfrm>
          <a:prstGeom prst="rect">
            <a:avLst/>
          </a:prstGeom>
          <a:noFill/>
        </p:spPr>
      </p:pic>
      <p:pic>
        <p:nvPicPr>
          <p:cNvPr id="3076" name="Picture 4" descr="Image result for dave ramsey"/>
          <p:cNvPicPr>
            <a:picLocks noChangeAspect="1" noChangeArrowheads="1"/>
          </p:cNvPicPr>
          <p:nvPr/>
        </p:nvPicPr>
        <p:blipFill>
          <a:blip r:embed="rId4" cstate="print"/>
          <a:srcRect/>
          <a:stretch>
            <a:fillRect/>
          </a:stretch>
        </p:blipFill>
        <p:spPr bwMode="auto">
          <a:xfrm>
            <a:off x="6858000" y="3733800"/>
            <a:ext cx="1552575" cy="1943100"/>
          </a:xfrm>
          <a:prstGeom prst="rect">
            <a:avLst/>
          </a:prstGeom>
          <a:noFill/>
        </p:spPr>
      </p:pic>
      <p:pic>
        <p:nvPicPr>
          <p:cNvPr id="3077" name="Picture 5" descr="C:\Users\Lloyd\AppData\Local\Microsoft\Windows\INetCache\IE\5D0TQTUN\parent-teacher[1].jpg"/>
          <p:cNvPicPr>
            <a:picLocks noChangeAspect="1" noChangeArrowheads="1"/>
          </p:cNvPicPr>
          <p:nvPr/>
        </p:nvPicPr>
        <p:blipFill>
          <a:blip r:embed="rId5" cstate="print"/>
          <a:srcRect/>
          <a:stretch>
            <a:fillRect/>
          </a:stretch>
        </p:blipFill>
        <p:spPr bwMode="auto">
          <a:xfrm>
            <a:off x="457200" y="4191000"/>
            <a:ext cx="1964267" cy="1933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mn-lt"/>
              </a:rPr>
              <a:t>Build Rapport</a:t>
            </a:r>
            <a:endParaRPr lang="en-US" dirty="0">
              <a:latin typeface="+mn-lt"/>
            </a:endParaRPr>
          </a:p>
        </p:txBody>
      </p:sp>
      <p:sp>
        <p:nvSpPr>
          <p:cNvPr id="3" name="Content Placeholder 2"/>
          <p:cNvSpPr>
            <a:spLocks noGrp="1"/>
          </p:cNvSpPr>
          <p:nvPr>
            <p:ph idx="1"/>
          </p:nvPr>
        </p:nvSpPr>
        <p:spPr>
          <a:xfrm>
            <a:off x="457200" y="2209800"/>
            <a:ext cx="8229600" cy="4419600"/>
          </a:xfrm>
        </p:spPr>
        <p:txBody>
          <a:bodyPr>
            <a:normAutofit lnSpcReduction="10000"/>
          </a:bodyPr>
          <a:lstStyle/>
          <a:p>
            <a:r>
              <a:rPr lang="en-US" dirty="0" smtClean="0"/>
              <a:t>YOU MUST START STRONG..</a:t>
            </a:r>
          </a:p>
          <a:p>
            <a:pPr lvl="1"/>
            <a:r>
              <a:rPr lang="en-US" dirty="0" smtClean="0"/>
              <a:t>The beginning and the end are the most important parts of any presentation. But the beginning isn’t when you start talking; it’s the moment you walk in the door, before you say a word!</a:t>
            </a:r>
          </a:p>
          <a:p>
            <a:pPr lvl="1"/>
            <a:r>
              <a:rPr lang="en-US" dirty="0" smtClean="0"/>
              <a:t>Sellers aren’t going to trust you until they like you.  To get them to like you, you must make sure they understand that you care about them!  So make sure their first impression of you is a positive one!</a:t>
            </a:r>
          </a:p>
          <a:p>
            <a:pPr lvl="2"/>
            <a:r>
              <a:rPr lang="en-US" dirty="0" smtClean="0"/>
              <a:t>Be Professional (in every way…  including how you dress)</a:t>
            </a:r>
          </a:p>
          <a:p>
            <a:pPr lvl="2"/>
            <a:r>
              <a:rPr lang="en-US" dirty="0" smtClean="0"/>
              <a:t>Be Organized</a:t>
            </a:r>
          </a:p>
          <a:p>
            <a:pPr lvl="2"/>
            <a:r>
              <a:rPr lang="en-US" dirty="0" smtClean="0"/>
              <a:t>Be Knowledgeable  </a:t>
            </a:r>
            <a:endParaRPr lang="en-US" dirty="0"/>
          </a:p>
        </p:txBody>
      </p:sp>
      <p:pic>
        <p:nvPicPr>
          <p:cNvPr id="4" name="Picture 3" descr="C:\Users\Lloyd\AppData\Local\Microsoft\Windows\INetCache\IE\0344IFIO\16126-illustration-of-a-red-heart-pv[1].png"/>
          <p:cNvPicPr>
            <a:picLocks noChangeAspect="1" noChangeArrowheads="1"/>
          </p:cNvPicPr>
          <p:nvPr/>
        </p:nvPicPr>
        <p:blipFill>
          <a:blip r:embed="rId2" cstate="print"/>
          <a:srcRect/>
          <a:stretch>
            <a:fillRect/>
          </a:stretch>
        </p:blipFill>
        <p:spPr bwMode="auto">
          <a:xfrm>
            <a:off x="762000" y="990600"/>
            <a:ext cx="978929" cy="9206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3600" dirty="0" smtClean="0">
                <a:latin typeface="+mn-lt"/>
              </a:rPr>
              <a:t>Build Rapport</a:t>
            </a:r>
            <a:r>
              <a:rPr lang="en-US" sz="3600" dirty="0" smtClean="0"/>
              <a:t>              </a:t>
            </a:r>
            <a:endParaRPr lang="en-US" sz="3600" dirty="0">
              <a:latin typeface="+mn-lt"/>
            </a:endParaRPr>
          </a:p>
        </p:txBody>
      </p:sp>
      <p:sp>
        <p:nvSpPr>
          <p:cNvPr id="3" name="Content Placeholder 2"/>
          <p:cNvSpPr>
            <a:spLocks noGrp="1"/>
          </p:cNvSpPr>
          <p:nvPr>
            <p:ph idx="1"/>
          </p:nvPr>
        </p:nvSpPr>
        <p:spPr>
          <a:xfrm>
            <a:off x="457200" y="2209800"/>
            <a:ext cx="8229600" cy="4114800"/>
          </a:xfrm>
        </p:spPr>
        <p:txBody>
          <a:bodyPr>
            <a:normAutofit/>
          </a:bodyPr>
          <a:lstStyle/>
          <a:p>
            <a:r>
              <a:rPr lang="en-US" dirty="0" smtClean="0"/>
              <a:t>The Pre-Listing Segment</a:t>
            </a:r>
          </a:p>
          <a:p>
            <a:pPr lvl="1"/>
            <a:r>
              <a:rPr lang="en-US" dirty="0" smtClean="0"/>
              <a:t>Education</a:t>
            </a:r>
          </a:p>
          <a:p>
            <a:pPr lvl="2"/>
            <a:r>
              <a:rPr lang="en-US" dirty="0" smtClean="0"/>
              <a:t>Visuals</a:t>
            </a:r>
          </a:p>
          <a:p>
            <a:pPr lvl="1"/>
            <a:r>
              <a:rPr lang="en-US" dirty="0" smtClean="0"/>
              <a:t>Pre-Listing Phone Call</a:t>
            </a:r>
          </a:p>
          <a:p>
            <a:pPr lvl="1"/>
            <a:r>
              <a:rPr lang="en-US" dirty="0" smtClean="0"/>
              <a:t>Pre-Listing Packet</a:t>
            </a:r>
          </a:p>
          <a:p>
            <a:pPr lvl="2"/>
            <a:r>
              <a:rPr lang="en-US" dirty="0" smtClean="0"/>
              <a:t>Education</a:t>
            </a:r>
          </a:p>
          <a:p>
            <a:pPr lvl="2"/>
            <a:r>
              <a:rPr lang="en-US" dirty="0" smtClean="0"/>
              <a:t>Visuals</a:t>
            </a:r>
          </a:p>
        </p:txBody>
      </p:sp>
      <p:pic>
        <p:nvPicPr>
          <p:cNvPr id="4" name="Picture 3" descr="C:\Users\Lloyd\AppData\Local\Microsoft\Windows\INetCache\IE\0344IFIO\16126-illustration-of-a-red-heart-pv[1].png"/>
          <p:cNvPicPr>
            <a:picLocks noChangeAspect="1" noChangeArrowheads="1"/>
          </p:cNvPicPr>
          <p:nvPr/>
        </p:nvPicPr>
        <p:blipFill>
          <a:blip r:embed="rId2" cstate="print"/>
          <a:srcRect/>
          <a:stretch>
            <a:fillRect/>
          </a:stretch>
        </p:blipFill>
        <p:spPr bwMode="auto">
          <a:xfrm>
            <a:off x="685800" y="304800"/>
            <a:ext cx="978929" cy="920684"/>
          </a:xfrm>
          <a:prstGeom prst="rect">
            <a:avLst/>
          </a:prstGeom>
          <a:noFill/>
        </p:spPr>
      </p:pic>
      <p:pic>
        <p:nvPicPr>
          <p:cNvPr id="5" name="Picture 4" descr="RMS Banner.jpg"/>
          <p:cNvPicPr>
            <a:picLocks noChangeAspect="1"/>
          </p:cNvPicPr>
          <p:nvPr/>
        </p:nvPicPr>
        <p:blipFill>
          <a:blip r:embed="rId3"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Education</a:t>
            </a:r>
            <a:r>
              <a:rPr lang="en-US" dirty="0" smtClean="0"/>
              <a:t>	</a:t>
            </a:r>
            <a:endParaRPr lang="en-US" dirty="0"/>
          </a:p>
        </p:txBody>
      </p:sp>
      <p:sp>
        <p:nvSpPr>
          <p:cNvPr id="5" name="Content Placeholder 4"/>
          <p:cNvSpPr>
            <a:spLocks noGrp="1"/>
          </p:cNvSpPr>
          <p:nvPr>
            <p:ph sz="half" idx="1"/>
          </p:nvPr>
        </p:nvSpPr>
        <p:spPr/>
        <p:txBody>
          <a:bodyPr/>
          <a:lstStyle/>
          <a:p>
            <a:r>
              <a:rPr lang="en-US" dirty="0" smtClean="0"/>
              <a:t>Things to Consider When Selling Your Home</a:t>
            </a:r>
          </a:p>
          <a:p>
            <a:r>
              <a:rPr lang="en-US" dirty="0" smtClean="0"/>
              <a:t>Home Selling 101</a:t>
            </a:r>
          </a:p>
          <a:p>
            <a:r>
              <a:rPr lang="en-US" dirty="0" smtClean="0"/>
              <a:t>5 Things to do Before you Sell your Home</a:t>
            </a:r>
          </a:p>
          <a:p>
            <a:r>
              <a:rPr lang="en-US" dirty="0" smtClean="0"/>
              <a:t>The Homeselling Process… a Checklist</a:t>
            </a:r>
            <a:endParaRPr lang="en-US" dirty="0"/>
          </a:p>
        </p:txBody>
      </p:sp>
      <p:pic>
        <p:nvPicPr>
          <p:cNvPr id="2050" name="Picture 2" descr="C:\Users\Lloyd\AppData\Local\Microsoft\Windows\INetCache\IE\0HFTZIXL\Kozzi-vector_image_of_a_checklist-1492x1407-1024x964[1].jpg"/>
          <p:cNvPicPr>
            <a:picLocks noGrp="1" noChangeAspect="1" noChangeArrowheads="1"/>
          </p:cNvPicPr>
          <p:nvPr>
            <p:ph sz="half" idx="2"/>
          </p:nvPr>
        </p:nvPicPr>
        <p:blipFill>
          <a:blip r:embed="rId2" cstate="print"/>
          <a:srcRect/>
          <a:stretch>
            <a:fillRect/>
          </a:stretch>
        </p:blipFill>
        <p:spPr bwMode="auto">
          <a:xfrm>
            <a:off x="4648200" y="2237785"/>
            <a:ext cx="4038600" cy="3800068"/>
          </a:xfrm>
          <a:prstGeom prst="rect">
            <a:avLst/>
          </a:prstGeom>
          <a:noFill/>
        </p:spPr>
      </p:pic>
      <p:pic>
        <p:nvPicPr>
          <p:cNvPr id="6" name="Picture 5" descr="RMS Banner.jpg"/>
          <p:cNvPicPr>
            <a:picLocks noChangeAspect="1"/>
          </p:cNvPicPr>
          <p:nvPr/>
        </p:nvPicPr>
        <p:blipFill>
          <a:blip r:embed="rId3" cstate="print"/>
          <a:stretch>
            <a:fillRect/>
          </a:stretch>
        </p:blipFill>
        <p:spPr>
          <a:xfrm>
            <a:off x="6629401" y="6105531"/>
            <a:ext cx="1352550" cy="43813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1524</TotalTime>
  <Words>1736</Words>
  <Application>Microsoft Office PowerPoint</Application>
  <PresentationFormat>On-screen Show (4:3)</PresentationFormat>
  <Paragraphs>216</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5 Elements of the  Perfect Listing Presentation</vt:lpstr>
      <vt:lpstr>Every Top Agent H.A.S. these three things in Common… </vt:lpstr>
      <vt:lpstr>A Few Questions…</vt:lpstr>
      <vt:lpstr>The “Skill” of a Listing Presentation</vt:lpstr>
      <vt:lpstr>The     Elements of the Perfect Listing Presentation</vt:lpstr>
      <vt:lpstr>          Elements</vt:lpstr>
      <vt:lpstr>           Build Rapport</vt:lpstr>
      <vt:lpstr>    Build Rapport              </vt:lpstr>
      <vt:lpstr>Education </vt:lpstr>
      <vt:lpstr>Pre-Listing Phone Call</vt:lpstr>
      <vt:lpstr>Pre-Listing Packet</vt:lpstr>
      <vt:lpstr>Pre-Listing Packet</vt:lpstr>
      <vt:lpstr>Pre-Listing Packet (continued)</vt:lpstr>
      <vt:lpstr>What is the Message You’re Sending?</vt:lpstr>
      <vt:lpstr>    Build Rapport              </vt:lpstr>
      <vt:lpstr>               Identify Needs</vt:lpstr>
      <vt:lpstr>Slide 17</vt:lpstr>
      <vt:lpstr>“The Questions” </vt:lpstr>
      <vt:lpstr>What if they say something I’m not prepared for?</vt:lpstr>
      <vt:lpstr>The Listing Presentation </vt:lpstr>
      <vt:lpstr>The Listing Appointment </vt:lpstr>
      <vt:lpstr>Slide 22</vt:lpstr>
      <vt:lpstr>The Listing Presentation -                      a strong finish!! </vt:lpstr>
      <vt:lpstr>The Commission Presentation</vt:lpstr>
      <vt:lpstr>                 Company Value</vt:lpstr>
      <vt:lpstr>                    Elite Properties</vt:lpstr>
      <vt:lpstr>            Personal Value</vt:lpstr>
      <vt:lpstr>Personal Value –  New to the Business Agent</vt:lpstr>
      <vt:lpstr>          Earned Trust</vt:lpstr>
      <vt:lpstr>Trust…</vt:lpstr>
      <vt:lpstr>The Listing Contract</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Elements of the  Perfect Listing Presentation</dc:title>
  <dc:creator>Corporate Edition</dc:creator>
  <cp:lastModifiedBy>Corporate Edition</cp:lastModifiedBy>
  <cp:revision>124</cp:revision>
  <dcterms:created xsi:type="dcterms:W3CDTF">2019-01-10T18:15:50Z</dcterms:created>
  <dcterms:modified xsi:type="dcterms:W3CDTF">2020-09-16T14:36:20Z</dcterms:modified>
</cp:coreProperties>
</file>